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notesSlides/notesSlide1.xml" ContentType="application/vnd.openxmlformats-officedocument.presentationml.notesSlide+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notesSlides/notesSlide2.xml" ContentType="application/vnd.openxmlformats-officedocument.presentationml.notesSlide+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notesSlides/notesSlide3.xml" ContentType="application/vnd.openxmlformats-officedocument.presentationml.notesSlide+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notesSlides/notesSlide4.xml" ContentType="application/vnd.openxmlformats-officedocument.presentationml.notesSlide+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notesSlides/notesSlide5.xml" ContentType="application/vnd.openxmlformats-officedocument.presentationml.notesSlide+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notesSlides/notesSlide6.xml" ContentType="application/vnd.openxmlformats-officedocument.presentationml.notesSlide+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bookmarkIdSeed="12">
  <p:sldMasterIdLst>
    <p:sldMasterId id="2147483648" r:id="rId1"/>
  </p:sldMasterIdLst>
  <p:notesMasterIdLst>
    <p:notesMasterId r:id="rId47"/>
  </p:notesMasterIdLst>
  <p:handoutMasterIdLst>
    <p:handoutMasterId r:id="rId48"/>
  </p:handoutMasterIdLst>
  <p:sldIdLst>
    <p:sldId id="256" r:id="rId2"/>
    <p:sldId id="258" r:id="rId3"/>
    <p:sldId id="257" r:id="rId4"/>
    <p:sldId id="259" r:id="rId5"/>
    <p:sldId id="481" r:id="rId6"/>
    <p:sldId id="409" r:id="rId7"/>
    <p:sldId id="410" r:id="rId8"/>
    <p:sldId id="452" r:id="rId9"/>
    <p:sldId id="453" r:id="rId10"/>
    <p:sldId id="357" r:id="rId11"/>
    <p:sldId id="454" r:id="rId12"/>
    <p:sldId id="482" r:id="rId13"/>
    <p:sldId id="483" r:id="rId14"/>
    <p:sldId id="484" r:id="rId15"/>
    <p:sldId id="485" r:id="rId16"/>
    <p:sldId id="486" r:id="rId17"/>
    <p:sldId id="487" r:id="rId18"/>
    <p:sldId id="488" r:id="rId19"/>
    <p:sldId id="455" r:id="rId20"/>
    <p:sldId id="489" r:id="rId21"/>
    <p:sldId id="490" r:id="rId22"/>
    <p:sldId id="491" r:id="rId23"/>
    <p:sldId id="492" r:id="rId24"/>
    <p:sldId id="493" r:id="rId25"/>
    <p:sldId id="494" r:id="rId26"/>
    <p:sldId id="456" r:id="rId27"/>
    <p:sldId id="498" r:id="rId28"/>
    <p:sldId id="495" r:id="rId29"/>
    <p:sldId id="496" r:id="rId30"/>
    <p:sldId id="497" r:id="rId31"/>
    <p:sldId id="457" r:id="rId32"/>
    <p:sldId id="499" r:id="rId33"/>
    <p:sldId id="500" r:id="rId34"/>
    <p:sldId id="501" r:id="rId35"/>
    <p:sldId id="502" r:id="rId36"/>
    <p:sldId id="503" r:id="rId37"/>
    <p:sldId id="504" r:id="rId38"/>
    <p:sldId id="505" r:id="rId39"/>
    <p:sldId id="506" r:id="rId40"/>
    <p:sldId id="507" r:id="rId41"/>
    <p:sldId id="508" r:id="rId42"/>
    <p:sldId id="509" r:id="rId43"/>
    <p:sldId id="510" r:id="rId44"/>
    <p:sldId id="511" r:id="rId45"/>
    <p:sldId id="278" r:id="rId46"/>
  </p:sldIdLst>
  <p:sldSz cx="9144000" cy="5719763"/>
  <p:notesSz cx="6858000" cy="9144000"/>
  <p:embeddedFontLst>
    <p:embeddedFont>
      <p:font typeface="Calibri" panose="020F0502020204030204" pitchFamily="34" charset="0"/>
      <p:regular r:id="rId49"/>
      <p:bold r:id="rId50"/>
      <p:italic r:id="rId51"/>
      <p:boldItalic r:id="rId52"/>
    </p:embeddedFont>
  </p:embeddedFontLst>
  <p:custDataLst>
    <p:tags r:id="rId53"/>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077B5"/>
    <a:srgbClr val="EFF6FC"/>
    <a:srgbClr val="E94520"/>
    <a:srgbClr val="34A471"/>
    <a:srgbClr val="2094CE"/>
    <a:srgbClr val="FF9800"/>
    <a:srgbClr val="2169D3"/>
    <a:srgbClr val="4284AF"/>
    <a:srgbClr val="8EC3E1"/>
    <a:srgbClr val="E4EFF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80" d="100"/>
          <a:sy n="80" d="100"/>
        </p:scale>
        <p:origin x="864"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font" Target="fonts/font2.fntdata"/><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gs" Target="tags/tag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handoutMaster" Target="handoutMasters/handoutMaster1.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3.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fntdata"/><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4.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2023/12/6</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2023/12/6</a:t>
            </a:fld>
            <a:endParaRPr lang="zh-CN" altLang="en-US"/>
          </a:p>
        </p:txBody>
      </p:sp>
      <p:sp>
        <p:nvSpPr>
          <p:cNvPr id="4" name="幻灯片图像占位符 3"/>
          <p:cNvSpPr>
            <a:spLocks noGrp="1" noRot="1" noChangeAspect="1"/>
          </p:cNvSpPr>
          <p:nvPr>
            <p:ph type="sldImg" idx="2"/>
          </p:nvPr>
        </p:nvSpPr>
        <p:spPr>
          <a:xfrm>
            <a:off x="962451" y="1143000"/>
            <a:ext cx="4933099"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962025" y="1143000"/>
            <a:ext cx="4933950" cy="3086100"/>
          </a:xfrm>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962025" y="1143000"/>
            <a:ext cx="4933950" cy="3086100"/>
          </a:xfrm>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8669768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962025" y="1143000"/>
            <a:ext cx="4933950" cy="3086100"/>
          </a:xfrm>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962025" y="1143000"/>
            <a:ext cx="4933950" cy="3086100"/>
          </a:xfrm>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962025" y="1143000"/>
            <a:ext cx="4933950" cy="3086100"/>
          </a:xfrm>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962025" y="1143000"/>
            <a:ext cx="4933950" cy="3086100"/>
          </a:xfrm>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xml"/><Relationship Id="rId1" Type="http://schemas.openxmlformats.org/officeDocument/2006/relationships/tags" Target="../tags/tag2.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936186"/>
            <a:ext cx="6858000" cy="1991547"/>
          </a:xfrm>
        </p:spPr>
        <p:txBody>
          <a:bodyPr anchor="b"/>
          <a:lstStyle>
            <a:lvl1pPr algn="ctr">
              <a:defRPr sz="5005"/>
            </a:lvl1pPr>
          </a:lstStyle>
          <a:p>
            <a:r>
              <a:rPr lang="zh-CN" altLang="en-US"/>
              <a:t>单击此处编辑母版标题样式</a:t>
            </a:r>
          </a:p>
        </p:txBody>
      </p:sp>
      <p:sp>
        <p:nvSpPr>
          <p:cNvPr id="3" name="副标题 2"/>
          <p:cNvSpPr>
            <a:spLocks noGrp="1"/>
          </p:cNvSpPr>
          <p:nvPr>
            <p:ph type="subTitle" idx="1"/>
          </p:nvPr>
        </p:nvSpPr>
        <p:spPr>
          <a:xfrm>
            <a:off x="1143000" y="3004535"/>
            <a:ext cx="6858000" cy="1381105"/>
          </a:xfrm>
        </p:spPr>
        <p:txBody>
          <a:bodyPr/>
          <a:lstStyle>
            <a:lvl1pPr marL="0" indent="0" algn="ctr">
              <a:buNone/>
              <a:defRPr sz="2000"/>
            </a:lvl1pPr>
            <a:lvl2pPr marL="381635" indent="0" algn="ctr">
              <a:buNone/>
              <a:defRPr sz="1670"/>
            </a:lvl2pPr>
            <a:lvl3pPr marL="762635" indent="0" algn="ctr">
              <a:buNone/>
              <a:defRPr sz="1500"/>
            </a:lvl3pPr>
            <a:lvl4pPr marL="1144270" indent="0" algn="ctr">
              <a:buNone/>
              <a:defRPr sz="1335"/>
            </a:lvl4pPr>
            <a:lvl5pPr marL="1525270" indent="0" algn="ctr">
              <a:buNone/>
              <a:defRPr sz="1335"/>
            </a:lvl5pPr>
            <a:lvl6pPr marL="1906905" indent="0" algn="ctr">
              <a:buNone/>
              <a:defRPr sz="1335"/>
            </a:lvl6pPr>
            <a:lvl7pPr marL="2287905" indent="0" algn="ctr">
              <a:buNone/>
              <a:defRPr sz="1335"/>
            </a:lvl7pPr>
            <a:lvl8pPr marL="2669540" indent="0" algn="ctr">
              <a:buNone/>
              <a:defRPr sz="1335"/>
            </a:lvl8pPr>
            <a:lvl9pPr marL="3051175" indent="0" algn="ctr">
              <a:buNone/>
              <a:defRPr sz="1335"/>
            </a:lvl9pPr>
          </a:lstStyle>
          <a:p>
            <a:r>
              <a:rPr lang="zh-CN" altLang="en-US"/>
              <a:t>单击此处编辑母版副标题样式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2023/12/6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grpSp>
        <p:nvGrpSpPr>
          <p:cNvPr id="7" name="组合 6"/>
          <p:cNvGrpSpPr/>
          <p:nvPr userDrawn="1"/>
        </p:nvGrpSpPr>
        <p:grpSpPr>
          <a:xfrm>
            <a:off x="6911340" y="227965"/>
            <a:ext cx="2143125" cy="521970"/>
            <a:chOff x="3716" y="3214"/>
            <a:chExt cx="8453" cy="822"/>
          </a:xfrm>
        </p:grpSpPr>
        <p:sp>
          <p:nvSpPr>
            <p:cNvPr id="8" name="文本框 7"/>
            <p:cNvSpPr txBox="1"/>
            <p:nvPr>
              <p:custDataLst>
                <p:tags r:id="rId1"/>
              </p:custDataLst>
            </p:nvPr>
          </p:nvSpPr>
          <p:spPr>
            <a:xfrm>
              <a:off x="4002" y="3214"/>
              <a:ext cx="8167" cy="822"/>
            </a:xfrm>
            <a:prstGeom prst="rect">
              <a:avLst/>
            </a:prstGeom>
            <a:noFill/>
          </p:spPr>
          <p:txBody>
            <a:bodyPr wrap="square" rtlCol="0">
              <a:spAutoFit/>
            </a:bodyPr>
            <a:lstStyle/>
            <a:p>
              <a:pPr indent="0" fontAlgn="auto">
                <a:lnSpc>
                  <a:spcPct val="100000"/>
                </a:lnSpc>
              </a:pP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第3章  Java的多线程机制及其网络程序设计</a:t>
              </a:r>
            </a:p>
          </p:txBody>
        </p:sp>
        <p:sp>
          <p:nvSpPr>
            <p:cNvPr id="9" name="矩形 8"/>
            <p:cNvSpPr/>
            <p:nvPr>
              <p:custDataLst>
                <p:tags r:id="rId2"/>
              </p:custDataLst>
            </p:nvPr>
          </p:nvSpPr>
          <p:spPr>
            <a:xfrm>
              <a:off x="3716" y="3292"/>
              <a:ext cx="286" cy="327"/>
            </a:xfrm>
            <a:prstGeom prst="rect">
              <a:avLst/>
            </a:prstGeom>
            <a:solidFill>
              <a:srgbClr val="3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2023/12/6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5" y="304558"/>
            <a:ext cx="1971675" cy="484777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28650" y="304558"/>
            <a:ext cx="5800725" cy="484777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2023/12/6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2023/12/6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426128"/>
            <a:ext cx="7886700" cy="2379527"/>
          </a:xfrm>
        </p:spPr>
        <p:txBody>
          <a:bodyPr anchor="b"/>
          <a:lstStyle>
            <a:lvl1pPr>
              <a:defRPr sz="5005"/>
            </a:lvl1pPr>
          </a:lstStyle>
          <a:p>
            <a:r>
              <a:rPr lang="zh-CN" altLang="en-US"/>
              <a:t>单击此处编辑母版标题样式</a:t>
            </a:r>
          </a:p>
        </p:txBody>
      </p:sp>
      <p:sp>
        <p:nvSpPr>
          <p:cNvPr id="3" name="文本占位符 2"/>
          <p:cNvSpPr>
            <a:spLocks noGrp="1"/>
          </p:cNvSpPr>
          <p:nvPr>
            <p:ph type="body" idx="1"/>
          </p:nvPr>
        </p:nvSpPr>
        <p:spPr>
          <a:xfrm>
            <a:off x="623888" y="3828166"/>
            <a:ext cx="7886700" cy="1251337"/>
          </a:xfrm>
        </p:spPr>
        <p:txBody>
          <a:bodyPr/>
          <a:lstStyle>
            <a:lvl1pPr marL="0" indent="0">
              <a:buNone/>
              <a:defRPr sz="2000">
                <a:solidFill>
                  <a:schemeClr val="tx1">
                    <a:tint val="75000"/>
                  </a:schemeClr>
                </a:solidFill>
              </a:defRPr>
            </a:lvl1pPr>
            <a:lvl2pPr marL="381635" indent="0">
              <a:buNone/>
              <a:defRPr sz="1670">
                <a:solidFill>
                  <a:schemeClr val="tx1">
                    <a:tint val="75000"/>
                  </a:schemeClr>
                </a:solidFill>
              </a:defRPr>
            </a:lvl2pPr>
            <a:lvl3pPr marL="762635" indent="0">
              <a:buNone/>
              <a:defRPr sz="1500">
                <a:solidFill>
                  <a:schemeClr val="tx1">
                    <a:tint val="75000"/>
                  </a:schemeClr>
                </a:solidFill>
              </a:defRPr>
            </a:lvl3pPr>
            <a:lvl4pPr marL="1144270" indent="0">
              <a:buNone/>
              <a:defRPr sz="1335">
                <a:solidFill>
                  <a:schemeClr val="tx1">
                    <a:tint val="75000"/>
                  </a:schemeClr>
                </a:solidFill>
              </a:defRPr>
            </a:lvl4pPr>
            <a:lvl5pPr marL="1525270" indent="0">
              <a:buNone/>
              <a:defRPr sz="1335">
                <a:solidFill>
                  <a:schemeClr val="tx1">
                    <a:tint val="75000"/>
                  </a:schemeClr>
                </a:solidFill>
              </a:defRPr>
            </a:lvl5pPr>
            <a:lvl6pPr marL="1906905" indent="0">
              <a:buNone/>
              <a:defRPr sz="1335">
                <a:solidFill>
                  <a:schemeClr val="tx1">
                    <a:tint val="75000"/>
                  </a:schemeClr>
                </a:solidFill>
              </a:defRPr>
            </a:lvl6pPr>
            <a:lvl7pPr marL="2287905" indent="0">
              <a:buNone/>
              <a:defRPr sz="1335">
                <a:solidFill>
                  <a:schemeClr val="tx1">
                    <a:tint val="75000"/>
                  </a:schemeClr>
                </a:solidFill>
              </a:defRPr>
            </a:lvl7pPr>
            <a:lvl8pPr marL="2669540" indent="0">
              <a:buNone/>
              <a:defRPr sz="1335">
                <a:solidFill>
                  <a:schemeClr val="tx1">
                    <a:tint val="75000"/>
                  </a:schemeClr>
                </a:solidFill>
              </a:defRPr>
            </a:lvl8pPr>
            <a:lvl9pPr marL="3051175" indent="0">
              <a:buNone/>
              <a:defRPr sz="1335">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2023/12/6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28650" y="1522792"/>
            <a:ext cx="3886200" cy="3629541"/>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29150" y="1522792"/>
            <a:ext cx="3886200" cy="3629541"/>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2023/12/6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04558"/>
            <a:ext cx="7886700" cy="1105680"/>
          </a:xfrm>
        </p:spPr>
        <p:txBody>
          <a:bodyPr/>
          <a:lstStyle/>
          <a:p>
            <a:r>
              <a:rPr lang="zh-CN" altLang="en-US"/>
              <a:t>单击此处编辑母版标题样式</a:t>
            </a:r>
          </a:p>
        </p:txBody>
      </p:sp>
      <p:sp>
        <p:nvSpPr>
          <p:cNvPr id="3" name="文本占位符 2"/>
          <p:cNvSpPr>
            <a:spLocks noGrp="1"/>
          </p:cNvSpPr>
          <p:nvPr>
            <p:ph type="body" idx="1"/>
          </p:nvPr>
        </p:nvSpPr>
        <p:spPr>
          <a:xfrm>
            <a:off x="629841" y="1402293"/>
            <a:ext cx="3868340" cy="687242"/>
          </a:xfrm>
        </p:spPr>
        <p:txBody>
          <a:bodyPr anchor="b"/>
          <a:lstStyle>
            <a:lvl1pPr marL="0" indent="0">
              <a:buNone/>
              <a:defRPr sz="2000" b="1"/>
            </a:lvl1pPr>
            <a:lvl2pPr marL="381635" indent="0">
              <a:buNone/>
              <a:defRPr sz="1670" b="1"/>
            </a:lvl2pPr>
            <a:lvl3pPr marL="762635" indent="0">
              <a:buNone/>
              <a:defRPr sz="1500" b="1"/>
            </a:lvl3pPr>
            <a:lvl4pPr marL="1144270" indent="0">
              <a:buNone/>
              <a:defRPr sz="1335" b="1"/>
            </a:lvl4pPr>
            <a:lvl5pPr marL="1525270" indent="0">
              <a:buNone/>
              <a:defRPr sz="1335" b="1"/>
            </a:lvl5pPr>
            <a:lvl6pPr marL="1906905" indent="0">
              <a:buNone/>
              <a:defRPr sz="1335" b="1"/>
            </a:lvl6pPr>
            <a:lvl7pPr marL="2287905" indent="0">
              <a:buNone/>
              <a:defRPr sz="1335" b="1"/>
            </a:lvl7pPr>
            <a:lvl8pPr marL="2669540" indent="0">
              <a:buNone/>
              <a:defRPr sz="1335" b="1"/>
            </a:lvl8pPr>
            <a:lvl9pPr marL="3051175" indent="0">
              <a:buNone/>
              <a:defRPr sz="1335" b="1"/>
            </a:lvl9pPr>
          </a:lstStyle>
          <a:p>
            <a:pPr lvl="0"/>
            <a:r>
              <a:rPr lang="zh-CN" altLang="en-US"/>
              <a:t>单击此处编辑母版文本样式</a:t>
            </a:r>
          </a:p>
        </p:txBody>
      </p:sp>
      <p:sp>
        <p:nvSpPr>
          <p:cNvPr id="4" name="内容占位符 3"/>
          <p:cNvSpPr>
            <a:spLocks noGrp="1"/>
          </p:cNvSpPr>
          <p:nvPr>
            <p:ph sz="half" idx="2"/>
          </p:nvPr>
        </p:nvSpPr>
        <p:spPr>
          <a:xfrm>
            <a:off x="629841" y="2089535"/>
            <a:ext cx="3868340" cy="3073391"/>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29150" y="1402293"/>
            <a:ext cx="3887391" cy="687242"/>
          </a:xfrm>
        </p:spPr>
        <p:txBody>
          <a:bodyPr anchor="b"/>
          <a:lstStyle>
            <a:lvl1pPr marL="0" indent="0">
              <a:buNone/>
              <a:defRPr sz="2000" b="1"/>
            </a:lvl1pPr>
            <a:lvl2pPr marL="381635" indent="0">
              <a:buNone/>
              <a:defRPr sz="1670" b="1"/>
            </a:lvl2pPr>
            <a:lvl3pPr marL="762635" indent="0">
              <a:buNone/>
              <a:defRPr sz="1500" b="1"/>
            </a:lvl3pPr>
            <a:lvl4pPr marL="1144270" indent="0">
              <a:buNone/>
              <a:defRPr sz="1335" b="1"/>
            </a:lvl4pPr>
            <a:lvl5pPr marL="1525270" indent="0">
              <a:buNone/>
              <a:defRPr sz="1335" b="1"/>
            </a:lvl5pPr>
            <a:lvl6pPr marL="1906905" indent="0">
              <a:buNone/>
              <a:defRPr sz="1335" b="1"/>
            </a:lvl6pPr>
            <a:lvl7pPr marL="2287905" indent="0">
              <a:buNone/>
              <a:defRPr sz="1335" b="1"/>
            </a:lvl7pPr>
            <a:lvl8pPr marL="2669540" indent="0">
              <a:buNone/>
              <a:defRPr sz="1335" b="1"/>
            </a:lvl8pPr>
            <a:lvl9pPr marL="3051175" indent="0">
              <a:buNone/>
              <a:defRPr sz="1335" b="1"/>
            </a:lvl9pPr>
          </a:lstStyle>
          <a:p>
            <a:pPr lvl="0"/>
            <a:r>
              <a:rPr lang="zh-CN" altLang="en-US"/>
              <a:t>单击此处编辑母版文本样式</a:t>
            </a:r>
          </a:p>
        </p:txBody>
      </p:sp>
      <p:sp>
        <p:nvSpPr>
          <p:cNvPr id="6" name="内容占位符 5"/>
          <p:cNvSpPr>
            <a:spLocks noGrp="1"/>
          </p:cNvSpPr>
          <p:nvPr>
            <p:ph sz="quarter" idx="4"/>
          </p:nvPr>
        </p:nvSpPr>
        <p:spPr>
          <a:xfrm>
            <a:off x="4629150" y="2089535"/>
            <a:ext cx="3887391" cy="3073391"/>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D997B5FA-0921-464F-AAE1-844C04324D75}" type="datetimeFigureOut">
              <a:rPr lang="zh-CN" altLang="en-US" smtClean="0"/>
              <a:t>2023/12/6</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2023/12/6</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t>2023/12/6</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381360"/>
            <a:ext cx="2949178" cy="1334760"/>
          </a:xfrm>
        </p:spPr>
        <p:txBody>
          <a:bodyPr anchor="b"/>
          <a:lstStyle>
            <a:lvl1pPr>
              <a:defRPr sz="2670"/>
            </a:lvl1pPr>
          </a:lstStyle>
          <a:p>
            <a:r>
              <a:rPr lang="zh-CN" altLang="en-US"/>
              <a:t>单击此处编辑母版标题样式</a:t>
            </a:r>
          </a:p>
        </p:txBody>
      </p:sp>
      <p:sp>
        <p:nvSpPr>
          <p:cNvPr id="3" name="内容占位符 2"/>
          <p:cNvSpPr>
            <a:spLocks noGrp="1"/>
          </p:cNvSpPr>
          <p:nvPr>
            <p:ph idx="1"/>
          </p:nvPr>
        </p:nvSpPr>
        <p:spPr>
          <a:xfrm>
            <a:off x="3887391" y="823632"/>
            <a:ext cx="4629150" cy="4065192"/>
          </a:xfrm>
        </p:spPr>
        <p:txBody>
          <a:bodyPr/>
          <a:lstStyle>
            <a:lvl1pPr>
              <a:defRPr sz="2670"/>
            </a:lvl1pPr>
            <a:lvl2pPr>
              <a:defRPr sz="2335"/>
            </a:lvl2pPr>
            <a:lvl3pPr>
              <a:defRPr sz="2000"/>
            </a:lvl3pPr>
            <a:lvl4pPr>
              <a:defRPr sz="1670"/>
            </a:lvl4pPr>
            <a:lvl5pPr>
              <a:defRPr sz="1670"/>
            </a:lvl5pPr>
            <a:lvl6pPr>
              <a:defRPr sz="1670"/>
            </a:lvl6pPr>
            <a:lvl7pPr>
              <a:defRPr sz="1670"/>
            </a:lvl7pPr>
            <a:lvl8pPr>
              <a:defRPr sz="1670"/>
            </a:lvl8pPr>
            <a:lvl9pPr>
              <a:defRPr sz="167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29841" y="1716120"/>
            <a:ext cx="2949178" cy="3179325"/>
          </a:xfrm>
        </p:spPr>
        <p:txBody>
          <a:bodyPr/>
          <a:lstStyle>
            <a:lvl1pPr marL="0" indent="0">
              <a:buNone/>
              <a:defRPr sz="1335"/>
            </a:lvl1pPr>
            <a:lvl2pPr marL="381635" indent="0">
              <a:buNone/>
              <a:defRPr sz="1170"/>
            </a:lvl2pPr>
            <a:lvl3pPr marL="762635" indent="0">
              <a:buNone/>
              <a:defRPr sz="1000"/>
            </a:lvl3pPr>
            <a:lvl4pPr marL="1144270" indent="0">
              <a:buNone/>
              <a:defRPr sz="835"/>
            </a:lvl4pPr>
            <a:lvl5pPr marL="1525270" indent="0">
              <a:buNone/>
              <a:defRPr sz="835"/>
            </a:lvl5pPr>
            <a:lvl6pPr marL="1906905" indent="0">
              <a:buNone/>
              <a:defRPr sz="835"/>
            </a:lvl6pPr>
            <a:lvl7pPr marL="2287905" indent="0">
              <a:buNone/>
              <a:defRPr sz="835"/>
            </a:lvl7pPr>
            <a:lvl8pPr marL="2669540" indent="0">
              <a:buNone/>
              <a:defRPr sz="835"/>
            </a:lvl8pPr>
            <a:lvl9pPr marL="3051175" indent="0">
              <a:buNone/>
              <a:defRPr sz="835"/>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2023/12/6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381360"/>
            <a:ext cx="2949178" cy="1334760"/>
          </a:xfrm>
        </p:spPr>
        <p:txBody>
          <a:bodyPr anchor="b"/>
          <a:lstStyle>
            <a:lvl1pPr>
              <a:defRPr sz="2670"/>
            </a:lvl1pPr>
          </a:lstStyle>
          <a:p>
            <a:r>
              <a:rPr lang="zh-CN" altLang="en-US"/>
              <a:t>单击此处编辑母版标题样式</a:t>
            </a:r>
          </a:p>
        </p:txBody>
      </p:sp>
      <p:sp>
        <p:nvSpPr>
          <p:cNvPr id="3" name="图片占位符 2"/>
          <p:cNvSpPr>
            <a:spLocks noGrp="1"/>
          </p:cNvSpPr>
          <p:nvPr>
            <p:ph type="pic" idx="1"/>
          </p:nvPr>
        </p:nvSpPr>
        <p:spPr>
          <a:xfrm>
            <a:off x="3887391" y="823632"/>
            <a:ext cx="4629150" cy="4065192"/>
          </a:xfrm>
        </p:spPr>
        <p:txBody>
          <a:bodyPr/>
          <a:lstStyle>
            <a:lvl1pPr marL="0" indent="0">
              <a:buNone/>
              <a:defRPr sz="2670"/>
            </a:lvl1pPr>
            <a:lvl2pPr marL="381635" indent="0">
              <a:buNone/>
              <a:defRPr sz="2335"/>
            </a:lvl2pPr>
            <a:lvl3pPr marL="762635" indent="0">
              <a:buNone/>
              <a:defRPr sz="2000"/>
            </a:lvl3pPr>
            <a:lvl4pPr marL="1144270" indent="0">
              <a:buNone/>
              <a:defRPr sz="1670"/>
            </a:lvl4pPr>
            <a:lvl5pPr marL="1525270" indent="0">
              <a:buNone/>
              <a:defRPr sz="1670"/>
            </a:lvl5pPr>
            <a:lvl6pPr marL="1906905" indent="0">
              <a:buNone/>
              <a:defRPr sz="1670"/>
            </a:lvl6pPr>
            <a:lvl7pPr marL="2287905" indent="0">
              <a:buNone/>
              <a:defRPr sz="1670"/>
            </a:lvl7pPr>
            <a:lvl8pPr marL="2669540" indent="0">
              <a:buNone/>
              <a:defRPr sz="1670"/>
            </a:lvl8pPr>
            <a:lvl9pPr marL="3051175" indent="0">
              <a:buNone/>
              <a:defRPr sz="1670"/>
            </a:lvl9pPr>
          </a:lstStyle>
          <a:p>
            <a:endParaRPr lang="zh-CN" altLang="en-US"/>
          </a:p>
        </p:txBody>
      </p:sp>
      <p:sp>
        <p:nvSpPr>
          <p:cNvPr id="4" name="文本占位符 3"/>
          <p:cNvSpPr>
            <a:spLocks noGrp="1"/>
          </p:cNvSpPr>
          <p:nvPr>
            <p:ph type="body" sz="half" idx="2"/>
          </p:nvPr>
        </p:nvSpPr>
        <p:spPr>
          <a:xfrm>
            <a:off x="629841" y="1716120"/>
            <a:ext cx="2949178" cy="3179325"/>
          </a:xfrm>
        </p:spPr>
        <p:txBody>
          <a:bodyPr/>
          <a:lstStyle>
            <a:lvl1pPr marL="0" indent="0">
              <a:buNone/>
              <a:defRPr sz="1335"/>
            </a:lvl1pPr>
            <a:lvl2pPr marL="381635" indent="0">
              <a:buNone/>
              <a:defRPr sz="1170"/>
            </a:lvl2pPr>
            <a:lvl3pPr marL="762635" indent="0">
              <a:buNone/>
              <a:defRPr sz="1000"/>
            </a:lvl3pPr>
            <a:lvl4pPr marL="1144270" indent="0">
              <a:buNone/>
              <a:defRPr sz="835"/>
            </a:lvl4pPr>
            <a:lvl5pPr marL="1525270" indent="0">
              <a:buNone/>
              <a:defRPr sz="835"/>
            </a:lvl5pPr>
            <a:lvl6pPr marL="1906905" indent="0">
              <a:buNone/>
              <a:defRPr sz="835"/>
            </a:lvl6pPr>
            <a:lvl7pPr marL="2287905" indent="0">
              <a:buNone/>
              <a:defRPr sz="835"/>
            </a:lvl7pPr>
            <a:lvl8pPr marL="2669540" indent="0">
              <a:buNone/>
              <a:defRPr sz="835"/>
            </a:lvl8pPr>
            <a:lvl9pPr marL="3051175" indent="0">
              <a:buNone/>
              <a:defRPr sz="835"/>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2023/12/6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28650" y="304558"/>
            <a:ext cx="7886700" cy="110568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628650" y="1522792"/>
            <a:ext cx="7886700" cy="3629541"/>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28650" y="5301963"/>
            <a:ext cx="2057400" cy="304558"/>
          </a:xfrm>
          <a:prstGeom prst="rect">
            <a:avLst/>
          </a:prstGeom>
        </p:spPr>
        <p:txBody>
          <a:bodyPr vert="horz" lIns="91440" tIns="45720" rIns="91440" bIns="45720" rtlCol="0" anchor="ctr"/>
          <a:lstStyle>
            <a:lvl1pPr algn="l">
              <a:defRPr sz="1000">
                <a:solidFill>
                  <a:schemeClr val="tx1">
                    <a:tint val="75000"/>
                  </a:schemeClr>
                </a:solidFill>
              </a:defRPr>
            </a:lvl1pPr>
          </a:lstStyle>
          <a:p>
            <a:fld id="{D997B5FA-0921-464F-AAE1-844C04324D75}" type="datetimeFigureOut">
              <a:rPr lang="zh-CN" altLang="en-US" smtClean="0"/>
              <a:t>2023/12/6</a:t>
            </a:fld>
            <a:endParaRPr lang="zh-CN" altLang="en-US"/>
          </a:p>
        </p:txBody>
      </p:sp>
      <p:sp>
        <p:nvSpPr>
          <p:cNvPr id="5" name="页脚占位符 4"/>
          <p:cNvSpPr>
            <a:spLocks noGrp="1"/>
          </p:cNvSpPr>
          <p:nvPr>
            <p:ph type="ftr" sz="quarter" idx="3"/>
          </p:nvPr>
        </p:nvSpPr>
        <p:spPr>
          <a:xfrm>
            <a:off x="3028950" y="5301963"/>
            <a:ext cx="3086100" cy="304558"/>
          </a:xfrm>
          <a:prstGeom prst="rect">
            <a:avLst/>
          </a:prstGeom>
        </p:spPr>
        <p:txBody>
          <a:bodyPr vert="horz" lIns="91440" tIns="45720" rIns="91440" bIns="45720" rtlCol="0" anchor="ctr"/>
          <a:lstStyle>
            <a:lvl1pPr algn="ctr">
              <a:defRPr sz="10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457950" y="5301963"/>
            <a:ext cx="2057400" cy="304558"/>
          </a:xfrm>
          <a:prstGeom prst="rect">
            <a:avLst/>
          </a:prstGeom>
        </p:spPr>
        <p:txBody>
          <a:bodyPr vert="horz" lIns="91440" tIns="45720" rIns="91440" bIns="45720" rtlCol="0" anchor="ctr"/>
          <a:lstStyle>
            <a:lvl1pPr algn="r">
              <a:defRPr sz="1000">
                <a:solidFill>
                  <a:schemeClr val="tx1">
                    <a:tint val="75000"/>
                  </a:schemeClr>
                </a:solidFill>
              </a:defRPr>
            </a:lvl1pPr>
          </a:lstStyle>
          <a:p>
            <a:fld id="{565CE74E-AB26-4998-AD42-012C4C1AD076}"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762635" rtl="0" eaLnBrk="1" latinLnBrk="0" hangingPunct="1">
        <a:lnSpc>
          <a:spcPct val="90000"/>
        </a:lnSpc>
        <a:spcBef>
          <a:spcPct val="0"/>
        </a:spcBef>
        <a:buNone/>
        <a:defRPr sz="3670" kern="1200">
          <a:solidFill>
            <a:schemeClr val="tx1"/>
          </a:solidFill>
          <a:latin typeface="+mj-lt"/>
          <a:ea typeface="+mj-ea"/>
          <a:cs typeface="+mj-cs"/>
        </a:defRPr>
      </a:lvl1pPr>
    </p:titleStyle>
    <p:bodyStyle>
      <a:lvl1pPr marL="190500" indent="-190500" algn="l" defTabSz="762635" rtl="0" eaLnBrk="1" latinLnBrk="0" hangingPunct="1">
        <a:lnSpc>
          <a:spcPct val="90000"/>
        </a:lnSpc>
        <a:spcBef>
          <a:spcPct val="167000"/>
        </a:spcBef>
        <a:buFont typeface="Arial" panose="020B0604020202020204" pitchFamily="34" charset="0"/>
        <a:buChar char="•"/>
        <a:defRPr sz="2335" kern="1200">
          <a:solidFill>
            <a:schemeClr val="tx1"/>
          </a:solidFill>
          <a:latin typeface="+mn-lt"/>
          <a:ea typeface="+mn-ea"/>
          <a:cs typeface="+mn-cs"/>
        </a:defRPr>
      </a:lvl1pPr>
      <a:lvl2pPr marL="572135" indent="-190500" algn="l" defTabSz="762635" rtl="0" eaLnBrk="1" latinLnBrk="0" hangingPunct="1">
        <a:lnSpc>
          <a:spcPct val="90000"/>
        </a:lnSpc>
        <a:spcBef>
          <a:spcPts val="415"/>
        </a:spcBef>
        <a:buFont typeface="Arial" panose="020B0604020202020204" pitchFamily="34" charset="0"/>
        <a:buChar char="•"/>
        <a:defRPr sz="2000" kern="1200">
          <a:solidFill>
            <a:schemeClr val="tx1"/>
          </a:solidFill>
          <a:latin typeface="+mn-lt"/>
          <a:ea typeface="+mn-ea"/>
          <a:cs typeface="+mn-cs"/>
        </a:defRPr>
      </a:lvl2pPr>
      <a:lvl3pPr marL="953135" indent="-190500" algn="l" defTabSz="762635" rtl="0" eaLnBrk="1" latinLnBrk="0" hangingPunct="1">
        <a:lnSpc>
          <a:spcPct val="90000"/>
        </a:lnSpc>
        <a:spcBef>
          <a:spcPts val="415"/>
        </a:spcBef>
        <a:buFont typeface="Arial" panose="020B0604020202020204" pitchFamily="34" charset="0"/>
        <a:buChar char="•"/>
        <a:defRPr sz="1670" kern="1200">
          <a:solidFill>
            <a:schemeClr val="tx1"/>
          </a:solidFill>
          <a:latin typeface="+mn-lt"/>
          <a:ea typeface="+mn-ea"/>
          <a:cs typeface="+mn-cs"/>
        </a:defRPr>
      </a:lvl3pPr>
      <a:lvl4pPr marL="1334770" indent="-190500" algn="l" defTabSz="762635" rtl="0" eaLnBrk="1" latinLnBrk="0" hangingPunct="1">
        <a:lnSpc>
          <a:spcPct val="90000"/>
        </a:lnSpc>
        <a:spcBef>
          <a:spcPts val="415"/>
        </a:spcBef>
        <a:buFont typeface="Arial" panose="020B0604020202020204" pitchFamily="34" charset="0"/>
        <a:buChar char="•"/>
        <a:defRPr sz="1500" kern="1200">
          <a:solidFill>
            <a:schemeClr val="tx1"/>
          </a:solidFill>
          <a:latin typeface="+mn-lt"/>
          <a:ea typeface="+mn-ea"/>
          <a:cs typeface="+mn-cs"/>
        </a:defRPr>
      </a:lvl4pPr>
      <a:lvl5pPr marL="1716405" indent="-190500" algn="l" defTabSz="762635" rtl="0" eaLnBrk="1" latinLnBrk="0" hangingPunct="1">
        <a:lnSpc>
          <a:spcPct val="90000"/>
        </a:lnSpc>
        <a:spcBef>
          <a:spcPts val="415"/>
        </a:spcBef>
        <a:buFont typeface="Arial" panose="020B0604020202020204" pitchFamily="34" charset="0"/>
        <a:buChar char="•"/>
        <a:defRPr sz="1500" kern="1200">
          <a:solidFill>
            <a:schemeClr val="tx1"/>
          </a:solidFill>
          <a:latin typeface="+mn-lt"/>
          <a:ea typeface="+mn-ea"/>
          <a:cs typeface="+mn-cs"/>
        </a:defRPr>
      </a:lvl5pPr>
      <a:lvl6pPr marL="2097405" indent="-190500" algn="l" defTabSz="762635" rtl="0" eaLnBrk="1" latinLnBrk="0" hangingPunct="1">
        <a:lnSpc>
          <a:spcPct val="90000"/>
        </a:lnSpc>
        <a:spcBef>
          <a:spcPts val="415"/>
        </a:spcBef>
        <a:buFont typeface="Arial" panose="020B0604020202020204" pitchFamily="34" charset="0"/>
        <a:buChar char="•"/>
        <a:defRPr sz="1500" kern="1200">
          <a:solidFill>
            <a:schemeClr val="tx1"/>
          </a:solidFill>
          <a:latin typeface="+mn-lt"/>
          <a:ea typeface="+mn-ea"/>
          <a:cs typeface="+mn-cs"/>
        </a:defRPr>
      </a:lvl6pPr>
      <a:lvl7pPr marL="2479040" indent="-190500" algn="l" defTabSz="762635" rtl="0" eaLnBrk="1" latinLnBrk="0" hangingPunct="1">
        <a:lnSpc>
          <a:spcPct val="90000"/>
        </a:lnSpc>
        <a:spcBef>
          <a:spcPts val="415"/>
        </a:spcBef>
        <a:buFont typeface="Arial" panose="020B0604020202020204" pitchFamily="34" charset="0"/>
        <a:buChar char="•"/>
        <a:defRPr sz="1500" kern="1200">
          <a:solidFill>
            <a:schemeClr val="tx1"/>
          </a:solidFill>
          <a:latin typeface="+mn-lt"/>
          <a:ea typeface="+mn-ea"/>
          <a:cs typeface="+mn-cs"/>
        </a:defRPr>
      </a:lvl7pPr>
      <a:lvl8pPr marL="2860040" indent="-190500" algn="l" defTabSz="762635" rtl="0" eaLnBrk="1" latinLnBrk="0" hangingPunct="1">
        <a:lnSpc>
          <a:spcPct val="90000"/>
        </a:lnSpc>
        <a:spcBef>
          <a:spcPts val="415"/>
        </a:spcBef>
        <a:buFont typeface="Arial" panose="020B0604020202020204" pitchFamily="34" charset="0"/>
        <a:buChar char="•"/>
        <a:defRPr sz="1500" kern="1200">
          <a:solidFill>
            <a:schemeClr val="tx1"/>
          </a:solidFill>
          <a:latin typeface="+mn-lt"/>
          <a:ea typeface="+mn-ea"/>
          <a:cs typeface="+mn-cs"/>
        </a:defRPr>
      </a:lvl8pPr>
      <a:lvl9pPr marL="3241675" indent="-190500" algn="l" defTabSz="762635" rtl="0" eaLnBrk="1" latinLnBrk="0" hangingPunct="1">
        <a:lnSpc>
          <a:spcPct val="90000"/>
        </a:lnSpc>
        <a:spcBef>
          <a:spcPts val="415"/>
        </a:spcBef>
        <a:buFont typeface="Arial" panose="020B0604020202020204" pitchFamily="34" charset="0"/>
        <a:buChar char="•"/>
        <a:defRPr sz="1500" kern="1200">
          <a:solidFill>
            <a:schemeClr val="tx1"/>
          </a:solidFill>
          <a:latin typeface="+mn-lt"/>
          <a:ea typeface="+mn-ea"/>
          <a:cs typeface="+mn-cs"/>
        </a:defRPr>
      </a:lvl9pPr>
    </p:bodyStyle>
    <p:otherStyle>
      <a:defPPr>
        <a:defRPr lang="zh-CN"/>
      </a:defPPr>
      <a:lvl1pPr marL="0" algn="l" defTabSz="762635" rtl="0" eaLnBrk="1" latinLnBrk="0" hangingPunct="1">
        <a:defRPr sz="1500" kern="1200">
          <a:solidFill>
            <a:schemeClr val="tx1"/>
          </a:solidFill>
          <a:latin typeface="+mn-lt"/>
          <a:ea typeface="+mn-ea"/>
          <a:cs typeface="+mn-cs"/>
        </a:defRPr>
      </a:lvl1pPr>
      <a:lvl2pPr marL="381635" algn="l" defTabSz="762635" rtl="0" eaLnBrk="1" latinLnBrk="0" hangingPunct="1">
        <a:defRPr sz="1500" kern="1200">
          <a:solidFill>
            <a:schemeClr val="tx1"/>
          </a:solidFill>
          <a:latin typeface="+mn-lt"/>
          <a:ea typeface="+mn-ea"/>
          <a:cs typeface="+mn-cs"/>
        </a:defRPr>
      </a:lvl2pPr>
      <a:lvl3pPr marL="762635" algn="l" defTabSz="762635" rtl="0" eaLnBrk="1" latinLnBrk="0" hangingPunct="1">
        <a:defRPr sz="1500" kern="1200">
          <a:solidFill>
            <a:schemeClr val="tx1"/>
          </a:solidFill>
          <a:latin typeface="+mn-lt"/>
          <a:ea typeface="+mn-ea"/>
          <a:cs typeface="+mn-cs"/>
        </a:defRPr>
      </a:lvl3pPr>
      <a:lvl4pPr marL="1144270" algn="l" defTabSz="762635" rtl="0" eaLnBrk="1" latinLnBrk="0" hangingPunct="1">
        <a:defRPr sz="1500" kern="1200">
          <a:solidFill>
            <a:schemeClr val="tx1"/>
          </a:solidFill>
          <a:latin typeface="+mn-lt"/>
          <a:ea typeface="+mn-ea"/>
          <a:cs typeface="+mn-cs"/>
        </a:defRPr>
      </a:lvl4pPr>
      <a:lvl5pPr marL="1525270" algn="l" defTabSz="762635" rtl="0" eaLnBrk="1" latinLnBrk="0" hangingPunct="1">
        <a:defRPr sz="1500" kern="1200">
          <a:solidFill>
            <a:schemeClr val="tx1"/>
          </a:solidFill>
          <a:latin typeface="+mn-lt"/>
          <a:ea typeface="+mn-ea"/>
          <a:cs typeface="+mn-cs"/>
        </a:defRPr>
      </a:lvl5pPr>
      <a:lvl6pPr marL="1906905" algn="l" defTabSz="762635" rtl="0" eaLnBrk="1" latinLnBrk="0" hangingPunct="1">
        <a:defRPr sz="1500" kern="1200">
          <a:solidFill>
            <a:schemeClr val="tx1"/>
          </a:solidFill>
          <a:latin typeface="+mn-lt"/>
          <a:ea typeface="+mn-ea"/>
          <a:cs typeface="+mn-cs"/>
        </a:defRPr>
      </a:lvl6pPr>
      <a:lvl7pPr marL="2287905" algn="l" defTabSz="762635" rtl="0" eaLnBrk="1" latinLnBrk="0" hangingPunct="1">
        <a:defRPr sz="1500" kern="1200">
          <a:solidFill>
            <a:schemeClr val="tx1"/>
          </a:solidFill>
          <a:latin typeface="+mn-lt"/>
          <a:ea typeface="+mn-ea"/>
          <a:cs typeface="+mn-cs"/>
        </a:defRPr>
      </a:lvl7pPr>
      <a:lvl8pPr marL="2669540" algn="l" defTabSz="762635" rtl="0" eaLnBrk="1" latinLnBrk="0" hangingPunct="1">
        <a:defRPr sz="1500" kern="1200">
          <a:solidFill>
            <a:schemeClr val="tx1"/>
          </a:solidFill>
          <a:latin typeface="+mn-lt"/>
          <a:ea typeface="+mn-ea"/>
          <a:cs typeface="+mn-cs"/>
        </a:defRPr>
      </a:lvl8pPr>
      <a:lvl9pPr marL="3051175" algn="l" defTabSz="762635" rtl="0" eaLnBrk="1" latinLnBrk="0" hangingPunct="1">
        <a:defRPr sz="15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tags" Target="../tags/tag6.xml"/><Relationship Id="rId7" Type="http://schemas.openxmlformats.org/officeDocument/2006/relationships/image" Target="../media/image3.png"/><Relationship Id="rId2" Type="http://schemas.openxmlformats.org/officeDocument/2006/relationships/tags" Target="../tags/tag5.xml"/><Relationship Id="rId1" Type="http://schemas.openxmlformats.org/officeDocument/2006/relationships/tags" Target="../tags/tag4.xml"/><Relationship Id="rId6" Type="http://schemas.openxmlformats.org/officeDocument/2006/relationships/image" Target="../media/image2.png"/><Relationship Id="rId5" Type="http://schemas.openxmlformats.org/officeDocument/2006/relationships/image" Target="../media/image1.png"/><Relationship Id="rId10" Type="http://schemas.openxmlformats.org/officeDocument/2006/relationships/image" Target="../media/image6.png"/><Relationship Id="rId4" Type="http://schemas.openxmlformats.org/officeDocument/2006/relationships/slideLayout" Target="../slideLayouts/slideLayout1.xml"/><Relationship Id="rId9" Type="http://schemas.openxmlformats.org/officeDocument/2006/relationships/image" Target="../media/image5.png"/></Relationships>
</file>

<file path=ppt/slides/_rels/slide10.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tags" Target="../tags/tag55.xml"/><Relationship Id="rId7" Type="http://schemas.openxmlformats.org/officeDocument/2006/relationships/image" Target="../media/image2.png"/><Relationship Id="rId2" Type="http://schemas.openxmlformats.org/officeDocument/2006/relationships/tags" Target="../tags/tag54.xml"/><Relationship Id="rId1" Type="http://schemas.openxmlformats.org/officeDocument/2006/relationships/tags" Target="../tags/tag53.xml"/><Relationship Id="rId6" Type="http://schemas.openxmlformats.org/officeDocument/2006/relationships/slideLayout" Target="../slideLayouts/slideLayout1.xml"/><Relationship Id="rId5" Type="http://schemas.openxmlformats.org/officeDocument/2006/relationships/tags" Target="../tags/tag57.xml"/><Relationship Id="rId10" Type="http://schemas.openxmlformats.org/officeDocument/2006/relationships/hyperlink" Target="http://tomcat.apache.org/" TargetMode="External"/><Relationship Id="rId4" Type="http://schemas.openxmlformats.org/officeDocument/2006/relationships/tags" Target="../tags/tag56.xml"/><Relationship Id="rId9" Type="http://schemas.openxmlformats.org/officeDocument/2006/relationships/image" Target="../media/image6.png"/></Relationships>
</file>

<file path=ppt/slides/_rels/slide1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tags" Target="../tags/tag60.xml"/><Relationship Id="rId7" Type="http://schemas.openxmlformats.org/officeDocument/2006/relationships/image" Target="../media/image2.png"/><Relationship Id="rId2" Type="http://schemas.openxmlformats.org/officeDocument/2006/relationships/tags" Target="../tags/tag59.xml"/><Relationship Id="rId1" Type="http://schemas.openxmlformats.org/officeDocument/2006/relationships/tags" Target="../tags/tag58.xml"/><Relationship Id="rId6" Type="http://schemas.openxmlformats.org/officeDocument/2006/relationships/slideLayout" Target="../slideLayouts/slideLayout1.xml"/><Relationship Id="rId5" Type="http://schemas.openxmlformats.org/officeDocument/2006/relationships/tags" Target="../tags/tag62.xml"/><Relationship Id="rId4" Type="http://schemas.openxmlformats.org/officeDocument/2006/relationships/tags" Target="../tags/tag61.xml"/><Relationship Id="rId9" Type="http://schemas.openxmlformats.org/officeDocument/2006/relationships/image" Target="../media/image6.png"/></Relationships>
</file>

<file path=ppt/slides/_rels/slide12.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tags" Target="../tags/tag65.xml"/><Relationship Id="rId7" Type="http://schemas.openxmlformats.org/officeDocument/2006/relationships/image" Target="../media/image2.png"/><Relationship Id="rId2" Type="http://schemas.openxmlformats.org/officeDocument/2006/relationships/tags" Target="../tags/tag64.xml"/><Relationship Id="rId1" Type="http://schemas.openxmlformats.org/officeDocument/2006/relationships/tags" Target="../tags/tag63.xml"/><Relationship Id="rId6" Type="http://schemas.openxmlformats.org/officeDocument/2006/relationships/slideLayout" Target="../slideLayouts/slideLayout1.xml"/><Relationship Id="rId5" Type="http://schemas.openxmlformats.org/officeDocument/2006/relationships/tags" Target="../tags/tag67.xml"/><Relationship Id="rId10" Type="http://schemas.openxmlformats.org/officeDocument/2006/relationships/image" Target="../media/image11.png"/><Relationship Id="rId4" Type="http://schemas.openxmlformats.org/officeDocument/2006/relationships/tags" Target="../tags/tag66.xml"/><Relationship Id="rId9" Type="http://schemas.openxmlformats.org/officeDocument/2006/relationships/image" Target="../media/image6.png"/></Relationships>
</file>

<file path=ppt/slides/_rels/slide13.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tags" Target="../tags/tag70.xml"/><Relationship Id="rId7" Type="http://schemas.openxmlformats.org/officeDocument/2006/relationships/image" Target="../media/image2.png"/><Relationship Id="rId2" Type="http://schemas.openxmlformats.org/officeDocument/2006/relationships/tags" Target="../tags/tag69.xml"/><Relationship Id="rId1" Type="http://schemas.openxmlformats.org/officeDocument/2006/relationships/tags" Target="../tags/tag68.xml"/><Relationship Id="rId6" Type="http://schemas.openxmlformats.org/officeDocument/2006/relationships/slideLayout" Target="../slideLayouts/slideLayout1.xml"/><Relationship Id="rId5" Type="http://schemas.openxmlformats.org/officeDocument/2006/relationships/tags" Target="../tags/tag72.xml"/><Relationship Id="rId10" Type="http://schemas.openxmlformats.org/officeDocument/2006/relationships/image" Target="../media/image12.png"/><Relationship Id="rId4" Type="http://schemas.openxmlformats.org/officeDocument/2006/relationships/tags" Target="../tags/tag71.xml"/><Relationship Id="rId9" Type="http://schemas.openxmlformats.org/officeDocument/2006/relationships/image" Target="../media/image6.png"/></Relationships>
</file>

<file path=ppt/slides/_rels/slide14.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tags" Target="../tags/tag75.xml"/><Relationship Id="rId7" Type="http://schemas.openxmlformats.org/officeDocument/2006/relationships/image" Target="../media/image2.png"/><Relationship Id="rId2" Type="http://schemas.openxmlformats.org/officeDocument/2006/relationships/tags" Target="../tags/tag74.xml"/><Relationship Id="rId1" Type="http://schemas.openxmlformats.org/officeDocument/2006/relationships/tags" Target="../tags/tag73.xml"/><Relationship Id="rId6" Type="http://schemas.openxmlformats.org/officeDocument/2006/relationships/slideLayout" Target="../slideLayouts/slideLayout1.xml"/><Relationship Id="rId5" Type="http://schemas.openxmlformats.org/officeDocument/2006/relationships/tags" Target="../tags/tag77.xml"/><Relationship Id="rId10" Type="http://schemas.openxmlformats.org/officeDocument/2006/relationships/image" Target="../media/image13.png"/><Relationship Id="rId4" Type="http://schemas.openxmlformats.org/officeDocument/2006/relationships/tags" Target="../tags/tag76.xml"/><Relationship Id="rId9" Type="http://schemas.openxmlformats.org/officeDocument/2006/relationships/image" Target="../media/image6.png"/></Relationships>
</file>

<file path=ppt/slides/_rels/slide15.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tags" Target="../tags/tag80.xml"/><Relationship Id="rId7" Type="http://schemas.openxmlformats.org/officeDocument/2006/relationships/image" Target="../media/image2.png"/><Relationship Id="rId2" Type="http://schemas.openxmlformats.org/officeDocument/2006/relationships/tags" Target="../tags/tag79.xml"/><Relationship Id="rId1" Type="http://schemas.openxmlformats.org/officeDocument/2006/relationships/tags" Target="../tags/tag78.xml"/><Relationship Id="rId6" Type="http://schemas.openxmlformats.org/officeDocument/2006/relationships/slideLayout" Target="../slideLayouts/slideLayout1.xml"/><Relationship Id="rId5" Type="http://schemas.openxmlformats.org/officeDocument/2006/relationships/tags" Target="../tags/tag82.xml"/><Relationship Id="rId10" Type="http://schemas.openxmlformats.org/officeDocument/2006/relationships/image" Target="../media/image14.png"/><Relationship Id="rId4" Type="http://schemas.openxmlformats.org/officeDocument/2006/relationships/tags" Target="../tags/tag81.xml"/><Relationship Id="rId9" Type="http://schemas.openxmlformats.org/officeDocument/2006/relationships/image" Target="../media/image6.png"/></Relationships>
</file>

<file path=ppt/slides/_rels/slide16.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tags" Target="../tags/tag85.xml"/><Relationship Id="rId7" Type="http://schemas.openxmlformats.org/officeDocument/2006/relationships/image" Target="../media/image2.png"/><Relationship Id="rId2" Type="http://schemas.openxmlformats.org/officeDocument/2006/relationships/tags" Target="../tags/tag84.xml"/><Relationship Id="rId1" Type="http://schemas.openxmlformats.org/officeDocument/2006/relationships/tags" Target="../tags/tag83.xml"/><Relationship Id="rId6" Type="http://schemas.openxmlformats.org/officeDocument/2006/relationships/slideLayout" Target="../slideLayouts/slideLayout1.xml"/><Relationship Id="rId5" Type="http://schemas.openxmlformats.org/officeDocument/2006/relationships/tags" Target="../tags/tag87.xml"/><Relationship Id="rId4" Type="http://schemas.openxmlformats.org/officeDocument/2006/relationships/tags" Target="../tags/tag86.xml"/><Relationship Id="rId9" Type="http://schemas.openxmlformats.org/officeDocument/2006/relationships/image" Target="../media/image6.png"/></Relationships>
</file>

<file path=ppt/slides/_rels/slide17.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tags" Target="../tags/tag90.xml"/><Relationship Id="rId7" Type="http://schemas.openxmlformats.org/officeDocument/2006/relationships/image" Target="../media/image2.png"/><Relationship Id="rId2" Type="http://schemas.openxmlformats.org/officeDocument/2006/relationships/tags" Target="../tags/tag89.xml"/><Relationship Id="rId1" Type="http://schemas.openxmlformats.org/officeDocument/2006/relationships/tags" Target="../tags/tag88.xml"/><Relationship Id="rId6" Type="http://schemas.openxmlformats.org/officeDocument/2006/relationships/slideLayout" Target="../slideLayouts/slideLayout1.xml"/><Relationship Id="rId5" Type="http://schemas.openxmlformats.org/officeDocument/2006/relationships/tags" Target="../tags/tag92.xml"/><Relationship Id="rId4" Type="http://schemas.openxmlformats.org/officeDocument/2006/relationships/tags" Target="../tags/tag91.xml"/><Relationship Id="rId9" Type="http://schemas.openxmlformats.org/officeDocument/2006/relationships/image" Target="../media/image6.png"/></Relationships>
</file>

<file path=ppt/slides/_rels/slide18.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tags" Target="../tags/tag95.xml"/><Relationship Id="rId7" Type="http://schemas.openxmlformats.org/officeDocument/2006/relationships/image" Target="../media/image2.png"/><Relationship Id="rId2" Type="http://schemas.openxmlformats.org/officeDocument/2006/relationships/tags" Target="../tags/tag94.xml"/><Relationship Id="rId1" Type="http://schemas.openxmlformats.org/officeDocument/2006/relationships/tags" Target="../tags/tag93.xml"/><Relationship Id="rId6" Type="http://schemas.openxmlformats.org/officeDocument/2006/relationships/slideLayout" Target="../slideLayouts/slideLayout1.xml"/><Relationship Id="rId5" Type="http://schemas.openxmlformats.org/officeDocument/2006/relationships/tags" Target="../tags/tag97.xml"/><Relationship Id="rId4" Type="http://schemas.openxmlformats.org/officeDocument/2006/relationships/tags" Target="../tags/tag96.xml"/><Relationship Id="rId9" Type="http://schemas.openxmlformats.org/officeDocument/2006/relationships/image" Target="../media/image6.png"/></Relationships>
</file>

<file path=ppt/slides/_rels/slide19.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tags" Target="../tags/tag100.xml"/><Relationship Id="rId7" Type="http://schemas.openxmlformats.org/officeDocument/2006/relationships/image" Target="../media/image2.png"/><Relationship Id="rId2" Type="http://schemas.openxmlformats.org/officeDocument/2006/relationships/tags" Target="../tags/tag99.xml"/><Relationship Id="rId1" Type="http://schemas.openxmlformats.org/officeDocument/2006/relationships/tags" Target="../tags/tag98.xml"/><Relationship Id="rId6" Type="http://schemas.openxmlformats.org/officeDocument/2006/relationships/slideLayout" Target="../slideLayouts/slideLayout1.xml"/><Relationship Id="rId5" Type="http://schemas.openxmlformats.org/officeDocument/2006/relationships/tags" Target="../tags/tag102.xml"/><Relationship Id="rId4" Type="http://schemas.openxmlformats.org/officeDocument/2006/relationships/tags" Target="../tags/tag101.xml"/><Relationship Id="rId9" Type="http://schemas.openxmlformats.org/officeDocument/2006/relationships/image" Target="../media/image6.png"/></Relationships>
</file>

<file path=ppt/slides/_rels/slide2.xml.rels><?xml version="1.0" encoding="UTF-8" standalone="yes"?>
<Relationships xmlns="http://schemas.openxmlformats.org/package/2006/relationships"><Relationship Id="rId8" Type="http://schemas.openxmlformats.org/officeDocument/2006/relationships/tags" Target="../tags/tag14.xml"/><Relationship Id="rId13" Type="http://schemas.openxmlformats.org/officeDocument/2006/relationships/tags" Target="../tags/tag19.xml"/><Relationship Id="rId3" Type="http://schemas.openxmlformats.org/officeDocument/2006/relationships/tags" Target="../tags/tag9.xml"/><Relationship Id="rId7" Type="http://schemas.openxmlformats.org/officeDocument/2006/relationships/tags" Target="../tags/tag13.xml"/><Relationship Id="rId12" Type="http://schemas.openxmlformats.org/officeDocument/2006/relationships/tags" Target="../tags/tag18.xml"/><Relationship Id="rId2" Type="http://schemas.openxmlformats.org/officeDocument/2006/relationships/tags" Target="../tags/tag8.xml"/><Relationship Id="rId16" Type="http://schemas.openxmlformats.org/officeDocument/2006/relationships/image" Target="../media/image6.png"/><Relationship Id="rId1" Type="http://schemas.openxmlformats.org/officeDocument/2006/relationships/tags" Target="../tags/tag7.xml"/><Relationship Id="rId6" Type="http://schemas.openxmlformats.org/officeDocument/2006/relationships/tags" Target="../tags/tag12.xml"/><Relationship Id="rId11" Type="http://schemas.openxmlformats.org/officeDocument/2006/relationships/tags" Target="../tags/tag17.xml"/><Relationship Id="rId5" Type="http://schemas.openxmlformats.org/officeDocument/2006/relationships/tags" Target="../tags/tag11.xml"/><Relationship Id="rId15" Type="http://schemas.openxmlformats.org/officeDocument/2006/relationships/image" Target="../media/image7.png"/><Relationship Id="rId10" Type="http://schemas.openxmlformats.org/officeDocument/2006/relationships/tags" Target="../tags/tag16.xml"/><Relationship Id="rId4" Type="http://schemas.openxmlformats.org/officeDocument/2006/relationships/tags" Target="../tags/tag10.xml"/><Relationship Id="rId9" Type="http://schemas.openxmlformats.org/officeDocument/2006/relationships/tags" Target="../tags/tag15.xml"/><Relationship Id="rId14"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tags" Target="../tags/tag105.xml"/><Relationship Id="rId7" Type="http://schemas.openxmlformats.org/officeDocument/2006/relationships/image" Target="../media/image2.png"/><Relationship Id="rId2" Type="http://schemas.openxmlformats.org/officeDocument/2006/relationships/tags" Target="../tags/tag104.xml"/><Relationship Id="rId1" Type="http://schemas.openxmlformats.org/officeDocument/2006/relationships/tags" Target="../tags/tag103.xml"/><Relationship Id="rId6" Type="http://schemas.openxmlformats.org/officeDocument/2006/relationships/slideLayout" Target="../slideLayouts/slideLayout1.xml"/><Relationship Id="rId5" Type="http://schemas.openxmlformats.org/officeDocument/2006/relationships/tags" Target="../tags/tag107.xml"/><Relationship Id="rId4" Type="http://schemas.openxmlformats.org/officeDocument/2006/relationships/tags" Target="../tags/tag106.xml"/><Relationship Id="rId9" Type="http://schemas.openxmlformats.org/officeDocument/2006/relationships/image" Target="../media/image6.png"/></Relationships>
</file>

<file path=ppt/slides/_rels/slide2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tags" Target="../tags/tag110.xml"/><Relationship Id="rId7" Type="http://schemas.openxmlformats.org/officeDocument/2006/relationships/image" Target="../media/image2.png"/><Relationship Id="rId2" Type="http://schemas.openxmlformats.org/officeDocument/2006/relationships/tags" Target="../tags/tag109.xml"/><Relationship Id="rId1" Type="http://schemas.openxmlformats.org/officeDocument/2006/relationships/tags" Target="../tags/tag108.xml"/><Relationship Id="rId6" Type="http://schemas.openxmlformats.org/officeDocument/2006/relationships/slideLayout" Target="../slideLayouts/slideLayout1.xml"/><Relationship Id="rId5" Type="http://schemas.openxmlformats.org/officeDocument/2006/relationships/tags" Target="../tags/tag112.xml"/><Relationship Id="rId4" Type="http://schemas.openxmlformats.org/officeDocument/2006/relationships/tags" Target="../tags/tag111.xml"/><Relationship Id="rId9" Type="http://schemas.openxmlformats.org/officeDocument/2006/relationships/image" Target="../media/image6.png"/></Relationships>
</file>

<file path=ppt/slides/_rels/slide22.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tags" Target="../tags/tag115.xml"/><Relationship Id="rId7" Type="http://schemas.openxmlformats.org/officeDocument/2006/relationships/image" Target="../media/image2.png"/><Relationship Id="rId2" Type="http://schemas.openxmlformats.org/officeDocument/2006/relationships/tags" Target="../tags/tag114.xml"/><Relationship Id="rId1" Type="http://schemas.openxmlformats.org/officeDocument/2006/relationships/tags" Target="../tags/tag113.xml"/><Relationship Id="rId6" Type="http://schemas.openxmlformats.org/officeDocument/2006/relationships/slideLayout" Target="../slideLayouts/slideLayout1.xml"/><Relationship Id="rId5" Type="http://schemas.openxmlformats.org/officeDocument/2006/relationships/tags" Target="../tags/tag117.xml"/><Relationship Id="rId4" Type="http://schemas.openxmlformats.org/officeDocument/2006/relationships/tags" Target="../tags/tag116.xml"/><Relationship Id="rId9" Type="http://schemas.openxmlformats.org/officeDocument/2006/relationships/image" Target="../media/image6.png"/></Relationships>
</file>

<file path=ppt/slides/_rels/slide23.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tags" Target="../tags/tag120.xml"/><Relationship Id="rId7" Type="http://schemas.openxmlformats.org/officeDocument/2006/relationships/image" Target="../media/image2.png"/><Relationship Id="rId2" Type="http://schemas.openxmlformats.org/officeDocument/2006/relationships/tags" Target="../tags/tag119.xml"/><Relationship Id="rId1" Type="http://schemas.openxmlformats.org/officeDocument/2006/relationships/tags" Target="../tags/tag118.xml"/><Relationship Id="rId6" Type="http://schemas.openxmlformats.org/officeDocument/2006/relationships/slideLayout" Target="../slideLayouts/slideLayout1.xml"/><Relationship Id="rId5" Type="http://schemas.openxmlformats.org/officeDocument/2006/relationships/tags" Target="../tags/tag122.xml"/><Relationship Id="rId4" Type="http://schemas.openxmlformats.org/officeDocument/2006/relationships/tags" Target="../tags/tag121.xml"/><Relationship Id="rId9" Type="http://schemas.openxmlformats.org/officeDocument/2006/relationships/image" Target="../media/image6.png"/></Relationships>
</file>

<file path=ppt/slides/_rels/slide24.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tags" Target="../tags/tag125.xml"/><Relationship Id="rId7" Type="http://schemas.openxmlformats.org/officeDocument/2006/relationships/image" Target="../media/image2.png"/><Relationship Id="rId2" Type="http://schemas.openxmlformats.org/officeDocument/2006/relationships/tags" Target="../tags/tag124.xml"/><Relationship Id="rId1" Type="http://schemas.openxmlformats.org/officeDocument/2006/relationships/tags" Target="../tags/tag123.xml"/><Relationship Id="rId6" Type="http://schemas.openxmlformats.org/officeDocument/2006/relationships/slideLayout" Target="../slideLayouts/slideLayout1.xml"/><Relationship Id="rId5" Type="http://schemas.openxmlformats.org/officeDocument/2006/relationships/tags" Target="../tags/tag127.xml"/><Relationship Id="rId4" Type="http://schemas.openxmlformats.org/officeDocument/2006/relationships/tags" Target="../tags/tag126.xml"/><Relationship Id="rId9" Type="http://schemas.openxmlformats.org/officeDocument/2006/relationships/image" Target="../media/image6.png"/></Relationships>
</file>

<file path=ppt/slides/_rels/slide25.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tags" Target="../tags/tag130.xml"/><Relationship Id="rId7" Type="http://schemas.openxmlformats.org/officeDocument/2006/relationships/image" Target="../media/image2.png"/><Relationship Id="rId2" Type="http://schemas.openxmlformats.org/officeDocument/2006/relationships/tags" Target="../tags/tag129.xml"/><Relationship Id="rId1" Type="http://schemas.openxmlformats.org/officeDocument/2006/relationships/tags" Target="../tags/tag128.xml"/><Relationship Id="rId6" Type="http://schemas.openxmlformats.org/officeDocument/2006/relationships/slideLayout" Target="../slideLayouts/slideLayout1.xml"/><Relationship Id="rId5" Type="http://schemas.openxmlformats.org/officeDocument/2006/relationships/tags" Target="../tags/tag132.xml"/><Relationship Id="rId10" Type="http://schemas.openxmlformats.org/officeDocument/2006/relationships/image" Target="../media/image15.png"/><Relationship Id="rId4" Type="http://schemas.openxmlformats.org/officeDocument/2006/relationships/tags" Target="../tags/tag131.xml"/><Relationship Id="rId9" Type="http://schemas.openxmlformats.org/officeDocument/2006/relationships/image" Target="../media/image6.png"/></Relationships>
</file>

<file path=ppt/slides/_rels/slide26.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tags" Target="../tags/tag135.xml"/><Relationship Id="rId7" Type="http://schemas.openxmlformats.org/officeDocument/2006/relationships/image" Target="../media/image2.png"/><Relationship Id="rId2" Type="http://schemas.openxmlformats.org/officeDocument/2006/relationships/tags" Target="../tags/tag134.xml"/><Relationship Id="rId1" Type="http://schemas.openxmlformats.org/officeDocument/2006/relationships/tags" Target="../tags/tag133.xml"/><Relationship Id="rId6" Type="http://schemas.openxmlformats.org/officeDocument/2006/relationships/slideLayout" Target="../slideLayouts/slideLayout1.xml"/><Relationship Id="rId5" Type="http://schemas.openxmlformats.org/officeDocument/2006/relationships/tags" Target="../tags/tag137.xml"/><Relationship Id="rId4" Type="http://schemas.openxmlformats.org/officeDocument/2006/relationships/tags" Target="../tags/tag136.xml"/><Relationship Id="rId9" Type="http://schemas.openxmlformats.org/officeDocument/2006/relationships/image" Target="../media/image6.png"/></Relationships>
</file>

<file path=ppt/slides/_rels/slide27.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tags" Target="../tags/tag140.xml"/><Relationship Id="rId7" Type="http://schemas.openxmlformats.org/officeDocument/2006/relationships/image" Target="../media/image2.png"/><Relationship Id="rId2" Type="http://schemas.openxmlformats.org/officeDocument/2006/relationships/tags" Target="../tags/tag139.xml"/><Relationship Id="rId1" Type="http://schemas.openxmlformats.org/officeDocument/2006/relationships/tags" Target="../tags/tag138.xml"/><Relationship Id="rId6" Type="http://schemas.openxmlformats.org/officeDocument/2006/relationships/slideLayout" Target="../slideLayouts/slideLayout1.xml"/><Relationship Id="rId5" Type="http://schemas.openxmlformats.org/officeDocument/2006/relationships/tags" Target="../tags/tag142.xml"/><Relationship Id="rId4" Type="http://schemas.openxmlformats.org/officeDocument/2006/relationships/tags" Target="../tags/tag141.xml"/><Relationship Id="rId9" Type="http://schemas.openxmlformats.org/officeDocument/2006/relationships/image" Target="../media/image6.png"/></Relationships>
</file>

<file path=ppt/slides/_rels/slide28.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tags" Target="../tags/tag145.xml"/><Relationship Id="rId7" Type="http://schemas.openxmlformats.org/officeDocument/2006/relationships/image" Target="../media/image2.png"/><Relationship Id="rId2" Type="http://schemas.openxmlformats.org/officeDocument/2006/relationships/tags" Target="../tags/tag144.xml"/><Relationship Id="rId1" Type="http://schemas.openxmlformats.org/officeDocument/2006/relationships/tags" Target="../tags/tag143.xml"/><Relationship Id="rId6" Type="http://schemas.openxmlformats.org/officeDocument/2006/relationships/slideLayout" Target="../slideLayouts/slideLayout1.xml"/><Relationship Id="rId5" Type="http://schemas.openxmlformats.org/officeDocument/2006/relationships/tags" Target="../tags/tag147.xml"/><Relationship Id="rId4" Type="http://schemas.openxmlformats.org/officeDocument/2006/relationships/tags" Target="../tags/tag146.xml"/><Relationship Id="rId9" Type="http://schemas.openxmlformats.org/officeDocument/2006/relationships/image" Target="../media/image6.png"/></Relationships>
</file>

<file path=ppt/slides/_rels/slide29.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tags" Target="../tags/tag150.xml"/><Relationship Id="rId7" Type="http://schemas.openxmlformats.org/officeDocument/2006/relationships/image" Target="../media/image2.png"/><Relationship Id="rId2" Type="http://schemas.openxmlformats.org/officeDocument/2006/relationships/tags" Target="../tags/tag149.xml"/><Relationship Id="rId1" Type="http://schemas.openxmlformats.org/officeDocument/2006/relationships/tags" Target="../tags/tag148.xml"/><Relationship Id="rId6" Type="http://schemas.openxmlformats.org/officeDocument/2006/relationships/slideLayout" Target="../slideLayouts/slideLayout1.xml"/><Relationship Id="rId5" Type="http://schemas.openxmlformats.org/officeDocument/2006/relationships/tags" Target="../tags/tag152.xml"/><Relationship Id="rId4" Type="http://schemas.openxmlformats.org/officeDocument/2006/relationships/tags" Target="../tags/tag151.xml"/><Relationship Id="rId9" Type="http://schemas.openxmlformats.org/officeDocument/2006/relationships/image" Target="../media/image6.png"/></Relationships>
</file>

<file path=ppt/slides/_rels/slide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tags" Target="../tags/tag22.xml"/><Relationship Id="rId7" Type="http://schemas.openxmlformats.org/officeDocument/2006/relationships/image" Target="../media/image8.png"/><Relationship Id="rId2" Type="http://schemas.openxmlformats.org/officeDocument/2006/relationships/tags" Target="../tags/tag21.xml"/><Relationship Id="rId1" Type="http://schemas.openxmlformats.org/officeDocument/2006/relationships/tags" Target="../tags/tag20.xml"/><Relationship Id="rId6" Type="http://schemas.openxmlformats.org/officeDocument/2006/relationships/image" Target="../media/image5.png"/><Relationship Id="rId5" Type="http://schemas.openxmlformats.org/officeDocument/2006/relationships/image" Target="../media/image2.png"/><Relationship Id="rId4"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tags" Target="../tags/tag155.xml"/><Relationship Id="rId7" Type="http://schemas.openxmlformats.org/officeDocument/2006/relationships/image" Target="../media/image2.png"/><Relationship Id="rId2" Type="http://schemas.openxmlformats.org/officeDocument/2006/relationships/tags" Target="../tags/tag154.xml"/><Relationship Id="rId1" Type="http://schemas.openxmlformats.org/officeDocument/2006/relationships/tags" Target="../tags/tag153.xml"/><Relationship Id="rId6" Type="http://schemas.openxmlformats.org/officeDocument/2006/relationships/slideLayout" Target="../slideLayouts/slideLayout1.xml"/><Relationship Id="rId5" Type="http://schemas.openxmlformats.org/officeDocument/2006/relationships/tags" Target="../tags/tag157.xml"/><Relationship Id="rId4" Type="http://schemas.openxmlformats.org/officeDocument/2006/relationships/tags" Target="../tags/tag156.xml"/><Relationship Id="rId9" Type="http://schemas.openxmlformats.org/officeDocument/2006/relationships/image" Target="../media/image6.png"/></Relationships>
</file>

<file path=ppt/slides/_rels/slide3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tags" Target="../tags/tag160.xml"/><Relationship Id="rId7" Type="http://schemas.openxmlformats.org/officeDocument/2006/relationships/image" Target="../media/image2.png"/><Relationship Id="rId2" Type="http://schemas.openxmlformats.org/officeDocument/2006/relationships/tags" Target="../tags/tag159.xml"/><Relationship Id="rId1" Type="http://schemas.openxmlformats.org/officeDocument/2006/relationships/tags" Target="../tags/tag158.xml"/><Relationship Id="rId6" Type="http://schemas.openxmlformats.org/officeDocument/2006/relationships/slideLayout" Target="../slideLayouts/slideLayout1.xml"/><Relationship Id="rId5" Type="http://schemas.openxmlformats.org/officeDocument/2006/relationships/tags" Target="../tags/tag162.xml"/><Relationship Id="rId10" Type="http://schemas.openxmlformats.org/officeDocument/2006/relationships/image" Target="../media/image16.png"/><Relationship Id="rId4" Type="http://schemas.openxmlformats.org/officeDocument/2006/relationships/tags" Target="../tags/tag161.xml"/><Relationship Id="rId9" Type="http://schemas.openxmlformats.org/officeDocument/2006/relationships/image" Target="../media/image6.png"/></Relationships>
</file>

<file path=ppt/slides/_rels/slide32.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tags" Target="../tags/tag165.xml"/><Relationship Id="rId7" Type="http://schemas.openxmlformats.org/officeDocument/2006/relationships/image" Target="../media/image2.png"/><Relationship Id="rId2" Type="http://schemas.openxmlformats.org/officeDocument/2006/relationships/tags" Target="../tags/tag164.xml"/><Relationship Id="rId1" Type="http://schemas.openxmlformats.org/officeDocument/2006/relationships/tags" Target="../tags/tag163.xml"/><Relationship Id="rId6" Type="http://schemas.openxmlformats.org/officeDocument/2006/relationships/slideLayout" Target="../slideLayouts/slideLayout1.xml"/><Relationship Id="rId5" Type="http://schemas.openxmlformats.org/officeDocument/2006/relationships/tags" Target="../tags/tag167.xml"/><Relationship Id="rId4" Type="http://schemas.openxmlformats.org/officeDocument/2006/relationships/tags" Target="../tags/tag166.xml"/><Relationship Id="rId9" Type="http://schemas.openxmlformats.org/officeDocument/2006/relationships/image" Target="../media/image6.png"/></Relationships>
</file>

<file path=ppt/slides/_rels/slide33.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tags" Target="../tags/tag170.xml"/><Relationship Id="rId7" Type="http://schemas.openxmlformats.org/officeDocument/2006/relationships/image" Target="../media/image2.png"/><Relationship Id="rId2" Type="http://schemas.openxmlformats.org/officeDocument/2006/relationships/tags" Target="../tags/tag169.xml"/><Relationship Id="rId1" Type="http://schemas.openxmlformats.org/officeDocument/2006/relationships/tags" Target="../tags/tag168.xml"/><Relationship Id="rId6" Type="http://schemas.openxmlformats.org/officeDocument/2006/relationships/slideLayout" Target="../slideLayouts/slideLayout1.xml"/><Relationship Id="rId5" Type="http://schemas.openxmlformats.org/officeDocument/2006/relationships/tags" Target="../tags/tag172.xml"/><Relationship Id="rId10" Type="http://schemas.openxmlformats.org/officeDocument/2006/relationships/image" Target="../media/image17.png"/><Relationship Id="rId4" Type="http://schemas.openxmlformats.org/officeDocument/2006/relationships/tags" Target="../tags/tag171.xml"/><Relationship Id="rId9" Type="http://schemas.openxmlformats.org/officeDocument/2006/relationships/image" Target="../media/image6.png"/></Relationships>
</file>

<file path=ppt/slides/_rels/slide34.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tags" Target="../tags/tag175.xml"/><Relationship Id="rId7" Type="http://schemas.openxmlformats.org/officeDocument/2006/relationships/image" Target="../media/image2.png"/><Relationship Id="rId2" Type="http://schemas.openxmlformats.org/officeDocument/2006/relationships/tags" Target="../tags/tag174.xml"/><Relationship Id="rId1" Type="http://schemas.openxmlformats.org/officeDocument/2006/relationships/tags" Target="../tags/tag173.xml"/><Relationship Id="rId6" Type="http://schemas.openxmlformats.org/officeDocument/2006/relationships/slideLayout" Target="../slideLayouts/slideLayout1.xml"/><Relationship Id="rId5" Type="http://schemas.openxmlformats.org/officeDocument/2006/relationships/tags" Target="../tags/tag177.xml"/><Relationship Id="rId4" Type="http://schemas.openxmlformats.org/officeDocument/2006/relationships/tags" Target="../tags/tag176.xml"/><Relationship Id="rId9" Type="http://schemas.openxmlformats.org/officeDocument/2006/relationships/image" Target="../media/image6.png"/></Relationships>
</file>

<file path=ppt/slides/_rels/slide35.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tags" Target="../tags/tag180.xml"/><Relationship Id="rId7" Type="http://schemas.openxmlformats.org/officeDocument/2006/relationships/image" Target="../media/image2.png"/><Relationship Id="rId2" Type="http://schemas.openxmlformats.org/officeDocument/2006/relationships/tags" Target="../tags/tag179.xml"/><Relationship Id="rId1" Type="http://schemas.openxmlformats.org/officeDocument/2006/relationships/tags" Target="../tags/tag178.xml"/><Relationship Id="rId6" Type="http://schemas.openxmlformats.org/officeDocument/2006/relationships/slideLayout" Target="../slideLayouts/slideLayout1.xml"/><Relationship Id="rId5" Type="http://schemas.openxmlformats.org/officeDocument/2006/relationships/tags" Target="../tags/tag182.xml"/><Relationship Id="rId4" Type="http://schemas.openxmlformats.org/officeDocument/2006/relationships/tags" Target="../tags/tag181.xml"/><Relationship Id="rId9" Type="http://schemas.openxmlformats.org/officeDocument/2006/relationships/image" Target="../media/image6.png"/></Relationships>
</file>

<file path=ppt/slides/_rels/slide36.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tags" Target="../tags/tag185.xml"/><Relationship Id="rId7" Type="http://schemas.openxmlformats.org/officeDocument/2006/relationships/image" Target="../media/image2.png"/><Relationship Id="rId2" Type="http://schemas.openxmlformats.org/officeDocument/2006/relationships/tags" Target="../tags/tag184.xml"/><Relationship Id="rId1" Type="http://schemas.openxmlformats.org/officeDocument/2006/relationships/tags" Target="../tags/tag183.xml"/><Relationship Id="rId6" Type="http://schemas.openxmlformats.org/officeDocument/2006/relationships/slideLayout" Target="../slideLayouts/slideLayout1.xml"/><Relationship Id="rId5" Type="http://schemas.openxmlformats.org/officeDocument/2006/relationships/tags" Target="../tags/tag187.xml"/><Relationship Id="rId4" Type="http://schemas.openxmlformats.org/officeDocument/2006/relationships/tags" Target="../tags/tag186.xml"/><Relationship Id="rId9" Type="http://schemas.openxmlformats.org/officeDocument/2006/relationships/image" Target="../media/image6.png"/></Relationships>
</file>

<file path=ppt/slides/_rels/slide37.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tags" Target="../tags/tag190.xml"/><Relationship Id="rId7" Type="http://schemas.openxmlformats.org/officeDocument/2006/relationships/image" Target="../media/image2.png"/><Relationship Id="rId2" Type="http://schemas.openxmlformats.org/officeDocument/2006/relationships/tags" Target="../tags/tag189.xml"/><Relationship Id="rId1" Type="http://schemas.openxmlformats.org/officeDocument/2006/relationships/tags" Target="../tags/tag188.xml"/><Relationship Id="rId6" Type="http://schemas.openxmlformats.org/officeDocument/2006/relationships/slideLayout" Target="../slideLayouts/slideLayout1.xml"/><Relationship Id="rId5" Type="http://schemas.openxmlformats.org/officeDocument/2006/relationships/tags" Target="../tags/tag192.xml"/><Relationship Id="rId4" Type="http://schemas.openxmlformats.org/officeDocument/2006/relationships/tags" Target="../tags/tag191.xml"/><Relationship Id="rId9" Type="http://schemas.openxmlformats.org/officeDocument/2006/relationships/image" Target="../media/image6.png"/></Relationships>
</file>

<file path=ppt/slides/_rels/slide38.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tags" Target="../tags/tag195.xml"/><Relationship Id="rId7" Type="http://schemas.openxmlformats.org/officeDocument/2006/relationships/image" Target="../media/image2.png"/><Relationship Id="rId2" Type="http://schemas.openxmlformats.org/officeDocument/2006/relationships/tags" Target="../tags/tag194.xml"/><Relationship Id="rId1" Type="http://schemas.openxmlformats.org/officeDocument/2006/relationships/tags" Target="../tags/tag193.xml"/><Relationship Id="rId6" Type="http://schemas.openxmlformats.org/officeDocument/2006/relationships/slideLayout" Target="../slideLayouts/slideLayout1.xml"/><Relationship Id="rId5" Type="http://schemas.openxmlformats.org/officeDocument/2006/relationships/tags" Target="../tags/tag197.xml"/><Relationship Id="rId4" Type="http://schemas.openxmlformats.org/officeDocument/2006/relationships/tags" Target="../tags/tag196.xml"/><Relationship Id="rId9" Type="http://schemas.openxmlformats.org/officeDocument/2006/relationships/image" Target="../media/image6.png"/></Relationships>
</file>

<file path=ppt/slides/_rels/slide39.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tags" Target="../tags/tag200.xml"/><Relationship Id="rId7" Type="http://schemas.openxmlformats.org/officeDocument/2006/relationships/image" Target="../media/image2.png"/><Relationship Id="rId2" Type="http://schemas.openxmlformats.org/officeDocument/2006/relationships/tags" Target="../tags/tag199.xml"/><Relationship Id="rId1" Type="http://schemas.openxmlformats.org/officeDocument/2006/relationships/tags" Target="../tags/tag198.xml"/><Relationship Id="rId6" Type="http://schemas.openxmlformats.org/officeDocument/2006/relationships/slideLayout" Target="../slideLayouts/slideLayout1.xml"/><Relationship Id="rId5" Type="http://schemas.openxmlformats.org/officeDocument/2006/relationships/tags" Target="../tags/tag202.xml"/><Relationship Id="rId4" Type="http://schemas.openxmlformats.org/officeDocument/2006/relationships/tags" Target="../tags/tag201.xml"/><Relationship Id="rId9" Type="http://schemas.openxmlformats.org/officeDocument/2006/relationships/image" Target="../media/image6.png"/></Relationships>
</file>

<file path=ppt/slides/_rels/slide4.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tags" Target="../tags/tag25.xml"/><Relationship Id="rId7" Type="http://schemas.openxmlformats.org/officeDocument/2006/relationships/notesSlide" Target="../notesSlides/notesSlide1.xml"/><Relationship Id="rId2" Type="http://schemas.openxmlformats.org/officeDocument/2006/relationships/tags" Target="../tags/tag24.xml"/><Relationship Id="rId1" Type="http://schemas.openxmlformats.org/officeDocument/2006/relationships/tags" Target="../tags/tag23.xml"/><Relationship Id="rId6" Type="http://schemas.openxmlformats.org/officeDocument/2006/relationships/slideLayout" Target="../slideLayouts/slideLayout1.xml"/><Relationship Id="rId5" Type="http://schemas.openxmlformats.org/officeDocument/2006/relationships/tags" Target="../tags/tag27.xml"/><Relationship Id="rId10" Type="http://schemas.openxmlformats.org/officeDocument/2006/relationships/image" Target="../media/image6.png"/><Relationship Id="rId4" Type="http://schemas.openxmlformats.org/officeDocument/2006/relationships/tags" Target="../tags/tag26.xml"/><Relationship Id="rId9" Type="http://schemas.openxmlformats.org/officeDocument/2006/relationships/image" Target="../media/image5.png"/></Relationships>
</file>

<file path=ppt/slides/_rels/slide40.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tags" Target="../tags/tag205.xml"/><Relationship Id="rId7" Type="http://schemas.openxmlformats.org/officeDocument/2006/relationships/image" Target="../media/image2.png"/><Relationship Id="rId2" Type="http://schemas.openxmlformats.org/officeDocument/2006/relationships/tags" Target="../tags/tag204.xml"/><Relationship Id="rId1" Type="http://schemas.openxmlformats.org/officeDocument/2006/relationships/tags" Target="../tags/tag203.xml"/><Relationship Id="rId6" Type="http://schemas.openxmlformats.org/officeDocument/2006/relationships/slideLayout" Target="../slideLayouts/slideLayout1.xml"/><Relationship Id="rId5" Type="http://schemas.openxmlformats.org/officeDocument/2006/relationships/tags" Target="../tags/tag207.xml"/><Relationship Id="rId10" Type="http://schemas.openxmlformats.org/officeDocument/2006/relationships/image" Target="../media/image18.png"/><Relationship Id="rId4" Type="http://schemas.openxmlformats.org/officeDocument/2006/relationships/tags" Target="../tags/tag206.xml"/><Relationship Id="rId9" Type="http://schemas.openxmlformats.org/officeDocument/2006/relationships/image" Target="../media/image6.png"/></Relationships>
</file>

<file path=ppt/slides/_rels/slide4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tags" Target="../tags/tag210.xml"/><Relationship Id="rId7" Type="http://schemas.openxmlformats.org/officeDocument/2006/relationships/image" Target="../media/image2.png"/><Relationship Id="rId2" Type="http://schemas.openxmlformats.org/officeDocument/2006/relationships/tags" Target="../tags/tag209.xml"/><Relationship Id="rId1" Type="http://schemas.openxmlformats.org/officeDocument/2006/relationships/tags" Target="../tags/tag208.xml"/><Relationship Id="rId6" Type="http://schemas.openxmlformats.org/officeDocument/2006/relationships/slideLayout" Target="../slideLayouts/slideLayout1.xml"/><Relationship Id="rId5" Type="http://schemas.openxmlformats.org/officeDocument/2006/relationships/tags" Target="../tags/tag212.xml"/><Relationship Id="rId4" Type="http://schemas.openxmlformats.org/officeDocument/2006/relationships/tags" Target="../tags/tag211.xml"/><Relationship Id="rId9" Type="http://schemas.openxmlformats.org/officeDocument/2006/relationships/image" Target="../media/image6.png"/></Relationships>
</file>

<file path=ppt/slides/_rels/slide42.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tags" Target="../tags/tag215.xml"/><Relationship Id="rId7" Type="http://schemas.openxmlformats.org/officeDocument/2006/relationships/image" Target="../media/image2.png"/><Relationship Id="rId2" Type="http://schemas.openxmlformats.org/officeDocument/2006/relationships/tags" Target="../tags/tag214.xml"/><Relationship Id="rId1" Type="http://schemas.openxmlformats.org/officeDocument/2006/relationships/tags" Target="../tags/tag213.xml"/><Relationship Id="rId6" Type="http://schemas.openxmlformats.org/officeDocument/2006/relationships/slideLayout" Target="../slideLayouts/slideLayout1.xml"/><Relationship Id="rId5" Type="http://schemas.openxmlformats.org/officeDocument/2006/relationships/tags" Target="../tags/tag217.xml"/><Relationship Id="rId10" Type="http://schemas.openxmlformats.org/officeDocument/2006/relationships/image" Target="../media/image19.png"/><Relationship Id="rId4" Type="http://schemas.openxmlformats.org/officeDocument/2006/relationships/tags" Target="../tags/tag216.xml"/><Relationship Id="rId9" Type="http://schemas.openxmlformats.org/officeDocument/2006/relationships/image" Target="../media/image6.png"/></Relationships>
</file>

<file path=ppt/slides/_rels/slide43.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tags" Target="../tags/tag220.xml"/><Relationship Id="rId7" Type="http://schemas.openxmlformats.org/officeDocument/2006/relationships/image" Target="../media/image2.png"/><Relationship Id="rId2" Type="http://schemas.openxmlformats.org/officeDocument/2006/relationships/tags" Target="../tags/tag219.xml"/><Relationship Id="rId1" Type="http://schemas.openxmlformats.org/officeDocument/2006/relationships/tags" Target="../tags/tag218.xml"/><Relationship Id="rId6" Type="http://schemas.openxmlformats.org/officeDocument/2006/relationships/slideLayout" Target="../slideLayouts/slideLayout1.xml"/><Relationship Id="rId5" Type="http://schemas.openxmlformats.org/officeDocument/2006/relationships/tags" Target="../tags/tag222.xml"/><Relationship Id="rId4" Type="http://schemas.openxmlformats.org/officeDocument/2006/relationships/tags" Target="../tags/tag221.xml"/><Relationship Id="rId9" Type="http://schemas.openxmlformats.org/officeDocument/2006/relationships/image" Target="../media/image6.png"/></Relationships>
</file>

<file path=ppt/slides/_rels/slide44.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tags" Target="../tags/tag225.xml"/><Relationship Id="rId7" Type="http://schemas.openxmlformats.org/officeDocument/2006/relationships/image" Target="../media/image2.png"/><Relationship Id="rId2" Type="http://schemas.openxmlformats.org/officeDocument/2006/relationships/tags" Target="../tags/tag224.xml"/><Relationship Id="rId1" Type="http://schemas.openxmlformats.org/officeDocument/2006/relationships/tags" Target="../tags/tag223.xml"/><Relationship Id="rId6" Type="http://schemas.openxmlformats.org/officeDocument/2006/relationships/slideLayout" Target="../slideLayouts/slideLayout1.xml"/><Relationship Id="rId5" Type="http://schemas.openxmlformats.org/officeDocument/2006/relationships/tags" Target="../tags/tag227.xml"/><Relationship Id="rId4" Type="http://schemas.openxmlformats.org/officeDocument/2006/relationships/tags" Target="../tags/tag226.xml"/><Relationship Id="rId9" Type="http://schemas.openxmlformats.org/officeDocument/2006/relationships/image" Target="../media/image6.png"/></Relationships>
</file>

<file path=ppt/slides/_rels/slide45.xml.rels><?xml version="1.0" encoding="UTF-8" standalone="yes"?>
<Relationships xmlns="http://schemas.openxmlformats.org/package/2006/relationships"><Relationship Id="rId8" Type="http://schemas.openxmlformats.org/officeDocument/2006/relationships/tags" Target="../tags/tag235.xml"/><Relationship Id="rId13" Type="http://schemas.openxmlformats.org/officeDocument/2006/relationships/tags" Target="../tags/tag240.xml"/><Relationship Id="rId18" Type="http://schemas.openxmlformats.org/officeDocument/2006/relationships/slideLayout" Target="../slideLayouts/slideLayout1.xml"/><Relationship Id="rId3" Type="http://schemas.openxmlformats.org/officeDocument/2006/relationships/tags" Target="../tags/tag230.xml"/><Relationship Id="rId7" Type="http://schemas.openxmlformats.org/officeDocument/2006/relationships/tags" Target="../tags/tag234.xml"/><Relationship Id="rId12" Type="http://schemas.openxmlformats.org/officeDocument/2006/relationships/tags" Target="../tags/tag239.xml"/><Relationship Id="rId17" Type="http://schemas.openxmlformats.org/officeDocument/2006/relationships/tags" Target="../tags/tag244.xml"/><Relationship Id="rId2" Type="http://schemas.openxmlformats.org/officeDocument/2006/relationships/tags" Target="../tags/tag229.xml"/><Relationship Id="rId16" Type="http://schemas.openxmlformats.org/officeDocument/2006/relationships/tags" Target="../tags/tag243.xml"/><Relationship Id="rId20" Type="http://schemas.openxmlformats.org/officeDocument/2006/relationships/image" Target="../media/image6.png"/><Relationship Id="rId1" Type="http://schemas.openxmlformats.org/officeDocument/2006/relationships/tags" Target="../tags/tag228.xml"/><Relationship Id="rId6" Type="http://schemas.openxmlformats.org/officeDocument/2006/relationships/tags" Target="../tags/tag233.xml"/><Relationship Id="rId11" Type="http://schemas.openxmlformats.org/officeDocument/2006/relationships/tags" Target="../tags/tag238.xml"/><Relationship Id="rId5" Type="http://schemas.openxmlformats.org/officeDocument/2006/relationships/tags" Target="../tags/tag232.xml"/><Relationship Id="rId15" Type="http://schemas.openxmlformats.org/officeDocument/2006/relationships/tags" Target="../tags/tag242.xml"/><Relationship Id="rId10" Type="http://schemas.openxmlformats.org/officeDocument/2006/relationships/tags" Target="../tags/tag237.xml"/><Relationship Id="rId19" Type="http://schemas.openxmlformats.org/officeDocument/2006/relationships/image" Target="../media/image7.png"/><Relationship Id="rId4" Type="http://schemas.openxmlformats.org/officeDocument/2006/relationships/tags" Target="../tags/tag231.xml"/><Relationship Id="rId9" Type="http://schemas.openxmlformats.org/officeDocument/2006/relationships/tags" Target="../tags/tag236.xml"/><Relationship Id="rId14" Type="http://schemas.openxmlformats.org/officeDocument/2006/relationships/tags" Target="../tags/tag241.xml"/></Relationships>
</file>

<file path=ppt/slides/_rels/slide5.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tags" Target="../tags/tag30.xml"/><Relationship Id="rId7" Type="http://schemas.openxmlformats.org/officeDocument/2006/relationships/notesSlide" Target="../notesSlides/notesSlide2.xml"/><Relationship Id="rId2" Type="http://schemas.openxmlformats.org/officeDocument/2006/relationships/tags" Target="../tags/tag29.xml"/><Relationship Id="rId1" Type="http://schemas.openxmlformats.org/officeDocument/2006/relationships/tags" Target="../tags/tag28.xml"/><Relationship Id="rId6" Type="http://schemas.openxmlformats.org/officeDocument/2006/relationships/slideLayout" Target="../slideLayouts/slideLayout1.xml"/><Relationship Id="rId5" Type="http://schemas.openxmlformats.org/officeDocument/2006/relationships/tags" Target="../tags/tag32.xml"/><Relationship Id="rId10" Type="http://schemas.openxmlformats.org/officeDocument/2006/relationships/image" Target="../media/image6.png"/><Relationship Id="rId4" Type="http://schemas.openxmlformats.org/officeDocument/2006/relationships/tags" Target="../tags/tag31.xml"/><Relationship Id="rId9" Type="http://schemas.openxmlformats.org/officeDocument/2006/relationships/image" Target="../media/image5.png"/></Relationships>
</file>

<file path=ppt/slides/_rels/slide6.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tags" Target="../tags/tag35.xml"/><Relationship Id="rId7" Type="http://schemas.openxmlformats.org/officeDocument/2006/relationships/notesSlide" Target="../notesSlides/notesSlide3.xml"/><Relationship Id="rId2" Type="http://schemas.openxmlformats.org/officeDocument/2006/relationships/tags" Target="../tags/tag34.xml"/><Relationship Id="rId1" Type="http://schemas.openxmlformats.org/officeDocument/2006/relationships/tags" Target="../tags/tag33.xml"/><Relationship Id="rId6" Type="http://schemas.openxmlformats.org/officeDocument/2006/relationships/slideLayout" Target="../slideLayouts/slideLayout1.xml"/><Relationship Id="rId11" Type="http://schemas.openxmlformats.org/officeDocument/2006/relationships/image" Target="../media/image9.png"/><Relationship Id="rId5" Type="http://schemas.openxmlformats.org/officeDocument/2006/relationships/tags" Target="../tags/tag37.xml"/><Relationship Id="rId10" Type="http://schemas.openxmlformats.org/officeDocument/2006/relationships/image" Target="../media/image6.png"/><Relationship Id="rId4" Type="http://schemas.openxmlformats.org/officeDocument/2006/relationships/tags" Target="../tags/tag36.xml"/><Relationship Id="rId9" Type="http://schemas.openxmlformats.org/officeDocument/2006/relationships/image" Target="../media/image5.png"/></Relationships>
</file>

<file path=ppt/slides/_rels/slide7.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tags" Target="../tags/tag40.xml"/><Relationship Id="rId7" Type="http://schemas.openxmlformats.org/officeDocument/2006/relationships/notesSlide" Target="../notesSlides/notesSlide4.xml"/><Relationship Id="rId2" Type="http://schemas.openxmlformats.org/officeDocument/2006/relationships/tags" Target="../tags/tag39.xml"/><Relationship Id="rId1" Type="http://schemas.openxmlformats.org/officeDocument/2006/relationships/tags" Target="../tags/tag38.xml"/><Relationship Id="rId6" Type="http://schemas.openxmlformats.org/officeDocument/2006/relationships/slideLayout" Target="../slideLayouts/slideLayout1.xml"/><Relationship Id="rId5" Type="http://schemas.openxmlformats.org/officeDocument/2006/relationships/tags" Target="../tags/tag42.xml"/><Relationship Id="rId10" Type="http://schemas.openxmlformats.org/officeDocument/2006/relationships/image" Target="../media/image6.png"/><Relationship Id="rId4" Type="http://schemas.openxmlformats.org/officeDocument/2006/relationships/tags" Target="../tags/tag41.xml"/><Relationship Id="rId9" Type="http://schemas.openxmlformats.org/officeDocument/2006/relationships/image" Target="../media/image5.png"/></Relationships>
</file>

<file path=ppt/slides/_rels/slide8.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tags" Target="../tags/tag45.xml"/><Relationship Id="rId7" Type="http://schemas.openxmlformats.org/officeDocument/2006/relationships/notesSlide" Target="../notesSlides/notesSlide5.xml"/><Relationship Id="rId2" Type="http://schemas.openxmlformats.org/officeDocument/2006/relationships/tags" Target="../tags/tag44.xml"/><Relationship Id="rId1" Type="http://schemas.openxmlformats.org/officeDocument/2006/relationships/tags" Target="../tags/tag43.xml"/><Relationship Id="rId6" Type="http://schemas.openxmlformats.org/officeDocument/2006/relationships/slideLayout" Target="../slideLayouts/slideLayout1.xml"/><Relationship Id="rId11" Type="http://schemas.openxmlformats.org/officeDocument/2006/relationships/image" Target="../media/image10.png"/><Relationship Id="rId5" Type="http://schemas.openxmlformats.org/officeDocument/2006/relationships/tags" Target="../tags/tag47.xml"/><Relationship Id="rId10" Type="http://schemas.openxmlformats.org/officeDocument/2006/relationships/image" Target="../media/image6.png"/><Relationship Id="rId4" Type="http://schemas.openxmlformats.org/officeDocument/2006/relationships/tags" Target="../tags/tag46.xml"/><Relationship Id="rId9" Type="http://schemas.openxmlformats.org/officeDocument/2006/relationships/image" Target="../media/image5.png"/></Relationships>
</file>

<file path=ppt/slides/_rels/slide9.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tags" Target="../tags/tag50.xml"/><Relationship Id="rId7" Type="http://schemas.openxmlformats.org/officeDocument/2006/relationships/notesSlide" Target="../notesSlides/notesSlide6.xml"/><Relationship Id="rId2" Type="http://schemas.openxmlformats.org/officeDocument/2006/relationships/tags" Target="../tags/tag49.xml"/><Relationship Id="rId1" Type="http://schemas.openxmlformats.org/officeDocument/2006/relationships/tags" Target="../tags/tag48.xml"/><Relationship Id="rId6" Type="http://schemas.openxmlformats.org/officeDocument/2006/relationships/slideLayout" Target="../slideLayouts/slideLayout1.xml"/><Relationship Id="rId5" Type="http://schemas.openxmlformats.org/officeDocument/2006/relationships/tags" Target="../tags/tag52.xml"/><Relationship Id="rId10" Type="http://schemas.openxmlformats.org/officeDocument/2006/relationships/image" Target="../media/image6.png"/><Relationship Id="rId4" Type="http://schemas.openxmlformats.org/officeDocument/2006/relationships/tags" Target="../tags/tag51.xml"/><Relationship Id="rId9"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custDataLst>
              <p:tags r:id="rId1"/>
            </p:custDataLst>
          </p:nvPr>
        </p:nvPicPr>
        <p:blipFill>
          <a:blip r:embed="rId5"/>
          <a:stretch>
            <a:fillRect/>
          </a:stretch>
        </p:blipFill>
        <p:spPr>
          <a:xfrm>
            <a:off x="4564380" y="0"/>
            <a:ext cx="4579620" cy="1167765"/>
          </a:xfrm>
          <a:prstGeom prst="rect">
            <a:avLst/>
          </a:prstGeom>
        </p:spPr>
      </p:pic>
      <p:pic>
        <p:nvPicPr>
          <p:cNvPr id="8" name="图片 7" descr="6"/>
          <p:cNvPicPr>
            <a:picLocks noChangeAspect="1"/>
          </p:cNvPicPr>
          <p:nvPr>
            <p:custDataLst>
              <p:tags r:id="rId2"/>
            </p:custDataLst>
          </p:nvPr>
        </p:nvPicPr>
        <p:blipFill>
          <a:blip r:embed="rId6"/>
          <a:stretch>
            <a:fillRect/>
          </a:stretch>
        </p:blipFill>
        <p:spPr>
          <a:xfrm>
            <a:off x="0" y="0"/>
            <a:ext cx="8107680" cy="906145"/>
          </a:xfrm>
          <a:prstGeom prst="rect">
            <a:avLst/>
          </a:prstGeom>
        </p:spPr>
      </p:pic>
      <p:pic>
        <p:nvPicPr>
          <p:cNvPr id="7" name="图片 6" descr="1"/>
          <p:cNvPicPr>
            <a:picLocks noChangeAspect="1"/>
          </p:cNvPicPr>
          <p:nvPr/>
        </p:nvPicPr>
        <p:blipFill>
          <a:blip r:embed="rId7"/>
          <a:stretch>
            <a:fillRect/>
          </a:stretch>
        </p:blipFill>
        <p:spPr>
          <a:xfrm>
            <a:off x="6300470" y="1489710"/>
            <a:ext cx="1918970" cy="2128520"/>
          </a:xfrm>
          <a:prstGeom prst="rect">
            <a:avLst/>
          </a:prstGeom>
        </p:spPr>
      </p:pic>
      <p:sp>
        <p:nvSpPr>
          <p:cNvPr id="6" name="文本框 5"/>
          <p:cNvSpPr txBox="1"/>
          <p:nvPr/>
        </p:nvSpPr>
        <p:spPr>
          <a:xfrm>
            <a:off x="2541270" y="1738630"/>
            <a:ext cx="6246495" cy="1940275"/>
          </a:xfrm>
          <a:prstGeom prst="rect">
            <a:avLst/>
          </a:prstGeom>
          <a:noFill/>
        </p:spPr>
        <p:txBody>
          <a:bodyPr wrap="square" rtlCol="0">
            <a:spAutoFit/>
          </a:bodyPr>
          <a:lstStyle/>
          <a:p>
            <a:pPr indent="0" fontAlgn="auto">
              <a:lnSpc>
                <a:spcPts val="7500"/>
              </a:lnSpc>
            </a:pPr>
            <a:r>
              <a:rPr sz="5400" dirty="0">
                <a:solidFill>
                  <a:srgbClr val="3077B5"/>
                </a:solidFill>
                <a:latin typeface="汉仪雅酷黑简" panose="00020600040101010101" charset="-122"/>
                <a:ea typeface="汉仪雅酷黑简" panose="00020600040101010101" charset="-122"/>
                <a:cs typeface="汉仪雅酷黑简" panose="00020600040101010101" charset="-122"/>
              </a:rPr>
              <a:t>第</a:t>
            </a:r>
            <a:r>
              <a:rPr lang="en-US" sz="5400" dirty="0">
                <a:solidFill>
                  <a:srgbClr val="3077B5"/>
                </a:solidFill>
                <a:latin typeface="汉仪雅酷黑简" panose="00020600040101010101" charset="-122"/>
                <a:ea typeface="汉仪雅酷黑简" panose="00020600040101010101" charset="-122"/>
                <a:cs typeface="汉仪雅酷黑简" panose="00020600040101010101" charset="-122"/>
              </a:rPr>
              <a:t>7</a:t>
            </a:r>
            <a:r>
              <a:rPr sz="5400" dirty="0">
                <a:solidFill>
                  <a:srgbClr val="3077B5"/>
                </a:solidFill>
                <a:latin typeface="汉仪雅酷黑简" panose="00020600040101010101" charset="-122"/>
                <a:ea typeface="汉仪雅酷黑简" panose="00020600040101010101" charset="-122"/>
                <a:cs typeface="汉仪雅酷黑简" panose="00020600040101010101" charset="-122"/>
              </a:rPr>
              <a:t>章  </a:t>
            </a:r>
          </a:p>
          <a:p>
            <a:pPr indent="0" fontAlgn="auto">
              <a:lnSpc>
                <a:spcPts val="7500"/>
              </a:lnSpc>
            </a:pPr>
            <a:r>
              <a:rPr lang="en-US" sz="5400" dirty="0">
                <a:solidFill>
                  <a:srgbClr val="3077B5"/>
                </a:solidFill>
                <a:latin typeface="汉仪雅酷黑简" panose="00020600040101010101" charset="-122"/>
                <a:ea typeface="汉仪雅酷黑简" panose="00020600040101010101" charset="-122"/>
                <a:cs typeface="汉仪雅酷黑简" panose="00020600040101010101" charset="-122"/>
              </a:rPr>
              <a:t>JSP</a:t>
            </a:r>
            <a:r>
              <a:rPr lang="zh-CN" altLang="en-US" sz="5400" dirty="0">
                <a:solidFill>
                  <a:srgbClr val="3077B5"/>
                </a:solidFill>
                <a:latin typeface="汉仪雅酷黑简" panose="00020600040101010101" charset="-122"/>
                <a:ea typeface="汉仪雅酷黑简" panose="00020600040101010101" charset="-122"/>
                <a:cs typeface="汉仪雅酷黑简" panose="00020600040101010101" charset="-122"/>
              </a:rPr>
              <a:t>技术基础</a:t>
            </a:r>
            <a:endParaRPr sz="5400" dirty="0">
              <a:solidFill>
                <a:srgbClr val="3077B5"/>
              </a:solidFill>
              <a:latin typeface="汉仪雅酷黑简" panose="00020600040101010101" charset="-122"/>
              <a:ea typeface="汉仪雅酷黑简" panose="00020600040101010101" charset="-122"/>
              <a:cs typeface="汉仪雅酷黑简" panose="00020600040101010101" charset="-122"/>
            </a:endParaRPr>
          </a:p>
        </p:txBody>
      </p:sp>
      <p:pic>
        <p:nvPicPr>
          <p:cNvPr id="9" name="图片 8" descr="2"/>
          <p:cNvPicPr>
            <a:picLocks noChangeAspect="1"/>
          </p:cNvPicPr>
          <p:nvPr/>
        </p:nvPicPr>
        <p:blipFill>
          <a:blip r:embed="rId8"/>
          <a:stretch>
            <a:fillRect/>
          </a:stretch>
        </p:blipFill>
        <p:spPr>
          <a:xfrm>
            <a:off x="379095" y="1898015"/>
            <a:ext cx="1799590" cy="3023870"/>
          </a:xfrm>
          <a:prstGeom prst="rect">
            <a:avLst/>
          </a:prstGeom>
        </p:spPr>
      </p:pic>
      <p:sp>
        <p:nvSpPr>
          <p:cNvPr id="10" name="矩形 9"/>
          <p:cNvSpPr/>
          <p:nvPr/>
        </p:nvSpPr>
        <p:spPr>
          <a:xfrm>
            <a:off x="2269490" y="2324735"/>
            <a:ext cx="181610" cy="1870710"/>
          </a:xfrm>
          <a:prstGeom prst="rect">
            <a:avLst/>
          </a:prstGeom>
          <a:solidFill>
            <a:srgbClr val="3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5"/>
          <p:cNvPicPr>
            <a:picLocks noChangeAspect="1"/>
          </p:cNvPicPr>
          <p:nvPr>
            <p:custDataLst>
              <p:tags r:id="rId3"/>
            </p:custDataLst>
          </p:nvPr>
        </p:nvPicPr>
        <p:blipFill>
          <a:blip r:embed="rId9"/>
          <a:stretch>
            <a:fillRect/>
          </a:stretch>
        </p:blipFill>
        <p:spPr>
          <a:xfrm>
            <a:off x="3091815" y="5040630"/>
            <a:ext cx="6116955" cy="679450"/>
          </a:xfrm>
          <a:prstGeom prst="rect">
            <a:avLst/>
          </a:prstGeom>
        </p:spPr>
      </p:pic>
      <p:pic>
        <p:nvPicPr>
          <p:cNvPr id="2" name="图片 1" descr="未标题-1"/>
          <p:cNvPicPr>
            <a:picLocks noChangeAspect="1"/>
          </p:cNvPicPr>
          <p:nvPr/>
        </p:nvPicPr>
        <p:blipFill>
          <a:blip r:embed="rId10"/>
          <a:stretch>
            <a:fillRect/>
          </a:stretch>
        </p:blipFill>
        <p:spPr>
          <a:xfrm>
            <a:off x="144145" y="104140"/>
            <a:ext cx="1975485" cy="49403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6"/>
          <p:cNvPicPr>
            <a:picLocks noChangeAspect="1"/>
          </p:cNvPicPr>
          <p:nvPr/>
        </p:nvPicPr>
        <p:blipFill>
          <a:blip r:embed="rId7"/>
          <a:stretch>
            <a:fillRect/>
          </a:stretch>
        </p:blipFill>
        <p:spPr>
          <a:xfrm>
            <a:off x="-4445" y="0"/>
            <a:ext cx="8107680" cy="584200"/>
          </a:xfrm>
          <a:prstGeom prst="rect">
            <a:avLst/>
          </a:prstGeom>
        </p:spPr>
      </p:pic>
      <p:pic>
        <p:nvPicPr>
          <p:cNvPr id="5" name="图片 4" descr="5"/>
          <p:cNvPicPr>
            <a:picLocks noChangeAspect="1"/>
          </p:cNvPicPr>
          <p:nvPr/>
        </p:nvPicPr>
        <p:blipFill>
          <a:blip r:embed="rId8"/>
          <a:stretch>
            <a:fillRect/>
          </a:stretch>
        </p:blipFill>
        <p:spPr>
          <a:xfrm>
            <a:off x="3091815" y="5311775"/>
            <a:ext cx="6116955" cy="408305"/>
          </a:xfrm>
          <a:prstGeom prst="rect">
            <a:avLst/>
          </a:prstGeom>
        </p:spPr>
      </p:pic>
      <p:pic>
        <p:nvPicPr>
          <p:cNvPr id="3" name="图片 2" descr="未标题-1"/>
          <p:cNvPicPr>
            <a:picLocks noChangeAspect="1"/>
          </p:cNvPicPr>
          <p:nvPr>
            <p:custDataLst>
              <p:tags r:id="rId1"/>
            </p:custDataLst>
          </p:nvPr>
        </p:nvPicPr>
        <p:blipFill>
          <a:blip r:embed="rId9"/>
          <a:stretch>
            <a:fillRect/>
          </a:stretch>
        </p:blipFill>
        <p:spPr>
          <a:xfrm>
            <a:off x="144145" y="104140"/>
            <a:ext cx="1975485" cy="494030"/>
          </a:xfrm>
          <a:prstGeom prst="rect">
            <a:avLst/>
          </a:prstGeom>
        </p:spPr>
      </p:pic>
      <p:grpSp>
        <p:nvGrpSpPr>
          <p:cNvPr id="4" name="组合 3"/>
          <p:cNvGrpSpPr/>
          <p:nvPr/>
        </p:nvGrpSpPr>
        <p:grpSpPr>
          <a:xfrm>
            <a:off x="6911340" y="227965"/>
            <a:ext cx="2143125" cy="521970"/>
            <a:chOff x="3716" y="3214"/>
            <a:chExt cx="8453" cy="822"/>
          </a:xfrm>
        </p:grpSpPr>
        <p:sp>
          <p:nvSpPr>
            <p:cNvPr id="8" name="文本框 7"/>
            <p:cNvSpPr txBox="1"/>
            <p:nvPr>
              <p:custDataLst>
                <p:tags r:id="rId4"/>
              </p:custDataLst>
            </p:nvPr>
          </p:nvSpPr>
          <p:spPr>
            <a:xfrm>
              <a:off x="4002" y="3214"/>
              <a:ext cx="8167" cy="822"/>
            </a:xfrm>
            <a:prstGeom prst="rect">
              <a:avLst/>
            </a:prstGeom>
            <a:noFill/>
          </p:spPr>
          <p:txBody>
            <a:bodyPr wrap="square" rtlCol="0">
              <a:spAutoFit/>
            </a:bodyPr>
            <a:lstStyle/>
            <a:p>
              <a:pPr indent="0" fontAlgn="auto">
                <a:lnSpc>
                  <a:spcPct val="100000"/>
                </a:lnSpc>
              </a:pP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第3章  Java的多线程机制及其网络程序设计</a:t>
              </a:r>
            </a:p>
          </p:txBody>
        </p:sp>
        <p:sp>
          <p:nvSpPr>
            <p:cNvPr id="14" name="矩形 13"/>
            <p:cNvSpPr/>
            <p:nvPr>
              <p:custDataLst>
                <p:tags r:id="rId5"/>
              </p:custDataLst>
            </p:nvPr>
          </p:nvSpPr>
          <p:spPr>
            <a:xfrm>
              <a:off x="3716" y="3292"/>
              <a:ext cx="286" cy="327"/>
            </a:xfrm>
            <a:prstGeom prst="rect">
              <a:avLst/>
            </a:prstGeom>
            <a:solidFill>
              <a:srgbClr val="3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文本框 6"/>
          <p:cNvSpPr txBox="1"/>
          <p:nvPr/>
        </p:nvSpPr>
        <p:spPr>
          <a:xfrm>
            <a:off x="786130" y="1534160"/>
            <a:ext cx="7950200" cy="1754326"/>
          </a:xfrm>
          <a:prstGeom prst="rect">
            <a:avLst/>
          </a:prstGeom>
          <a:noFill/>
        </p:spPr>
        <p:txBody>
          <a:bodyPr wrap="square" rtlCol="0">
            <a:spAutoFit/>
          </a:bodyPr>
          <a:lstStyle/>
          <a:p>
            <a:pPr indent="266700" algn="l">
              <a:tabLst>
                <a:tab pos="266700" algn="l"/>
              </a:tabLst>
            </a:pPr>
            <a:r>
              <a:rPr lang="en-US" altLang="zh-CN" dirty="0"/>
              <a:t>      </a:t>
            </a:r>
            <a:r>
              <a:rPr lang="en-US" altLang="zh-CN" sz="1800" kern="100" dirty="0">
                <a:effectLst/>
                <a:latin typeface="Times New Roman" panose="02020603050405020304" pitchFamily="18" charset="0"/>
                <a:ea typeface="汉仪雅酷黑 65W" panose="020B0604020202020204"/>
                <a:cs typeface="Times New Roman" panose="02020603050405020304" pitchFamily="18" charset="0"/>
              </a:rPr>
              <a:t>Tomcat</a:t>
            </a:r>
            <a:r>
              <a:rPr lang="zh-CN" altLang="zh-CN" sz="1800" kern="100" dirty="0">
                <a:effectLst/>
                <a:latin typeface="Times New Roman" panose="02020603050405020304" pitchFamily="18" charset="0"/>
                <a:ea typeface="汉仪雅酷黑 65W" panose="020B0604020202020204"/>
                <a:cs typeface="Times New Roman" panose="02020603050405020304" pitchFamily="18" charset="0"/>
              </a:rPr>
              <a:t>服务器软件是当今使用非常广泛的</a:t>
            </a:r>
            <a:r>
              <a:rPr lang="en-US" altLang="zh-CN" sz="1800" kern="100" dirty="0">
                <a:effectLst/>
                <a:latin typeface="Times New Roman" panose="02020603050405020304" pitchFamily="18" charset="0"/>
                <a:ea typeface="汉仪雅酷黑 65W" panose="020B0604020202020204"/>
                <a:cs typeface="Times New Roman" panose="02020603050405020304" pitchFamily="18" charset="0"/>
              </a:rPr>
              <a:t>Web</a:t>
            </a:r>
            <a:r>
              <a:rPr lang="zh-CN" altLang="zh-CN" sz="1800" kern="100" dirty="0">
                <a:effectLst/>
                <a:latin typeface="Times New Roman" panose="02020603050405020304" pitchFamily="18" charset="0"/>
                <a:ea typeface="汉仪雅酷黑 65W" panose="020B0604020202020204"/>
                <a:cs typeface="Times New Roman" panose="02020603050405020304" pitchFamily="18" charset="0"/>
              </a:rPr>
              <a:t>服务器软件，该软件是免费开源的，可以从</a:t>
            </a:r>
            <a:r>
              <a:rPr lang="en-US" altLang="zh-CN" sz="1800" kern="100" dirty="0">
                <a:effectLst/>
                <a:latin typeface="Times New Roman" panose="02020603050405020304" pitchFamily="18" charset="0"/>
                <a:ea typeface="汉仪雅酷黑 65W" panose="020B0604020202020204"/>
                <a:cs typeface="Times New Roman" panose="02020603050405020304" pitchFamily="18" charset="0"/>
              </a:rPr>
              <a:t>Tomcat</a:t>
            </a:r>
            <a:r>
              <a:rPr lang="zh-CN" altLang="zh-CN" sz="1800" kern="100" dirty="0">
                <a:effectLst/>
                <a:latin typeface="Times New Roman" panose="02020603050405020304" pitchFamily="18" charset="0"/>
                <a:ea typeface="汉仪雅酷黑 65W" panose="020B0604020202020204"/>
                <a:cs typeface="Times New Roman" panose="02020603050405020304" pitchFamily="18" charset="0"/>
              </a:rPr>
              <a:t>服务器的官网地址</a:t>
            </a:r>
            <a:r>
              <a:rPr lang="en-US" altLang="zh-CN" sz="1800" kern="100" dirty="0">
                <a:solidFill>
                  <a:srgbClr val="000000"/>
                </a:solidFill>
                <a:effectLst/>
                <a:latin typeface="Times New Roman" panose="02020603050405020304" pitchFamily="18" charset="0"/>
                <a:ea typeface="汉仪雅酷黑 65W" panose="020B0604020202020204"/>
                <a:cs typeface="Times New Roman" panose="02020603050405020304" pitchFamily="18" charset="0"/>
              </a:rPr>
              <a:t>“</a:t>
            </a:r>
            <a:r>
              <a:rPr lang="en-US" altLang="zh-CN" sz="1800" u="sng" kern="100" dirty="0">
                <a:solidFill>
                  <a:srgbClr val="000000"/>
                </a:solidFill>
                <a:effectLst/>
                <a:latin typeface="Times New Roman" panose="02020603050405020304" pitchFamily="18" charset="0"/>
                <a:ea typeface="汉仪雅酷黑 65W" panose="020B0604020202020204"/>
                <a:cs typeface="Times New Roman" panose="02020603050405020304" pitchFamily="18" charset="0"/>
                <a:hlinkClick r:id="rId10"/>
              </a:rPr>
              <a:t>http://tomcat.apache.org”处下载最新版本。本书使用apache-tomcat-9的版本。对于微软的Windows</a:t>
            </a:r>
            <a:r>
              <a:rPr lang="en-US" altLang="zh-CN" sz="1800" kern="100" dirty="0">
                <a:solidFill>
                  <a:srgbClr val="000000"/>
                </a:solidFill>
                <a:effectLst/>
                <a:latin typeface="Times New Roman" panose="02020603050405020304" pitchFamily="18" charset="0"/>
                <a:ea typeface="汉仪雅酷黑 65W" panose="020B0604020202020204"/>
                <a:cs typeface="Times New Roman" panose="02020603050405020304" pitchFamily="18" charset="0"/>
              </a:rPr>
              <a:t>10</a:t>
            </a:r>
            <a:r>
              <a:rPr lang="zh-CN" altLang="zh-CN" sz="1800" kern="100" dirty="0">
                <a:effectLst/>
                <a:latin typeface="Times New Roman" panose="02020603050405020304" pitchFamily="18" charset="0"/>
                <a:ea typeface="汉仪雅酷黑 65W" panose="020B0604020202020204"/>
                <a:cs typeface="Times New Roman" panose="02020603050405020304" pitchFamily="18" charset="0"/>
              </a:rPr>
              <a:t>操作系统，</a:t>
            </a:r>
            <a:r>
              <a:rPr lang="en-US" altLang="zh-CN" sz="1800" kern="100" dirty="0">
                <a:effectLst/>
                <a:latin typeface="Times New Roman" panose="02020603050405020304" pitchFamily="18" charset="0"/>
                <a:ea typeface="汉仪雅酷黑 65W" panose="020B0604020202020204"/>
                <a:cs typeface="Times New Roman" panose="02020603050405020304" pitchFamily="18" charset="0"/>
              </a:rPr>
              <a:t>apache-tomcat-9</a:t>
            </a:r>
            <a:r>
              <a:rPr lang="zh-CN" altLang="zh-CN" sz="1800" kern="100" dirty="0">
                <a:effectLst/>
                <a:latin typeface="Times New Roman" panose="02020603050405020304" pitchFamily="18" charset="0"/>
                <a:ea typeface="汉仪雅酷黑 65W" panose="020B0604020202020204"/>
                <a:cs typeface="Times New Roman" panose="02020603050405020304" pitchFamily="18" charset="0"/>
              </a:rPr>
              <a:t>服务器软件提供两种安装文件，一种是</a:t>
            </a:r>
            <a:r>
              <a:rPr lang="en-US" altLang="zh-CN" sz="1800" kern="100" dirty="0">
                <a:effectLst/>
                <a:latin typeface="Times New Roman" panose="02020603050405020304" pitchFamily="18" charset="0"/>
                <a:ea typeface="汉仪雅酷黑 65W" panose="020B0604020202020204"/>
                <a:cs typeface="Times New Roman" panose="02020603050405020304" pitchFamily="18" charset="0"/>
              </a:rPr>
              <a:t>apache-tomcat-9.exe</a:t>
            </a:r>
            <a:r>
              <a:rPr lang="zh-CN" altLang="zh-CN" sz="1800" kern="100" dirty="0">
                <a:effectLst/>
                <a:latin typeface="Times New Roman" panose="02020603050405020304" pitchFamily="18" charset="0"/>
                <a:ea typeface="汉仪雅酷黑 65W" panose="020B0604020202020204"/>
                <a:cs typeface="Times New Roman" panose="02020603050405020304" pitchFamily="18" charset="0"/>
              </a:rPr>
              <a:t>，一种是</a:t>
            </a:r>
            <a:r>
              <a:rPr lang="en-US" altLang="zh-CN" sz="1800" kern="100" dirty="0">
                <a:effectLst/>
                <a:latin typeface="Times New Roman" panose="02020603050405020304" pitchFamily="18" charset="0"/>
                <a:ea typeface="汉仪雅酷黑 65W" panose="020B0604020202020204"/>
                <a:cs typeface="Times New Roman" panose="02020603050405020304" pitchFamily="18" charset="0"/>
              </a:rPr>
              <a:t>apache-tomcat-9.zip</a:t>
            </a:r>
            <a:r>
              <a:rPr lang="zh-CN" altLang="zh-CN" sz="1800" kern="100" dirty="0">
                <a:effectLst/>
                <a:latin typeface="Times New Roman" panose="02020603050405020304" pitchFamily="18" charset="0"/>
                <a:ea typeface="汉仪雅酷黑 65W" panose="020B0604020202020204"/>
                <a:cs typeface="Times New Roman" panose="02020603050405020304" pitchFamily="18" charset="0"/>
              </a:rPr>
              <a:t>。本书下载的</a:t>
            </a:r>
            <a:r>
              <a:rPr lang="en-US" altLang="zh-CN" sz="1800" kern="100" dirty="0">
                <a:effectLst/>
                <a:latin typeface="Times New Roman" panose="02020603050405020304" pitchFamily="18" charset="0"/>
                <a:ea typeface="汉仪雅酷黑 65W" panose="020B0604020202020204"/>
                <a:cs typeface="Times New Roman" panose="02020603050405020304" pitchFamily="18" charset="0"/>
              </a:rPr>
              <a:t>Tomcat</a:t>
            </a:r>
            <a:r>
              <a:rPr lang="zh-CN" altLang="zh-CN" sz="1800" kern="100" dirty="0">
                <a:effectLst/>
                <a:latin typeface="Times New Roman" panose="02020603050405020304" pitchFamily="18" charset="0"/>
                <a:ea typeface="汉仪雅酷黑 65W" panose="020B0604020202020204"/>
                <a:cs typeface="Times New Roman" panose="02020603050405020304" pitchFamily="18" charset="0"/>
              </a:rPr>
              <a:t>服务器的安装文件为</a:t>
            </a:r>
            <a:r>
              <a:rPr lang="en-US" altLang="zh-CN" sz="1800" kern="100" dirty="0">
                <a:effectLst/>
                <a:latin typeface="Times New Roman" panose="02020603050405020304" pitchFamily="18" charset="0"/>
                <a:ea typeface="汉仪雅酷黑 65W" panose="020B0604020202020204"/>
                <a:cs typeface="Times New Roman" panose="02020603050405020304" pitchFamily="18" charset="0"/>
              </a:rPr>
              <a:t>apache-tomcat-9.exe</a:t>
            </a:r>
            <a:r>
              <a:rPr lang="zh-CN" altLang="zh-CN" sz="1800" kern="100" dirty="0">
                <a:effectLst/>
                <a:latin typeface="Times New Roman" panose="02020603050405020304" pitchFamily="18" charset="0"/>
                <a:ea typeface="汉仪雅酷黑 65W" panose="020B0604020202020204"/>
                <a:cs typeface="Times New Roman" panose="02020603050405020304" pitchFamily="18" charset="0"/>
              </a:rPr>
              <a:t>。</a:t>
            </a:r>
            <a:endParaRPr lang="zh-CN" altLang="zh-CN" sz="1800" kern="100" dirty="0">
              <a:effectLst/>
              <a:latin typeface="宋体" panose="02010600030101010101" pitchFamily="2" charset="-122"/>
              <a:ea typeface="汉仪雅酷黑 65W" panose="020B0604020202020204"/>
              <a:cs typeface="Times New Roman" panose="02020603050405020304" pitchFamily="18" charset="0"/>
            </a:endParaRPr>
          </a:p>
        </p:txBody>
      </p:sp>
      <p:sp>
        <p:nvSpPr>
          <p:cNvPr id="6" name="矩形 5">
            <a:extLst>
              <a:ext uri="{FF2B5EF4-FFF2-40B4-BE49-F238E27FC236}">
                <a16:creationId xmlns:a16="http://schemas.microsoft.com/office/drawing/2014/main" id="{47ADADAA-AA93-6615-72BE-2488E0BC8FDD}"/>
              </a:ext>
            </a:extLst>
          </p:cNvPr>
          <p:cNvSpPr/>
          <p:nvPr/>
        </p:nvSpPr>
        <p:spPr>
          <a:xfrm>
            <a:off x="6679096" y="227965"/>
            <a:ext cx="2295240" cy="494030"/>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grpSp>
        <p:nvGrpSpPr>
          <p:cNvPr id="10" name="组合 9">
            <a:extLst>
              <a:ext uri="{FF2B5EF4-FFF2-40B4-BE49-F238E27FC236}">
                <a16:creationId xmlns:a16="http://schemas.microsoft.com/office/drawing/2014/main" id="{1DF087E4-FD17-943B-BC4F-733EA8654738}"/>
              </a:ext>
            </a:extLst>
          </p:cNvPr>
          <p:cNvGrpSpPr/>
          <p:nvPr/>
        </p:nvGrpSpPr>
        <p:grpSpPr>
          <a:xfrm>
            <a:off x="6911340" y="227965"/>
            <a:ext cx="2143125" cy="307975"/>
            <a:chOff x="3716" y="3214"/>
            <a:chExt cx="8453" cy="485"/>
          </a:xfrm>
        </p:grpSpPr>
        <p:sp>
          <p:nvSpPr>
            <p:cNvPr id="11" name="文本框 10">
              <a:extLst>
                <a:ext uri="{FF2B5EF4-FFF2-40B4-BE49-F238E27FC236}">
                  <a16:creationId xmlns:a16="http://schemas.microsoft.com/office/drawing/2014/main" id="{9565DB4E-A98A-B244-6CC4-FF923412F172}"/>
                </a:ext>
              </a:extLst>
            </p:cNvPr>
            <p:cNvSpPr txBox="1"/>
            <p:nvPr>
              <p:custDataLst>
                <p:tags r:id="rId2"/>
              </p:custDataLst>
            </p:nvPr>
          </p:nvSpPr>
          <p:spPr>
            <a:xfrm>
              <a:off x="4002" y="3214"/>
              <a:ext cx="8167" cy="485"/>
            </a:xfrm>
            <a:prstGeom prst="rect">
              <a:avLst/>
            </a:prstGeom>
            <a:noFill/>
          </p:spPr>
          <p:txBody>
            <a:bodyPr wrap="square" rtlCol="0">
              <a:spAutoFit/>
            </a:bodyPr>
            <a:lstStyle/>
            <a:p>
              <a:pPr indent="0" fontAlgn="auto">
                <a:lnSpc>
                  <a:spcPct val="100000"/>
                </a:lnSpc>
              </a:pP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第</a:t>
              </a:r>
              <a:r>
                <a:rPr lang="en-US" altLang="zh-CN" sz="1400" dirty="0">
                  <a:solidFill>
                    <a:srgbClr val="3077B5"/>
                  </a:solidFill>
                  <a:latin typeface="汉仪雅酷黑简" panose="00020600040101010101" charset="-122"/>
                  <a:ea typeface="汉仪雅酷黑简" panose="00020600040101010101" charset="-122"/>
                  <a:cs typeface="汉仪雅酷黑简" panose="00020600040101010101" charset="-122"/>
                </a:rPr>
                <a:t>7</a:t>
              </a: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章</a:t>
              </a:r>
              <a:r>
                <a:rPr lang="en-US" altLang="zh-CN" sz="1400" dirty="0">
                  <a:solidFill>
                    <a:srgbClr val="3077B5"/>
                  </a:solidFill>
                  <a:latin typeface="汉仪雅酷黑简" panose="00020600040101010101" charset="-122"/>
                  <a:ea typeface="汉仪雅酷黑简" panose="00020600040101010101" charset="-122"/>
                  <a:cs typeface="汉仪雅酷黑简" panose="00020600040101010101" charset="-122"/>
                </a:rPr>
                <a:t> JSP</a:t>
              </a: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技术基础</a:t>
              </a:r>
            </a:p>
          </p:txBody>
        </p:sp>
        <p:sp>
          <p:nvSpPr>
            <p:cNvPr id="12" name="矩形 11">
              <a:extLst>
                <a:ext uri="{FF2B5EF4-FFF2-40B4-BE49-F238E27FC236}">
                  <a16:creationId xmlns:a16="http://schemas.microsoft.com/office/drawing/2014/main" id="{6317371E-6858-DCF2-7C04-617C57068432}"/>
                </a:ext>
              </a:extLst>
            </p:cNvPr>
            <p:cNvSpPr/>
            <p:nvPr>
              <p:custDataLst>
                <p:tags r:id="rId3"/>
              </p:custDataLst>
            </p:nvPr>
          </p:nvSpPr>
          <p:spPr>
            <a:xfrm>
              <a:off x="3716" y="3292"/>
              <a:ext cx="286" cy="327"/>
            </a:xfrm>
            <a:prstGeom prst="rect">
              <a:avLst/>
            </a:prstGeom>
            <a:solidFill>
              <a:srgbClr val="3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5" name="文本框 14">
            <a:extLst>
              <a:ext uri="{FF2B5EF4-FFF2-40B4-BE49-F238E27FC236}">
                <a16:creationId xmlns:a16="http://schemas.microsoft.com/office/drawing/2014/main" id="{3C8813C9-E927-63FC-3ED2-12DA0995E2C4}"/>
              </a:ext>
            </a:extLst>
          </p:cNvPr>
          <p:cNvSpPr txBox="1"/>
          <p:nvPr/>
        </p:nvSpPr>
        <p:spPr>
          <a:xfrm>
            <a:off x="400685" y="765810"/>
            <a:ext cx="4226974" cy="400110"/>
          </a:xfrm>
          <a:prstGeom prst="rect">
            <a:avLst/>
          </a:prstGeom>
          <a:noFill/>
        </p:spPr>
        <p:txBody>
          <a:bodyPr wrap="square" rtlCol="0">
            <a:spAutoFit/>
          </a:bodyPr>
          <a:lstStyle/>
          <a:p>
            <a:r>
              <a:rPr 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sym typeface="+mn-ea"/>
              </a:rPr>
              <a:t>7</a:t>
            </a:r>
            <a:r>
              <a:rPr sz="2000" b="1" dirty="0">
                <a:solidFill>
                  <a:srgbClr val="3077B5"/>
                </a:solidFill>
                <a:latin typeface="汉仪雅酷黑 65W" panose="020B0604020202020204" charset="-122"/>
                <a:ea typeface="汉仪雅酷黑 65W" panose="020B0604020202020204" charset="-122"/>
                <a:cs typeface="汉仪雅酷黑 65W" panose="020B0604020202020204" charset="-122"/>
                <a:sym typeface="+mn-ea"/>
              </a:rPr>
              <a:t>.</a:t>
            </a:r>
            <a:r>
              <a:rPr 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sym typeface="+mn-ea"/>
              </a:rPr>
              <a:t>2.</a:t>
            </a:r>
            <a:r>
              <a:rPr lang="en-US" altLang="zh-CN" sz="2000" b="1" dirty="0">
                <a:solidFill>
                  <a:srgbClr val="3077B5"/>
                </a:solidFill>
                <a:latin typeface="汉仪雅酷黑 65W" panose="020B0604020202020204" charset="-122"/>
                <a:ea typeface="汉仪雅酷黑 65W" panose="020B0604020202020204" charset="-122"/>
                <a:cs typeface="汉仪雅酷黑 65W" panose="020B0604020202020204" charset="-122"/>
                <a:sym typeface="+mn-ea"/>
              </a:rPr>
              <a:t>2</a:t>
            </a:r>
            <a:r>
              <a:rPr sz="2000" b="1" dirty="0">
                <a:solidFill>
                  <a:srgbClr val="3077B5"/>
                </a:solidFill>
                <a:latin typeface="汉仪雅酷黑 65W" panose="020B0604020202020204" charset="-122"/>
                <a:ea typeface="汉仪雅酷黑 65W" panose="020B0604020202020204" charset="-122"/>
                <a:cs typeface="汉仪雅酷黑 65W" panose="020B0604020202020204" charset="-122"/>
                <a:sym typeface="+mn-ea"/>
              </a:rPr>
              <a:t> </a:t>
            </a:r>
            <a:r>
              <a:rPr lang="en-US" altLang="zh-CN" sz="2000" b="1" dirty="0">
                <a:solidFill>
                  <a:srgbClr val="3077B5"/>
                </a:solidFill>
                <a:latin typeface="汉仪雅酷黑 65W" panose="020B0604020202020204" charset="-122"/>
                <a:ea typeface="汉仪雅酷黑 65W" panose="020B0604020202020204" charset="-122"/>
                <a:cs typeface="汉仪雅酷黑 65W" panose="020B0604020202020204" charset="-122"/>
                <a:sym typeface="+mn-ea"/>
              </a:rPr>
              <a:t>Tomcat</a:t>
            </a:r>
            <a:r>
              <a:rPr lang="zh-CN" alt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sym typeface="+mn-ea"/>
              </a:rPr>
              <a:t>服务器的安装与配置</a:t>
            </a:r>
            <a:endParaRPr sz="2000" b="1" dirty="0">
              <a:solidFill>
                <a:srgbClr val="3077B5"/>
              </a:solidFill>
              <a:latin typeface="汉仪雅酷黑 65W" panose="020B0604020202020204" charset="-122"/>
              <a:ea typeface="汉仪雅酷黑 65W" panose="020B0604020202020204" charset="-122"/>
              <a:cs typeface="汉仪雅酷黑 65W" panose="020B0604020202020204" charset="-122"/>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6"/>
          <p:cNvPicPr>
            <a:picLocks noChangeAspect="1"/>
          </p:cNvPicPr>
          <p:nvPr/>
        </p:nvPicPr>
        <p:blipFill>
          <a:blip r:embed="rId7"/>
          <a:stretch>
            <a:fillRect/>
          </a:stretch>
        </p:blipFill>
        <p:spPr>
          <a:xfrm>
            <a:off x="-4445" y="0"/>
            <a:ext cx="8107680" cy="584200"/>
          </a:xfrm>
          <a:prstGeom prst="rect">
            <a:avLst/>
          </a:prstGeom>
        </p:spPr>
      </p:pic>
      <p:pic>
        <p:nvPicPr>
          <p:cNvPr id="5" name="图片 4" descr="5"/>
          <p:cNvPicPr>
            <a:picLocks noChangeAspect="1"/>
          </p:cNvPicPr>
          <p:nvPr/>
        </p:nvPicPr>
        <p:blipFill>
          <a:blip r:embed="rId8"/>
          <a:stretch>
            <a:fillRect/>
          </a:stretch>
        </p:blipFill>
        <p:spPr>
          <a:xfrm>
            <a:off x="3091815" y="5311775"/>
            <a:ext cx="6116955" cy="408305"/>
          </a:xfrm>
          <a:prstGeom prst="rect">
            <a:avLst/>
          </a:prstGeom>
        </p:spPr>
      </p:pic>
      <p:pic>
        <p:nvPicPr>
          <p:cNvPr id="3" name="图片 2" descr="未标题-1"/>
          <p:cNvPicPr>
            <a:picLocks noChangeAspect="1"/>
          </p:cNvPicPr>
          <p:nvPr>
            <p:custDataLst>
              <p:tags r:id="rId1"/>
            </p:custDataLst>
          </p:nvPr>
        </p:nvPicPr>
        <p:blipFill>
          <a:blip r:embed="rId9"/>
          <a:stretch>
            <a:fillRect/>
          </a:stretch>
        </p:blipFill>
        <p:spPr>
          <a:xfrm>
            <a:off x="144145" y="104140"/>
            <a:ext cx="1975485" cy="494030"/>
          </a:xfrm>
          <a:prstGeom prst="rect">
            <a:avLst/>
          </a:prstGeom>
        </p:spPr>
      </p:pic>
      <p:grpSp>
        <p:nvGrpSpPr>
          <p:cNvPr id="4" name="组合 3"/>
          <p:cNvGrpSpPr/>
          <p:nvPr/>
        </p:nvGrpSpPr>
        <p:grpSpPr>
          <a:xfrm>
            <a:off x="6911340" y="227965"/>
            <a:ext cx="2143125" cy="521970"/>
            <a:chOff x="3716" y="3214"/>
            <a:chExt cx="8453" cy="822"/>
          </a:xfrm>
        </p:grpSpPr>
        <p:sp>
          <p:nvSpPr>
            <p:cNvPr id="8" name="文本框 7"/>
            <p:cNvSpPr txBox="1"/>
            <p:nvPr>
              <p:custDataLst>
                <p:tags r:id="rId4"/>
              </p:custDataLst>
            </p:nvPr>
          </p:nvSpPr>
          <p:spPr>
            <a:xfrm>
              <a:off x="4002" y="3214"/>
              <a:ext cx="8167" cy="822"/>
            </a:xfrm>
            <a:prstGeom prst="rect">
              <a:avLst/>
            </a:prstGeom>
            <a:noFill/>
          </p:spPr>
          <p:txBody>
            <a:bodyPr wrap="square" rtlCol="0">
              <a:spAutoFit/>
            </a:bodyPr>
            <a:lstStyle/>
            <a:p>
              <a:pPr indent="0" fontAlgn="auto">
                <a:lnSpc>
                  <a:spcPct val="100000"/>
                </a:lnSpc>
              </a:pP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第3章  Java的多线程机制及其网络程序设计</a:t>
              </a:r>
            </a:p>
          </p:txBody>
        </p:sp>
        <p:sp>
          <p:nvSpPr>
            <p:cNvPr id="14" name="矩形 13"/>
            <p:cNvSpPr/>
            <p:nvPr>
              <p:custDataLst>
                <p:tags r:id="rId5"/>
              </p:custDataLst>
            </p:nvPr>
          </p:nvSpPr>
          <p:spPr>
            <a:xfrm>
              <a:off x="3716" y="3292"/>
              <a:ext cx="286" cy="327"/>
            </a:xfrm>
            <a:prstGeom prst="rect">
              <a:avLst/>
            </a:prstGeom>
            <a:solidFill>
              <a:srgbClr val="3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文本框 6"/>
          <p:cNvSpPr txBox="1"/>
          <p:nvPr/>
        </p:nvSpPr>
        <p:spPr>
          <a:xfrm>
            <a:off x="786130" y="1164590"/>
            <a:ext cx="7950200" cy="3139321"/>
          </a:xfrm>
          <a:prstGeom prst="rect">
            <a:avLst/>
          </a:prstGeom>
          <a:noFill/>
        </p:spPr>
        <p:txBody>
          <a:bodyPr wrap="square" rtlCol="0">
            <a:spAutoFit/>
          </a:bodyPr>
          <a:lstStyle/>
          <a:p>
            <a:pPr indent="267970" algn="just"/>
            <a:r>
              <a:rPr lang="en-US" altLang="zh-CN" sz="1800" b="1" kern="100" dirty="0">
                <a:effectLst/>
                <a:latin typeface="Times New Roman" panose="02020603050405020304" pitchFamily="18" charset="0"/>
                <a:ea typeface="汉仪雅酷黑 65W" panose="020B0604020202020204"/>
              </a:rPr>
              <a:t>1.</a:t>
            </a:r>
            <a:r>
              <a:rPr lang="zh-CN" altLang="zh-CN" sz="1800" b="1" kern="100" dirty="0">
                <a:effectLst/>
                <a:latin typeface="Times New Roman" panose="02020603050405020304" pitchFamily="18" charset="0"/>
                <a:ea typeface="汉仪雅酷黑 65W" panose="020B0604020202020204"/>
              </a:rPr>
              <a:t>安装和配置</a:t>
            </a:r>
            <a:r>
              <a:rPr lang="en-US" altLang="zh-CN" sz="1800" b="1" kern="100" dirty="0">
                <a:effectLst/>
                <a:latin typeface="Times New Roman" panose="02020603050405020304" pitchFamily="18" charset="0"/>
                <a:ea typeface="汉仪雅酷黑 65W" panose="020B0604020202020204"/>
              </a:rPr>
              <a:t>Tomcat</a:t>
            </a:r>
            <a:endParaRPr lang="zh-CN" altLang="zh-CN" sz="1800" kern="100" dirty="0">
              <a:effectLst/>
              <a:latin typeface="Times New Roman" panose="02020603050405020304" pitchFamily="18" charset="0"/>
              <a:ea typeface="汉仪雅酷黑 65W" panose="020B0604020202020204"/>
            </a:endParaRPr>
          </a:p>
          <a:p>
            <a:pPr indent="266700" algn="just"/>
            <a:r>
              <a:rPr lang="zh-CN" altLang="zh-CN" sz="1800" kern="100" dirty="0">
                <a:effectLst/>
                <a:latin typeface="Times New Roman" panose="02020603050405020304" pitchFamily="18" charset="0"/>
                <a:ea typeface="汉仪雅酷黑 65W" panose="020B0604020202020204"/>
              </a:rPr>
              <a:t>双击</a:t>
            </a:r>
            <a:r>
              <a:rPr lang="en-US" altLang="zh-CN" sz="1800" kern="100" dirty="0">
                <a:effectLst/>
                <a:latin typeface="Times New Roman" panose="02020603050405020304" pitchFamily="18" charset="0"/>
                <a:ea typeface="汉仪雅酷黑 65W" panose="020B0604020202020204"/>
              </a:rPr>
              <a:t>Tomcat</a:t>
            </a:r>
            <a:r>
              <a:rPr lang="zh-CN" altLang="zh-CN" sz="1800" kern="100" dirty="0">
                <a:effectLst/>
                <a:latin typeface="Times New Roman" panose="02020603050405020304" pitchFamily="18" charset="0"/>
                <a:ea typeface="汉仪雅酷黑 65W" panose="020B0604020202020204"/>
              </a:rPr>
              <a:t>安装文件</a:t>
            </a:r>
            <a:r>
              <a:rPr lang="en-US" altLang="zh-CN" sz="1800" kern="100" dirty="0">
                <a:effectLst/>
                <a:latin typeface="Times New Roman" panose="02020603050405020304" pitchFamily="18" charset="0"/>
                <a:ea typeface="汉仪雅酷黑 65W" panose="020B0604020202020204"/>
              </a:rPr>
              <a:t>apache-tomcat-9.exe</a:t>
            </a:r>
            <a:r>
              <a:rPr lang="zh-CN" altLang="zh-CN" sz="1800" kern="100" dirty="0">
                <a:effectLst/>
                <a:latin typeface="Times New Roman" panose="02020603050405020304" pitchFamily="18" charset="0"/>
                <a:ea typeface="汉仪雅酷黑 65W" panose="020B0604020202020204"/>
              </a:rPr>
              <a:t>将启动</a:t>
            </a:r>
            <a:r>
              <a:rPr lang="en-US" altLang="zh-CN" sz="1800" kern="100" dirty="0">
                <a:effectLst/>
                <a:latin typeface="Times New Roman" panose="02020603050405020304" pitchFamily="18" charset="0"/>
                <a:ea typeface="汉仪雅酷黑 65W" panose="020B0604020202020204"/>
              </a:rPr>
              <a:t>Tomcat</a:t>
            </a:r>
            <a:r>
              <a:rPr lang="zh-CN" altLang="zh-CN" sz="1800" kern="100" dirty="0">
                <a:effectLst/>
                <a:latin typeface="Times New Roman" panose="02020603050405020304" pitchFamily="18" charset="0"/>
                <a:ea typeface="汉仪雅酷黑 65W" panose="020B0604020202020204"/>
              </a:rPr>
              <a:t>安装程序，如图</a:t>
            </a:r>
            <a:r>
              <a:rPr lang="en-US" altLang="zh-CN" sz="1800" kern="100" dirty="0">
                <a:effectLst/>
                <a:latin typeface="Times New Roman" panose="02020603050405020304" pitchFamily="18" charset="0"/>
                <a:ea typeface="汉仪雅酷黑 65W" panose="020B0604020202020204"/>
              </a:rPr>
              <a:t>7.3</a:t>
            </a:r>
            <a:r>
              <a:rPr lang="zh-CN" altLang="zh-CN" sz="1800" kern="100" dirty="0">
                <a:effectLst/>
                <a:latin typeface="Times New Roman" panose="02020603050405020304" pitchFamily="18" charset="0"/>
                <a:ea typeface="汉仪雅酷黑 65W" panose="020B0604020202020204"/>
              </a:rPr>
              <a:t>所示。按照向导一直单击</a:t>
            </a:r>
            <a:r>
              <a:rPr lang="en-US" altLang="zh-CN" sz="1800" kern="100" dirty="0">
                <a:effectLst/>
                <a:latin typeface="Times New Roman" panose="02020603050405020304" pitchFamily="18" charset="0"/>
                <a:ea typeface="汉仪雅酷黑 65W" panose="020B0604020202020204"/>
              </a:rPr>
              <a:t>Next</a:t>
            </a:r>
            <a:r>
              <a:rPr lang="zh-CN" altLang="zh-CN" sz="1800" kern="100" dirty="0">
                <a:effectLst/>
                <a:latin typeface="Times New Roman" panose="02020603050405020304" pitchFamily="18" charset="0"/>
                <a:ea typeface="汉仪雅酷黑 65W" panose="020B0604020202020204"/>
              </a:rPr>
              <a:t>，可自动完成</a:t>
            </a:r>
            <a:r>
              <a:rPr lang="en-US" altLang="zh-CN" sz="1800" kern="100" dirty="0">
                <a:effectLst/>
                <a:latin typeface="Times New Roman" panose="02020603050405020304" pitchFamily="18" charset="0"/>
                <a:ea typeface="汉仪雅酷黑 65W" panose="020B0604020202020204"/>
              </a:rPr>
              <a:t>Tomcat</a:t>
            </a:r>
            <a:r>
              <a:rPr lang="zh-CN" altLang="zh-CN" sz="1800" kern="100" dirty="0">
                <a:effectLst/>
                <a:latin typeface="Times New Roman" panose="02020603050405020304" pitchFamily="18" charset="0"/>
                <a:ea typeface="汉仪雅酷黑 65W" panose="020B0604020202020204"/>
              </a:rPr>
              <a:t>服务器的安装。但要注意以下几点：</a:t>
            </a:r>
          </a:p>
          <a:p>
            <a:pPr indent="266700" algn="just"/>
            <a:r>
              <a:rPr lang="zh-CN" altLang="zh-CN" sz="1800" kern="100" dirty="0">
                <a:effectLst/>
                <a:latin typeface="Times New Roman" panose="02020603050405020304" pitchFamily="18" charset="0"/>
                <a:ea typeface="汉仪雅酷黑 65W" panose="020B0604020202020204"/>
                <a:cs typeface="Times New Roman" panose="02020603050405020304" pitchFamily="18" charset="0"/>
              </a:rPr>
              <a:t>①安装目录：可自行设置</a:t>
            </a:r>
            <a:r>
              <a:rPr lang="en-US" altLang="zh-CN" sz="1800" kern="100" dirty="0">
                <a:effectLst/>
                <a:latin typeface="Times New Roman" panose="02020603050405020304" pitchFamily="18" charset="0"/>
                <a:ea typeface="汉仪雅酷黑 65W" panose="020B0604020202020204"/>
                <a:cs typeface="Times New Roman" panose="02020603050405020304" pitchFamily="18" charset="0"/>
              </a:rPr>
              <a:t>Tomcat</a:t>
            </a:r>
            <a:r>
              <a:rPr lang="zh-CN" altLang="zh-CN" sz="1800" kern="100" dirty="0">
                <a:effectLst/>
                <a:latin typeface="Times New Roman" panose="02020603050405020304" pitchFamily="18" charset="0"/>
                <a:ea typeface="汉仪雅酷黑 65W" panose="020B0604020202020204"/>
                <a:cs typeface="Times New Roman" panose="02020603050405020304" pitchFamily="18" charset="0"/>
              </a:rPr>
              <a:t>服务器的安装路径。通常其默认路径是</a:t>
            </a:r>
            <a:r>
              <a:rPr lang="en-US" altLang="zh-CN" sz="1800" kern="100" dirty="0">
                <a:effectLst/>
                <a:latin typeface="Times New Roman" panose="02020603050405020304" pitchFamily="18" charset="0"/>
                <a:ea typeface="汉仪雅酷黑 65W" panose="020B0604020202020204"/>
                <a:cs typeface="Times New Roman" panose="02020603050405020304" pitchFamily="18" charset="0"/>
              </a:rPr>
              <a:t>“C:\Program Files\Apache Software Foundation\Tomcat 9”</a:t>
            </a:r>
            <a:r>
              <a:rPr lang="zh-CN" altLang="zh-CN" sz="1800" kern="100" dirty="0">
                <a:effectLst/>
                <a:latin typeface="Times New Roman" panose="02020603050405020304" pitchFamily="18" charset="0"/>
                <a:ea typeface="汉仪雅酷黑 65W" panose="020B0604020202020204"/>
                <a:cs typeface="Times New Roman" panose="02020603050405020304" pitchFamily="18" charset="0"/>
              </a:rPr>
              <a:t>。</a:t>
            </a:r>
            <a:endParaRPr lang="zh-CN" altLang="zh-CN" sz="1800" kern="100" dirty="0">
              <a:effectLst/>
              <a:latin typeface="宋体" panose="02010600030101010101" pitchFamily="2" charset="-122"/>
              <a:ea typeface="汉仪雅酷黑 65W" panose="020B0604020202020204"/>
              <a:cs typeface="Times New Roman" panose="02020603050405020304" pitchFamily="18" charset="0"/>
            </a:endParaRPr>
          </a:p>
          <a:p>
            <a:pPr indent="266700" algn="l">
              <a:tabLst>
                <a:tab pos="266700" algn="l"/>
              </a:tabLst>
            </a:pPr>
            <a:r>
              <a:rPr lang="zh-CN" altLang="zh-CN" sz="1800" kern="100" dirty="0">
                <a:effectLst/>
                <a:latin typeface="Times New Roman" panose="02020603050405020304" pitchFamily="18" charset="0"/>
                <a:ea typeface="汉仪雅酷黑 65W" panose="020B0604020202020204"/>
                <a:cs typeface="Times New Roman" panose="02020603050405020304" pitchFamily="18" charset="0"/>
              </a:rPr>
              <a:t>安装到图</a:t>
            </a:r>
            <a:r>
              <a:rPr lang="en-US" altLang="zh-CN" sz="1800" kern="100" dirty="0">
                <a:effectLst/>
                <a:latin typeface="Times New Roman" panose="02020603050405020304" pitchFamily="18" charset="0"/>
                <a:ea typeface="汉仪雅酷黑 65W" panose="020B0604020202020204"/>
                <a:cs typeface="Times New Roman" panose="02020603050405020304" pitchFamily="18" charset="0"/>
              </a:rPr>
              <a:t>7.4</a:t>
            </a:r>
            <a:r>
              <a:rPr lang="zh-CN" altLang="zh-CN" sz="1800" kern="100" dirty="0">
                <a:effectLst/>
                <a:latin typeface="Times New Roman" panose="02020603050405020304" pitchFamily="18" charset="0"/>
                <a:ea typeface="汉仪雅酷黑 65W" panose="020B0604020202020204"/>
                <a:cs typeface="Times New Roman" panose="02020603050405020304" pitchFamily="18" charset="0"/>
              </a:rPr>
              <a:t>所示的安装界面时，要选择端口号和配置管理员的用户名和密码。读者可</a:t>
            </a:r>
            <a:r>
              <a:rPr lang="zh-CN" altLang="zh-CN" sz="1800" kern="100" dirty="0">
                <a:effectLst/>
                <a:latin typeface="宋体" panose="02010600030101010101" pitchFamily="2" charset="-122"/>
                <a:ea typeface="汉仪雅酷黑 65W" panose="020B0604020202020204"/>
                <a:cs typeface="Times New Roman" panose="02020603050405020304" pitchFamily="18" charset="0"/>
              </a:rPr>
              <a:t>以</a:t>
            </a:r>
            <a:r>
              <a:rPr lang="zh-CN" altLang="zh-CN" sz="1800" kern="100" dirty="0">
                <a:solidFill>
                  <a:srgbClr val="FF0000"/>
                </a:solidFill>
                <a:effectLst/>
                <a:latin typeface="Times New Roman" panose="02020603050405020304" pitchFamily="18" charset="0"/>
                <a:ea typeface="汉仪雅酷黑 65W" panose="020B0604020202020204"/>
                <a:cs typeface="Times New Roman" panose="02020603050405020304" pitchFamily="18" charset="0"/>
              </a:rPr>
              <a:t>根据</a:t>
            </a:r>
            <a:r>
              <a:rPr lang="zh-CN" altLang="zh-CN" sz="1800" kern="100" dirty="0">
                <a:effectLst/>
                <a:latin typeface="Times New Roman" panose="02020603050405020304" pitchFamily="18" charset="0"/>
                <a:ea typeface="汉仪雅酷黑 65W" panose="020B0604020202020204"/>
                <a:cs typeface="Times New Roman" panose="02020603050405020304" pitchFamily="18" charset="0"/>
              </a:rPr>
              <a:t>默认值安装，也可根据需要修改各项内容，但一定要记住修改后的端口号和管理员的用户名及密码，因为在以后使用</a:t>
            </a:r>
            <a:r>
              <a:rPr lang="en-US" altLang="zh-CN" sz="1800" kern="100" dirty="0">
                <a:effectLst/>
                <a:latin typeface="Times New Roman" panose="02020603050405020304" pitchFamily="18" charset="0"/>
                <a:ea typeface="汉仪雅酷黑 65W" panose="020B0604020202020204"/>
                <a:cs typeface="Times New Roman" panose="02020603050405020304" pitchFamily="18" charset="0"/>
              </a:rPr>
              <a:t>Tomcat</a:t>
            </a:r>
            <a:r>
              <a:rPr lang="zh-CN" altLang="zh-CN" sz="1800" kern="100" dirty="0">
                <a:effectLst/>
                <a:latin typeface="Times New Roman" panose="02020603050405020304" pitchFamily="18" charset="0"/>
                <a:ea typeface="汉仪雅酷黑 65W" panose="020B0604020202020204"/>
                <a:cs typeface="Times New Roman" panose="02020603050405020304" pitchFamily="18" charset="0"/>
              </a:rPr>
              <a:t>服务器的过程中要用到这两项内容。一般按默认值安装（端口号为</a:t>
            </a:r>
            <a:r>
              <a:rPr lang="en-US" altLang="zh-CN" sz="1800" kern="100" dirty="0">
                <a:solidFill>
                  <a:srgbClr val="FF0000"/>
                </a:solidFill>
                <a:effectLst/>
                <a:latin typeface="Times New Roman" panose="02020603050405020304" pitchFamily="18" charset="0"/>
                <a:ea typeface="汉仪雅酷黑 65W" panose="020B0604020202020204"/>
                <a:cs typeface="Times New Roman" panose="02020603050405020304" pitchFamily="18" charset="0"/>
              </a:rPr>
              <a:t>8080</a:t>
            </a:r>
            <a:r>
              <a:rPr lang="zh-CN" altLang="zh-CN" sz="1800" kern="100" dirty="0">
                <a:effectLst/>
                <a:latin typeface="Times New Roman" panose="02020603050405020304" pitchFamily="18" charset="0"/>
                <a:ea typeface="汉仪雅酷黑 65W" panose="020B0604020202020204"/>
                <a:cs typeface="Times New Roman" panose="02020603050405020304" pitchFamily="18" charset="0"/>
              </a:rPr>
              <a:t>，用户名为默认的</a:t>
            </a:r>
            <a:r>
              <a:rPr lang="en-US" altLang="zh-CN" sz="1800" kern="100" dirty="0">
                <a:effectLst/>
                <a:latin typeface="Times New Roman" panose="02020603050405020304" pitchFamily="18" charset="0"/>
                <a:ea typeface="汉仪雅酷黑 65W" panose="020B0604020202020204"/>
                <a:cs typeface="Times New Roman" panose="02020603050405020304" pitchFamily="18" charset="0"/>
              </a:rPr>
              <a:t>admin</a:t>
            </a:r>
            <a:r>
              <a:rPr lang="zh-CN" altLang="zh-CN" sz="1800" kern="100" dirty="0">
                <a:effectLst/>
                <a:latin typeface="Times New Roman" panose="02020603050405020304" pitchFamily="18" charset="0"/>
                <a:ea typeface="汉仪雅酷黑 65W" panose="020B0604020202020204"/>
                <a:cs typeface="Times New Roman" panose="02020603050405020304" pitchFamily="18" charset="0"/>
              </a:rPr>
              <a:t>，密码默认为空）。</a:t>
            </a:r>
            <a:endParaRPr lang="zh-CN" altLang="zh-CN" sz="1800" kern="100" dirty="0">
              <a:effectLst/>
              <a:latin typeface="宋体" panose="02010600030101010101" pitchFamily="2" charset="-122"/>
              <a:ea typeface="汉仪雅酷黑 65W" panose="020B0604020202020204"/>
              <a:cs typeface="Times New Roman" panose="02020603050405020304" pitchFamily="18" charset="0"/>
            </a:endParaRPr>
          </a:p>
        </p:txBody>
      </p:sp>
      <p:sp>
        <p:nvSpPr>
          <p:cNvPr id="6" name="矩形 5">
            <a:extLst>
              <a:ext uri="{FF2B5EF4-FFF2-40B4-BE49-F238E27FC236}">
                <a16:creationId xmlns:a16="http://schemas.microsoft.com/office/drawing/2014/main" id="{ADC07B90-C897-F884-1385-3944F9F6AFA4}"/>
              </a:ext>
            </a:extLst>
          </p:cNvPr>
          <p:cNvSpPr/>
          <p:nvPr/>
        </p:nvSpPr>
        <p:spPr>
          <a:xfrm>
            <a:off x="6679096" y="227965"/>
            <a:ext cx="2295240" cy="494030"/>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grpSp>
        <p:nvGrpSpPr>
          <p:cNvPr id="10" name="组合 9">
            <a:extLst>
              <a:ext uri="{FF2B5EF4-FFF2-40B4-BE49-F238E27FC236}">
                <a16:creationId xmlns:a16="http://schemas.microsoft.com/office/drawing/2014/main" id="{66A34099-0FEB-4DED-58E9-441764D1B7FA}"/>
              </a:ext>
            </a:extLst>
          </p:cNvPr>
          <p:cNvGrpSpPr/>
          <p:nvPr/>
        </p:nvGrpSpPr>
        <p:grpSpPr>
          <a:xfrm>
            <a:off x="6911340" y="227965"/>
            <a:ext cx="2143125" cy="307975"/>
            <a:chOff x="3716" y="3214"/>
            <a:chExt cx="8453" cy="485"/>
          </a:xfrm>
        </p:grpSpPr>
        <p:sp>
          <p:nvSpPr>
            <p:cNvPr id="11" name="文本框 10">
              <a:extLst>
                <a:ext uri="{FF2B5EF4-FFF2-40B4-BE49-F238E27FC236}">
                  <a16:creationId xmlns:a16="http://schemas.microsoft.com/office/drawing/2014/main" id="{C11FC95C-4C23-57A6-ADB2-63B5EC9481C3}"/>
                </a:ext>
              </a:extLst>
            </p:cNvPr>
            <p:cNvSpPr txBox="1"/>
            <p:nvPr>
              <p:custDataLst>
                <p:tags r:id="rId2"/>
              </p:custDataLst>
            </p:nvPr>
          </p:nvSpPr>
          <p:spPr>
            <a:xfrm>
              <a:off x="4002" y="3214"/>
              <a:ext cx="8167" cy="485"/>
            </a:xfrm>
            <a:prstGeom prst="rect">
              <a:avLst/>
            </a:prstGeom>
            <a:noFill/>
          </p:spPr>
          <p:txBody>
            <a:bodyPr wrap="square" rtlCol="0">
              <a:spAutoFit/>
            </a:bodyPr>
            <a:lstStyle/>
            <a:p>
              <a:pPr indent="0" fontAlgn="auto">
                <a:lnSpc>
                  <a:spcPct val="100000"/>
                </a:lnSpc>
              </a:pP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第</a:t>
              </a:r>
              <a:r>
                <a:rPr lang="en-US" altLang="zh-CN" sz="1400" dirty="0">
                  <a:solidFill>
                    <a:srgbClr val="3077B5"/>
                  </a:solidFill>
                  <a:latin typeface="汉仪雅酷黑简" panose="00020600040101010101" charset="-122"/>
                  <a:ea typeface="汉仪雅酷黑简" panose="00020600040101010101" charset="-122"/>
                  <a:cs typeface="汉仪雅酷黑简" panose="00020600040101010101" charset="-122"/>
                </a:rPr>
                <a:t>7</a:t>
              </a: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章</a:t>
              </a:r>
              <a:r>
                <a:rPr lang="en-US" altLang="zh-CN" sz="1400" dirty="0">
                  <a:solidFill>
                    <a:srgbClr val="3077B5"/>
                  </a:solidFill>
                  <a:latin typeface="汉仪雅酷黑简" panose="00020600040101010101" charset="-122"/>
                  <a:ea typeface="汉仪雅酷黑简" panose="00020600040101010101" charset="-122"/>
                  <a:cs typeface="汉仪雅酷黑简" panose="00020600040101010101" charset="-122"/>
                </a:rPr>
                <a:t> JSP</a:t>
              </a: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技术基础</a:t>
              </a:r>
            </a:p>
          </p:txBody>
        </p:sp>
        <p:sp>
          <p:nvSpPr>
            <p:cNvPr id="12" name="矩形 11">
              <a:extLst>
                <a:ext uri="{FF2B5EF4-FFF2-40B4-BE49-F238E27FC236}">
                  <a16:creationId xmlns:a16="http://schemas.microsoft.com/office/drawing/2014/main" id="{A855C5D0-C84B-9D51-14DA-37BF6873549C}"/>
                </a:ext>
              </a:extLst>
            </p:cNvPr>
            <p:cNvSpPr/>
            <p:nvPr>
              <p:custDataLst>
                <p:tags r:id="rId3"/>
              </p:custDataLst>
            </p:nvPr>
          </p:nvSpPr>
          <p:spPr>
            <a:xfrm>
              <a:off x="3716" y="3292"/>
              <a:ext cx="286" cy="327"/>
            </a:xfrm>
            <a:prstGeom prst="rect">
              <a:avLst/>
            </a:prstGeom>
            <a:solidFill>
              <a:srgbClr val="3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 name="文本框 12">
            <a:extLst>
              <a:ext uri="{FF2B5EF4-FFF2-40B4-BE49-F238E27FC236}">
                <a16:creationId xmlns:a16="http://schemas.microsoft.com/office/drawing/2014/main" id="{8C2808DE-08EB-8077-FD9E-192334A9A305}"/>
              </a:ext>
            </a:extLst>
          </p:cNvPr>
          <p:cNvSpPr txBox="1"/>
          <p:nvPr/>
        </p:nvSpPr>
        <p:spPr>
          <a:xfrm>
            <a:off x="400685" y="765810"/>
            <a:ext cx="4226974" cy="400110"/>
          </a:xfrm>
          <a:prstGeom prst="rect">
            <a:avLst/>
          </a:prstGeom>
          <a:noFill/>
        </p:spPr>
        <p:txBody>
          <a:bodyPr wrap="square" rtlCol="0">
            <a:spAutoFit/>
          </a:bodyPr>
          <a:lstStyle/>
          <a:p>
            <a:r>
              <a:rPr 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sym typeface="+mn-ea"/>
              </a:rPr>
              <a:t>7</a:t>
            </a:r>
            <a:r>
              <a:rPr sz="2000" b="1" dirty="0">
                <a:solidFill>
                  <a:srgbClr val="3077B5"/>
                </a:solidFill>
                <a:latin typeface="汉仪雅酷黑 65W" panose="020B0604020202020204" charset="-122"/>
                <a:ea typeface="汉仪雅酷黑 65W" panose="020B0604020202020204" charset="-122"/>
                <a:cs typeface="汉仪雅酷黑 65W" panose="020B0604020202020204" charset="-122"/>
                <a:sym typeface="+mn-ea"/>
              </a:rPr>
              <a:t>.</a:t>
            </a:r>
            <a:r>
              <a:rPr 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sym typeface="+mn-ea"/>
              </a:rPr>
              <a:t>2.</a:t>
            </a:r>
            <a:r>
              <a:rPr lang="en-US" altLang="zh-CN" sz="2000" b="1" dirty="0">
                <a:solidFill>
                  <a:srgbClr val="3077B5"/>
                </a:solidFill>
                <a:latin typeface="汉仪雅酷黑 65W" panose="020B0604020202020204" charset="-122"/>
                <a:ea typeface="汉仪雅酷黑 65W" panose="020B0604020202020204" charset="-122"/>
                <a:cs typeface="汉仪雅酷黑 65W" panose="020B0604020202020204" charset="-122"/>
                <a:sym typeface="+mn-ea"/>
              </a:rPr>
              <a:t>2</a:t>
            </a:r>
            <a:r>
              <a:rPr sz="2000" b="1" dirty="0">
                <a:solidFill>
                  <a:srgbClr val="3077B5"/>
                </a:solidFill>
                <a:latin typeface="汉仪雅酷黑 65W" panose="020B0604020202020204" charset="-122"/>
                <a:ea typeface="汉仪雅酷黑 65W" panose="020B0604020202020204" charset="-122"/>
                <a:cs typeface="汉仪雅酷黑 65W" panose="020B0604020202020204" charset="-122"/>
                <a:sym typeface="+mn-ea"/>
              </a:rPr>
              <a:t> </a:t>
            </a:r>
            <a:r>
              <a:rPr lang="en-US" altLang="zh-CN" sz="2000" b="1" dirty="0">
                <a:solidFill>
                  <a:srgbClr val="3077B5"/>
                </a:solidFill>
                <a:latin typeface="汉仪雅酷黑 65W" panose="020B0604020202020204" charset="-122"/>
                <a:ea typeface="汉仪雅酷黑 65W" panose="020B0604020202020204" charset="-122"/>
                <a:cs typeface="汉仪雅酷黑 65W" panose="020B0604020202020204" charset="-122"/>
                <a:sym typeface="+mn-ea"/>
              </a:rPr>
              <a:t>Tomcat</a:t>
            </a:r>
            <a:r>
              <a:rPr lang="zh-CN" alt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sym typeface="+mn-ea"/>
              </a:rPr>
              <a:t>服务器的安装与配置</a:t>
            </a:r>
            <a:endParaRPr sz="2000" b="1" dirty="0">
              <a:solidFill>
                <a:srgbClr val="3077B5"/>
              </a:solidFill>
              <a:latin typeface="汉仪雅酷黑 65W" panose="020B0604020202020204" charset="-122"/>
              <a:ea typeface="汉仪雅酷黑 65W" panose="020B0604020202020204" charset="-122"/>
              <a:cs typeface="汉仪雅酷黑 65W" panose="020B0604020202020204" charset="-122"/>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6"/>
          <p:cNvPicPr>
            <a:picLocks noChangeAspect="1"/>
          </p:cNvPicPr>
          <p:nvPr/>
        </p:nvPicPr>
        <p:blipFill>
          <a:blip r:embed="rId7"/>
          <a:stretch>
            <a:fillRect/>
          </a:stretch>
        </p:blipFill>
        <p:spPr>
          <a:xfrm>
            <a:off x="-4445" y="0"/>
            <a:ext cx="8107680" cy="584200"/>
          </a:xfrm>
          <a:prstGeom prst="rect">
            <a:avLst/>
          </a:prstGeom>
        </p:spPr>
      </p:pic>
      <p:pic>
        <p:nvPicPr>
          <p:cNvPr id="5" name="图片 4" descr="5"/>
          <p:cNvPicPr>
            <a:picLocks noChangeAspect="1"/>
          </p:cNvPicPr>
          <p:nvPr/>
        </p:nvPicPr>
        <p:blipFill>
          <a:blip r:embed="rId8"/>
          <a:stretch>
            <a:fillRect/>
          </a:stretch>
        </p:blipFill>
        <p:spPr>
          <a:xfrm>
            <a:off x="3091815" y="5311775"/>
            <a:ext cx="6116955" cy="408305"/>
          </a:xfrm>
          <a:prstGeom prst="rect">
            <a:avLst/>
          </a:prstGeom>
        </p:spPr>
      </p:pic>
      <p:pic>
        <p:nvPicPr>
          <p:cNvPr id="3" name="图片 2" descr="未标题-1"/>
          <p:cNvPicPr>
            <a:picLocks noChangeAspect="1"/>
          </p:cNvPicPr>
          <p:nvPr>
            <p:custDataLst>
              <p:tags r:id="rId1"/>
            </p:custDataLst>
          </p:nvPr>
        </p:nvPicPr>
        <p:blipFill>
          <a:blip r:embed="rId9"/>
          <a:stretch>
            <a:fillRect/>
          </a:stretch>
        </p:blipFill>
        <p:spPr>
          <a:xfrm>
            <a:off x="144145" y="104140"/>
            <a:ext cx="1975485" cy="494030"/>
          </a:xfrm>
          <a:prstGeom prst="rect">
            <a:avLst/>
          </a:prstGeom>
        </p:spPr>
      </p:pic>
      <p:grpSp>
        <p:nvGrpSpPr>
          <p:cNvPr id="4" name="组合 3"/>
          <p:cNvGrpSpPr/>
          <p:nvPr/>
        </p:nvGrpSpPr>
        <p:grpSpPr>
          <a:xfrm>
            <a:off x="6911340" y="227965"/>
            <a:ext cx="2143125" cy="521970"/>
            <a:chOff x="3716" y="3214"/>
            <a:chExt cx="8453" cy="822"/>
          </a:xfrm>
        </p:grpSpPr>
        <p:sp>
          <p:nvSpPr>
            <p:cNvPr id="8" name="文本框 7"/>
            <p:cNvSpPr txBox="1"/>
            <p:nvPr>
              <p:custDataLst>
                <p:tags r:id="rId4"/>
              </p:custDataLst>
            </p:nvPr>
          </p:nvSpPr>
          <p:spPr>
            <a:xfrm>
              <a:off x="4002" y="3214"/>
              <a:ext cx="8167" cy="822"/>
            </a:xfrm>
            <a:prstGeom prst="rect">
              <a:avLst/>
            </a:prstGeom>
            <a:noFill/>
          </p:spPr>
          <p:txBody>
            <a:bodyPr wrap="square" rtlCol="0">
              <a:spAutoFit/>
            </a:bodyPr>
            <a:lstStyle/>
            <a:p>
              <a:pPr indent="0" fontAlgn="auto">
                <a:lnSpc>
                  <a:spcPct val="100000"/>
                </a:lnSpc>
              </a:pP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第3章  Java的多线程机制及其网络程序设计</a:t>
              </a:r>
            </a:p>
          </p:txBody>
        </p:sp>
        <p:sp>
          <p:nvSpPr>
            <p:cNvPr id="14" name="矩形 13"/>
            <p:cNvSpPr/>
            <p:nvPr>
              <p:custDataLst>
                <p:tags r:id="rId5"/>
              </p:custDataLst>
            </p:nvPr>
          </p:nvSpPr>
          <p:spPr>
            <a:xfrm>
              <a:off x="3716" y="3292"/>
              <a:ext cx="286" cy="327"/>
            </a:xfrm>
            <a:prstGeom prst="rect">
              <a:avLst/>
            </a:prstGeom>
            <a:solidFill>
              <a:srgbClr val="3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矩形 5">
            <a:extLst>
              <a:ext uri="{FF2B5EF4-FFF2-40B4-BE49-F238E27FC236}">
                <a16:creationId xmlns:a16="http://schemas.microsoft.com/office/drawing/2014/main" id="{ADC07B90-C897-F884-1385-3944F9F6AFA4}"/>
              </a:ext>
            </a:extLst>
          </p:cNvPr>
          <p:cNvSpPr/>
          <p:nvPr/>
        </p:nvSpPr>
        <p:spPr>
          <a:xfrm>
            <a:off x="6679096" y="227965"/>
            <a:ext cx="2295240" cy="494030"/>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grpSp>
        <p:nvGrpSpPr>
          <p:cNvPr id="10" name="组合 9">
            <a:extLst>
              <a:ext uri="{FF2B5EF4-FFF2-40B4-BE49-F238E27FC236}">
                <a16:creationId xmlns:a16="http://schemas.microsoft.com/office/drawing/2014/main" id="{66A34099-0FEB-4DED-58E9-441764D1B7FA}"/>
              </a:ext>
            </a:extLst>
          </p:cNvPr>
          <p:cNvGrpSpPr/>
          <p:nvPr/>
        </p:nvGrpSpPr>
        <p:grpSpPr>
          <a:xfrm>
            <a:off x="6911340" y="227965"/>
            <a:ext cx="2143125" cy="307975"/>
            <a:chOff x="3716" y="3214"/>
            <a:chExt cx="8453" cy="485"/>
          </a:xfrm>
        </p:grpSpPr>
        <p:sp>
          <p:nvSpPr>
            <p:cNvPr id="11" name="文本框 10">
              <a:extLst>
                <a:ext uri="{FF2B5EF4-FFF2-40B4-BE49-F238E27FC236}">
                  <a16:creationId xmlns:a16="http://schemas.microsoft.com/office/drawing/2014/main" id="{C11FC95C-4C23-57A6-ADB2-63B5EC9481C3}"/>
                </a:ext>
              </a:extLst>
            </p:cNvPr>
            <p:cNvSpPr txBox="1"/>
            <p:nvPr>
              <p:custDataLst>
                <p:tags r:id="rId2"/>
              </p:custDataLst>
            </p:nvPr>
          </p:nvSpPr>
          <p:spPr>
            <a:xfrm>
              <a:off x="4002" y="3214"/>
              <a:ext cx="8167" cy="485"/>
            </a:xfrm>
            <a:prstGeom prst="rect">
              <a:avLst/>
            </a:prstGeom>
            <a:noFill/>
          </p:spPr>
          <p:txBody>
            <a:bodyPr wrap="square" rtlCol="0">
              <a:spAutoFit/>
            </a:bodyPr>
            <a:lstStyle/>
            <a:p>
              <a:pPr indent="0" fontAlgn="auto">
                <a:lnSpc>
                  <a:spcPct val="100000"/>
                </a:lnSpc>
              </a:pP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第</a:t>
              </a:r>
              <a:r>
                <a:rPr lang="en-US" altLang="zh-CN" sz="1400" dirty="0">
                  <a:solidFill>
                    <a:srgbClr val="3077B5"/>
                  </a:solidFill>
                  <a:latin typeface="汉仪雅酷黑简" panose="00020600040101010101" charset="-122"/>
                  <a:ea typeface="汉仪雅酷黑简" panose="00020600040101010101" charset="-122"/>
                  <a:cs typeface="汉仪雅酷黑简" panose="00020600040101010101" charset="-122"/>
                </a:rPr>
                <a:t>7</a:t>
              </a: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章</a:t>
              </a:r>
              <a:r>
                <a:rPr lang="en-US" altLang="zh-CN" sz="1400" dirty="0">
                  <a:solidFill>
                    <a:srgbClr val="3077B5"/>
                  </a:solidFill>
                  <a:latin typeface="汉仪雅酷黑简" panose="00020600040101010101" charset="-122"/>
                  <a:ea typeface="汉仪雅酷黑简" panose="00020600040101010101" charset="-122"/>
                  <a:cs typeface="汉仪雅酷黑简" panose="00020600040101010101" charset="-122"/>
                </a:rPr>
                <a:t> JSP</a:t>
              </a: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技术基础</a:t>
              </a:r>
            </a:p>
          </p:txBody>
        </p:sp>
        <p:sp>
          <p:nvSpPr>
            <p:cNvPr id="12" name="矩形 11">
              <a:extLst>
                <a:ext uri="{FF2B5EF4-FFF2-40B4-BE49-F238E27FC236}">
                  <a16:creationId xmlns:a16="http://schemas.microsoft.com/office/drawing/2014/main" id="{A855C5D0-C84B-9D51-14DA-37BF6873549C}"/>
                </a:ext>
              </a:extLst>
            </p:cNvPr>
            <p:cNvSpPr/>
            <p:nvPr>
              <p:custDataLst>
                <p:tags r:id="rId3"/>
              </p:custDataLst>
            </p:nvPr>
          </p:nvSpPr>
          <p:spPr>
            <a:xfrm>
              <a:off x="3716" y="3292"/>
              <a:ext cx="286" cy="327"/>
            </a:xfrm>
            <a:prstGeom prst="rect">
              <a:avLst/>
            </a:prstGeom>
            <a:solidFill>
              <a:srgbClr val="3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 name="文本框 12">
            <a:extLst>
              <a:ext uri="{FF2B5EF4-FFF2-40B4-BE49-F238E27FC236}">
                <a16:creationId xmlns:a16="http://schemas.microsoft.com/office/drawing/2014/main" id="{8C2808DE-08EB-8077-FD9E-192334A9A305}"/>
              </a:ext>
            </a:extLst>
          </p:cNvPr>
          <p:cNvSpPr txBox="1"/>
          <p:nvPr/>
        </p:nvSpPr>
        <p:spPr>
          <a:xfrm>
            <a:off x="400685" y="765810"/>
            <a:ext cx="4226974" cy="400110"/>
          </a:xfrm>
          <a:prstGeom prst="rect">
            <a:avLst/>
          </a:prstGeom>
          <a:noFill/>
        </p:spPr>
        <p:txBody>
          <a:bodyPr wrap="square" rtlCol="0">
            <a:spAutoFit/>
          </a:bodyPr>
          <a:lstStyle/>
          <a:p>
            <a:r>
              <a:rPr 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sym typeface="+mn-ea"/>
              </a:rPr>
              <a:t>7</a:t>
            </a:r>
            <a:r>
              <a:rPr sz="2000" b="1" dirty="0">
                <a:solidFill>
                  <a:srgbClr val="3077B5"/>
                </a:solidFill>
                <a:latin typeface="汉仪雅酷黑 65W" panose="020B0604020202020204" charset="-122"/>
                <a:ea typeface="汉仪雅酷黑 65W" panose="020B0604020202020204" charset="-122"/>
                <a:cs typeface="汉仪雅酷黑 65W" panose="020B0604020202020204" charset="-122"/>
                <a:sym typeface="+mn-ea"/>
              </a:rPr>
              <a:t>.</a:t>
            </a:r>
            <a:r>
              <a:rPr 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sym typeface="+mn-ea"/>
              </a:rPr>
              <a:t>2.</a:t>
            </a:r>
            <a:r>
              <a:rPr lang="en-US" altLang="zh-CN" sz="2000" b="1" dirty="0">
                <a:solidFill>
                  <a:srgbClr val="3077B5"/>
                </a:solidFill>
                <a:latin typeface="汉仪雅酷黑 65W" panose="020B0604020202020204" charset="-122"/>
                <a:ea typeface="汉仪雅酷黑 65W" panose="020B0604020202020204" charset="-122"/>
                <a:cs typeface="汉仪雅酷黑 65W" panose="020B0604020202020204" charset="-122"/>
                <a:sym typeface="+mn-ea"/>
              </a:rPr>
              <a:t>2</a:t>
            </a:r>
            <a:r>
              <a:rPr sz="2000" b="1" dirty="0">
                <a:solidFill>
                  <a:srgbClr val="3077B5"/>
                </a:solidFill>
                <a:latin typeface="汉仪雅酷黑 65W" panose="020B0604020202020204" charset="-122"/>
                <a:ea typeface="汉仪雅酷黑 65W" panose="020B0604020202020204" charset="-122"/>
                <a:cs typeface="汉仪雅酷黑 65W" panose="020B0604020202020204" charset="-122"/>
                <a:sym typeface="+mn-ea"/>
              </a:rPr>
              <a:t> </a:t>
            </a:r>
            <a:r>
              <a:rPr lang="en-US" altLang="zh-CN" sz="2000" b="1" dirty="0">
                <a:solidFill>
                  <a:srgbClr val="3077B5"/>
                </a:solidFill>
                <a:latin typeface="汉仪雅酷黑 65W" panose="020B0604020202020204" charset="-122"/>
                <a:ea typeface="汉仪雅酷黑 65W" panose="020B0604020202020204" charset="-122"/>
                <a:cs typeface="汉仪雅酷黑 65W" panose="020B0604020202020204" charset="-122"/>
                <a:sym typeface="+mn-ea"/>
              </a:rPr>
              <a:t>Tomcat</a:t>
            </a:r>
            <a:r>
              <a:rPr lang="zh-CN" alt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sym typeface="+mn-ea"/>
              </a:rPr>
              <a:t>服务器的安装与配置</a:t>
            </a:r>
            <a:endParaRPr sz="2000" b="1" dirty="0">
              <a:solidFill>
                <a:srgbClr val="3077B5"/>
              </a:solidFill>
              <a:latin typeface="汉仪雅酷黑 65W" panose="020B0604020202020204" charset="-122"/>
              <a:ea typeface="汉仪雅酷黑 65W" panose="020B0604020202020204" charset="-122"/>
              <a:cs typeface="汉仪雅酷黑 65W" panose="020B0604020202020204" charset="-122"/>
            </a:endParaRPr>
          </a:p>
        </p:txBody>
      </p:sp>
      <p:pic>
        <p:nvPicPr>
          <p:cNvPr id="9" name="图片 8">
            <a:extLst>
              <a:ext uri="{FF2B5EF4-FFF2-40B4-BE49-F238E27FC236}">
                <a16:creationId xmlns:a16="http://schemas.microsoft.com/office/drawing/2014/main" id="{7F14E3ED-ECD0-0CD3-2DFF-08E6AD680A10}"/>
              </a:ext>
            </a:extLst>
          </p:cNvPr>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a:xfrm>
            <a:off x="2074836" y="1368504"/>
            <a:ext cx="5105645" cy="3678476"/>
          </a:xfrm>
          <a:prstGeom prst="rect">
            <a:avLst/>
          </a:prstGeom>
          <a:noFill/>
          <a:ln>
            <a:noFill/>
          </a:ln>
        </p:spPr>
      </p:pic>
    </p:spTree>
    <p:extLst>
      <p:ext uri="{BB962C8B-B14F-4D97-AF65-F5344CB8AC3E}">
        <p14:creationId xmlns:p14="http://schemas.microsoft.com/office/powerpoint/2010/main" val="18986187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6"/>
          <p:cNvPicPr>
            <a:picLocks noChangeAspect="1"/>
          </p:cNvPicPr>
          <p:nvPr/>
        </p:nvPicPr>
        <p:blipFill>
          <a:blip r:embed="rId7"/>
          <a:stretch>
            <a:fillRect/>
          </a:stretch>
        </p:blipFill>
        <p:spPr>
          <a:xfrm>
            <a:off x="-4445" y="0"/>
            <a:ext cx="8107680" cy="584200"/>
          </a:xfrm>
          <a:prstGeom prst="rect">
            <a:avLst/>
          </a:prstGeom>
        </p:spPr>
      </p:pic>
      <p:pic>
        <p:nvPicPr>
          <p:cNvPr id="5" name="图片 4" descr="5"/>
          <p:cNvPicPr>
            <a:picLocks noChangeAspect="1"/>
          </p:cNvPicPr>
          <p:nvPr/>
        </p:nvPicPr>
        <p:blipFill>
          <a:blip r:embed="rId8"/>
          <a:stretch>
            <a:fillRect/>
          </a:stretch>
        </p:blipFill>
        <p:spPr>
          <a:xfrm>
            <a:off x="3091815" y="5311775"/>
            <a:ext cx="6116955" cy="408305"/>
          </a:xfrm>
          <a:prstGeom prst="rect">
            <a:avLst/>
          </a:prstGeom>
        </p:spPr>
      </p:pic>
      <p:pic>
        <p:nvPicPr>
          <p:cNvPr id="3" name="图片 2" descr="未标题-1"/>
          <p:cNvPicPr>
            <a:picLocks noChangeAspect="1"/>
          </p:cNvPicPr>
          <p:nvPr>
            <p:custDataLst>
              <p:tags r:id="rId1"/>
            </p:custDataLst>
          </p:nvPr>
        </p:nvPicPr>
        <p:blipFill>
          <a:blip r:embed="rId9"/>
          <a:stretch>
            <a:fillRect/>
          </a:stretch>
        </p:blipFill>
        <p:spPr>
          <a:xfrm>
            <a:off x="144145" y="104140"/>
            <a:ext cx="1975485" cy="494030"/>
          </a:xfrm>
          <a:prstGeom prst="rect">
            <a:avLst/>
          </a:prstGeom>
        </p:spPr>
      </p:pic>
      <p:grpSp>
        <p:nvGrpSpPr>
          <p:cNvPr id="4" name="组合 3"/>
          <p:cNvGrpSpPr/>
          <p:nvPr/>
        </p:nvGrpSpPr>
        <p:grpSpPr>
          <a:xfrm>
            <a:off x="6911340" y="227965"/>
            <a:ext cx="2143125" cy="521970"/>
            <a:chOff x="3716" y="3214"/>
            <a:chExt cx="8453" cy="822"/>
          </a:xfrm>
        </p:grpSpPr>
        <p:sp>
          <p:nvSpPr>
            <p:cNvPr id="8" name="文本框 7"/>
            <p:cNvSpPr txBox="1"/>
            <p:nvPr>
              <p:custDataLst>
                <p:tags r:id="rId4"/>
              </p:custDataLst>
            </p:nvPr>
          </p:nvSpPr>
          <p:spPr>
            <a:xfrm>
              <a:off x="4002" y="3214"/>
              <a:ext cx="8167" cy="822"/>
            </a:xfrm>
            <a:prstGeom prst="rect">
              <a:avLst/>
            </a:prstGeom>
            <a:noFill/>
          </p:spPr>
          <p:txBody>
            <a:bodyPr wrap="square" rtlCol="0">
              <a:spAutoFit/>
            </a:bodyPr>
            <a:lstStyle/>
            <a:p>
              <a:pPr indent="0" fontAlgn="auto">
                <a:lnSpc>
                  <a:spcPct val="100000"/>
                </a:lnSpc>
              </a:pP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第3章  Java的多线程机制及其网络程序设计</a:t>
              </a:r>
            </a:p>
          </p:txBody>
        </p:sp>
        <p:sp>
          <p:nvSpPr>
            <p:cNvPr id="14" name="矩形 13"/>
            <p:cNvSpPr/>
            <p:nvPr>
              <p:custDataLst>
                <p:tags r:id="rId5"/>
              </p:custDataLst>
            </p:nvPr>
          </p:nvSpPr>
          <p:spPr>
            <a:xfrm>
              <a:off x="3716" y="3292"/>
              <a:ext cx="286" cy="327"/>
            </a:xfrm>
            <a:prstGeom prst="rect">
              <a:avLst/>
            </a:prstGeom>
            <a:solidFill>
              <a:srgbClr val="3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矩形 5">
            <a:extLst>
              <a:ext uri="{FF2B5EF4-FFF2-40B4-BE49-F238E27FC236}">
                <a16:creationId xmlns:a16="http://schemas.microsoft.com/office/drawing/2014/main" id="{ADC07B90-C897-F884-1385-3944F9F6AFA4}"/>
              </a:ext>
            </a:extLst>
          </p:cNvPr>
          <p:cNvSpPr/>
          <p:nvPr/>
        </p:nvSpPr>
        <p:spPr>
          <a:xfrm>
            <a:off x="6679096" y="227965"/>
            <a:ext cx="2295240" cy="494030"/>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grpSp>
        <p:nvGrpSpPr>
          <p:cNvPr id="10" name="组合 9">
            <a:extLst>
              <a:ext uri="{FF2B5EF4-FFF2-40B4-BE49-F238E27FC236}">
                <a16:creationId xmlns:a16="http://schemas.microsoft.com/office/drawing/2014/main" id="{66A34099-0FEB-4DED-58E9-441764D1B7FA}"/>
              </a:ext>
            </a:extLst>
          </p:cNvPr>
          <p:cNvGrpSpPr/>
          <p:nvPr/>
        </p:nvGrpSpPr>
        <p:grpSpPr>
          <a:xfrm>
            <a:off x="6911340" y="227965"/>
            <a:ext cx="2143125" cy="307975"/>
            <a:chOff x="3716" y="3214"/>
            <a:chExt cx="8453" cy="485"/>
          </a:xfrm>
        </p:grpSpPr>
        <p:sp>
          <p:nvSpPr>
            <p:cNvPr id="11" name="文本框 10">
              <a:extLst>
                <a:ext uri="{FF2B5EF4-FFF2-40B4-BE49-F238E27FC236}">
                  <a16:creationId xmlns:a16="http://schemas.microsoft.com/office/drawing/2014/main" id="{C11FC95C-4C23-57A6-ADB2-63B5EC9481C3}"/>
                </a:ext>
              </a:extLst>
            </p:cNvPr>
            <p:cNvSpPr txBox="1"/>
            <p:nvPr>
              <p:custDataLst>
                <p:tags r:id="rId2"/>
              </p:custDataLst>
            </p:nvPr>
          </p:nvSpPr>
          <p:spPr>
            <a:xfrm>
              <a:off x="4002" y="3214"/>
              <a:ext cx="8167" cy="485"/>
            </a:xfrm>
            <a:prstGeom prst="rect">
              <a:avLst/>
            </a:prstGeom>
            <a:noFill/>
          </p:spPr>
          <p:txBody>
            <a:bodyPr wrap="square" rtlCol="0">
              <a:spAutoFit/>
            </a:bodyPr>
            <a:lstStyle/>
            <a:p>
              <a:pPr indent="0" fontAlgn="auto">
                <a:lnSpc>
                  <a:spcPct val="100000"/>
                </a:lnSpc>
              </a:pP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第</a:t>
              </a:r>
              <a:r>
                <a:rPr lang="en-US" altLang="zh-CN" sz="1400" dirty="0">
                  <a:solidFill>
                    <a:srgbClr val="3077B5"/>
                  </a:solidFill>
                  <a:latin typeface="汉仪雅酷黑简" panose="00020600040101010101" charset="-122"/>
                  <a:ea typeface="汉仪雅酷黑简" panose="00020600040101010101" charset="-122"/>
                  <a:cs typeface="汉仪雅酷黑简" panose="00020600040101010101" charset="-122"/>
                </a:rPr>
                <a:t>7</a:t>
              </a: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章</a:t>
              </a:r>
              <a:r>
                <a:rPr lang="en-US" altLang="zh-CN" sz="1400" dirty="0">
                  <a:solidFill>
                    <a:srgbClr val="3077B5"/>
                  </a:solidFill>
                  <a:latin typeface="汉仪雅酷黑简" panose="00020600040101010101" charset="-122"/>
                  <a:ea typeface="汉仪雅酷黑简" panose="00020600040101010101" charset="-122"/>
                  <a:cs typeface="汉仪雅酷黑简" panose="00020600040101010101" charset="-122"/>
                </a:rPr>
                <a:t> JSP</a:t>
              </a: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技术基础</a:t>
              </a:r>
            </a:p>
          </p:txBody>
        </p:sp>
        <p:sp>
          <p:nvSpPr>
            <p:cNvPr id="12" name="矩形 11">
              <a:extLst>
                <a:ext uri="{FF2B5EF4-FFF2-40B4-BE49-F238E27FC236}">
                  <a16:creationId xmlns:a16="http://schemas.microsoft.com/office/drawing/2014/main" id="{A855C5D0-C84B-9D51-14DA-37BF6873549C}"/>
                </a:ext>
              </a:extLst>
            </p:cNvPr>
            <p:cNvSpPr/>
            <p:nvPr>
              <p:custDataLst>
                <p:tags r:id="rId3"/>
              </p:custDataLst>
            </p:nvPr>
          </p:nvSpPr>
          <p:spPr>
            <a:xfrm>
              <a:off x="3716" y="3292"/>
              <a:ext cx="286" cy="327"/>
            </a:xfrm>
            <a:prstGeom prst="rect">
              <a:avLst/>
            </a:prstGeom>
            <a:solidFill>
              <a:srgbClr val="3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 name="文本框 12">
            <a:extLst>
              <a:ext uri="{FF2B5EF4-FFF2-40B4-BE49-F238E27FC236}">
                <a16:creationId xmlns:a16="http://schemas.microsoft.com/office/drawing/2014/main" id="{8C2808DE-08EB-8077-FD9E-192334A9A305}"/>
              </a:ext>
            </a:extLst>
          </p:cNvPr>
          <p:cNvSpPr txBox="1"/>
          <p:nvPr/>
        </p:nvSpPr>
        <p:spPr>
          <a:xfrm>
            <a:off x="400685" y="765810"/>
            <a:ext cx="4226974" cy="400110"/>
          </a:xfrm>
          <a:prstGeom prst="rect">
            <a:avLst/>
          </a:prstGeom>
          <a:noFill/>
        </p:spPr>
        <p:txBody>
          <a:bodyPr wrap="square" rtlCol="0">
            <a:spAutoFit/>
          </a:bodyPr>
          <a:lstStyle/>
          <a:p>
            <a:r>
              <a:rPr 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sym typeface="+mn-ea"/>
              </a:rPr>
              <a:t>7</a:t>
            </a:r>
            <a:r>
              <a:rPr sz="2000" b="1" dirty="0">
                <a:solidFill>
                  <a:srgbClr val="3077B5"/>
                </a:solidFill>
                <a:latin typeface="汉仪雅酷黑 65W" panose="020B0604020202020204" charset="-122"/>
                <a:ea typeface="汉仪雅酷黑 65W" panose="020B0604020202020204" charset="-122"/>
                <a:cs typeface="汉仪雅酷黑 65W" panose="020B0604020202020204" charset="-122"/>
                <a:sym typeface="+mn-ea"/>
              </a:rPr>
              <a:t>.</a:t>
            </a:r>
            <a:r>
              <a:rPr 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sym typeface="+mn-ea"/>
              </a:rPr>
              <a:t>2.</a:t>
            </a:r>
            <a:r>
              <a:rPr lang="en-US" altLang="zh-CN" sz="2000" b="1" dirty="0">
                <a:solidFill>
                  <a:srgbClr val="3077B5"/>
                </a:solidFill>
                <a:latin typeface="汉仪雅酷黑 65W" panose="020B0604020202020204" charset="-122"/>
                <a:ea typeface="汉仪雅酷黑 65W" panose="020B0604020202020204" charset="-122"/>
                <a:cs typeface="汉仪雅酷黑 65W" panose="020B0604020202020204" charset="-122"/>
                <a:sym typeface="+mn-ea"/>
              </a:rPr>
              <a:t>2</a:t>
            </a:r>
            <a:r>
              <a:rPr sz="2000" b="1" dirty="0">
                <a:solidFill>
                  <a:srgbClr val="3077B5"/>
                </a:solidFill>
                <a:latin typeface="汉仪雅酷黑 65W" panose="020B0604020202020204" charset="-122"/>
                <a:ea typeface="汉仪雅酷黑 65W" panose="020B0604020202020204" charset="-122"/>
                <a:cs typeface="汉仪雅酷黑 65W" panose="020B0604020202020204" charset="-122"/>
                <a:sym typeface="+mn-ea"/>
              </a:rPr>
              <a:t> </a:t>
            </a:r>
            <a:r>
              <a:rPr lang="en-US" altLang="zh-CN" sz="2000" b="1" dirty="0">
                <a:solidFill>
                  <a:srgbClr val="3077B5"/>
                </a:solidFill>
                <a:latin typeface="汉仪雅酷黑 65W" panose="020B0604020202020204" charset="-122"/>
                <a:ea typeface="汉仪雅酷黑 65W" panose="020B0604020202020204" charset="-122"/>
                <a:cs typeface="汉仪雅酷黑 65W" panose="020B0604020202020204" charset="-122"/>
                <a:sym typeface="+mn-ea"/>
              </a:rPr>
              <a:t>Tomcat</a:t>
            </a:r>
            <a:r>
              <a:rPr lang="zh-CN" alt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sym typeface="+mn-ea"/>
              </a:rPr>
              <a:t>服务器的安装与配置</a:t>
            </a:r>
            <a:endParaRPr sz="2000" b="1" dirty="0">
              <a:solidFill>
                <a:srgbClr val="3077B5"/>
              </a:solidFill>
              <a:latin typeface="汉仪雅酷黑 65W" panose="020B0604020202020204" charset="-122"/>
              <a:ea typeface="汉仪雅酷黑 65W" panose="020B0604020202020204" charset="-122"/>
              <a:cs typeface="汉仪雅酷黑 65W" panose="020B0604020202020204" charset="-122"/>
            </a:endParaRPr>
          </a:p>
        </p:txBody>
      </p:sp>
      <p:pic>
        <p:nvPicPr>
          <p:cNvPr id="9" name="图片 8">
            <a:extLst>
              <a:ext uri="{FF2B5EF4-FFF2-40B4-BE49-F238E27FC236}">
                <a16:creationId xmlns:a16="http://schemas.microsoft.com/office/drawing/2014/main" id="{16F5645E-3E57-9B74-DF9C-D3BDC58B91BC}"/>
              </a:ext>
            </a:extLst>
          </p:cNvPr>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a:xfrm>
            <a:off x="2119630" y="1319590"/>
            <a:ext cx="5197946" cy="3992185"/>
          </a:xfrm>
          <a:prstGeom prst="rect">
            <a:avLst/>
          </a:prstGeom>
          <a:noFill/>
          <a:ln>
            <a:noFill/>
          </a:ln>
        </p:spPr>
      </p:pic>
    </p:spTree>
    <p:extLst>
      <p:ext uri="{BB962C8B-B14F-4D97-AF65-F5344CB8AC3E}">
        <p14:creationId xmlns:p14="http://schemas.microsoft.com/office/powerpoint/2010/main" val="23556803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6"/>
          <p:cNvPicPr>
            <a:picLocks noChangeAspect="1"/>
          </p:cNvPicPr>
          <p:nvPr/>
        </p:nvPicPr>
        <p:blipFill>
          <a:blip r:embed="rId7"/>
          <a:stretch>
            <a:fillRect/>
          </a:stretch>
        </p:blipFill>
        <p:spPr>
          <a:xfrm>
            <a:off x="-4445" y="0"/>
            <a:ext cx="8107680" cy="584200"/>
          </a:xfrm>
          <a:prstGeom prst="rect">
            <a:avLst/>
          </a:prstGeom>
        </p:spPr>
      </p:pic>
      <p:pic>
        <p:nvPicPr>
          <p:cNvPr id="5" name="图片 4" descr="5"/>
          <p:cNvPicPr>
            <a:picLocks noChangeAspect="1"/>
          </p:cNvPicPr>
          <p:nvPr/>
        </p:nvPicPr>
        <p:blipFill>
          <a:blip r:embed="rId8"/>
          <a:stretch>
            <a:fillRect/>
          </a:stretch>
        </p:blipFill>
        <p:spPr>
          <a:xfrm>
            <a:off x="3091815" y="5311775"/>
            <a:ext cx="6116955" cy="408305"/>
          </a:xfrm>
          <a:prstGeom prst="rect">
            <a:avLst/>
          </a:prstGeom>
        </p:spPr>
      </p:pic>
      <p:pic>
        <p:nvPicPr>
          <p:cNvPr id="3" name="图片 2" descr="未标题-1"/>
          <p:cNvPicPr>
            <a:picLocks noChangeAspect="1"/>
          </p:cNvPicPr>
          <p:nvPr>
            <p:custDataLst>
              <p:tags r:id="rId1"/>
            </p:custDataLst>
          </p:nvPr>
        </p:nvPicPr>
        <p:blipFill>
          <a:blip r:embed="rId9"/>
          <a:stretch>
            <a:fillRect/>
          </a:stretch>
        </p:blipFill>
        <p:spPr>
          <a:xfrm>
            <a:off x="144145" y="104140"/>
            <a:ext cx="1975485" cy="494030"/>
          </a:xfrm>
          <a:prstGeom prst="rect">
            <a:avLst/>
          </a:prstGeom>
        </p:spPr>
      </p:pic>
      <p:grpSp>
        <p:nvGrpSpPr>
          <p:cNvPr id="4" name="组合 3"/>
          <p:cNvGrpSpPr/>
          <p:nvPr/>
        </p:nvGrpSpPr>
        <p:grpSpPr>
          <a:xfrm>
            <a:off x="6911340" y="227965"/>
            <a:ext cx="2143125" cy="521970"/>
            <a:chOff x="3716" y="3214"/>
            <a:chExt cx="8453" cy="822"/>
          </a:xfrm>
        </p:grpSpPr>
        <p:sp>
          <p:nvSpPr>
            <p:cNvPr id="8" name="文本框 7"/>
            <p:cNvSpPr txBox="1"/>
            <p:nvPr>
              <p:custDataLst>
                <p:tags r:id="rId4"/>
              </p:custDataLst>
            </p:nvPr>
          </p:nvSpPr>
          <p:spPr>
            <a:xfrm>
              <a:off x="4002" y="3214"/>
              <a:ext cx="8167" cy="822"/>
            </a:xfrm>
            <a:prstGeom prst="rect">
              <a:avLst/>
            </a:prstGeom>
            <a:noFill/>
          </p:spPr>
          <p:txBody>
            <a:bodyPr wrap="square" rtlCol="0">
              <a:spAutoFit/>
            </a:bodyPr>
            <a:lstStyle/>
            <a:p>
              <a:pPr indent="0" fontAlgn="auto">
                <a:lnSpc>
                  <a:spcPct val="100000"/>
                </a:lnSpc>
              </a:pP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第3章  Java的多线程机制及其网络程序设计</a:t>
              </a:r>
            </a:p>
          </p:txBody>
        </p:sp>
        <p:sp>
          <p:nvSpPr>
            <p:cNvPr id="14" name="矩形 13"/>
            <p:cNvSpPr/>
            <p:nvPr>
              <p:custDataLst>
                <p:tags r:id="rId5"/>
              </p:custDataLst>
            </p:nvPr>
          </p:nvSpPr>
          <p:spPr>
            <a:xfrm>
              <a:off x="3716" y="3292"/>
              <a:ext cx="286" cy="327"/>
            </a:xfrm>
            <a:prstGeom prst="rect">
              <a:avLst/>
            </a:prstGeom>
            <a:solidFill>
              <a:srgbClr val="3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文本框 6"/>
          <p:cNvSpPr txBox="1"/>
          <p:nvPr/>
        </p:nvSpPr>
        <p:spPr>
          <a:xfrm>
            <a:off x="786130" y="1164590"/>
            <a:ext cx="7950200" cy="646331"/>
          </a:xfrm>
          <a:prstGeom prst="rect">
            <a:avLst/>
          </a:prstGeom>
          <a:noFill/>
        </p:spPr>
        <p:txBody>
          <a:bodyPr wrap="square" rtlCol="0">
            <a:spAutoFit/>
          </a:bodyPr>
          <a:lstStyle/>
          <a:p>
            <a:pPr indent="266700" algn="just"/>
            <a:r>
              <a:rPr lang="zh-CN" altLang="zh-CN" sz="1800" kern="100" dirty="0">
                <a:effectLst/>
                <a:latin typeface="Times New Roman" panose="02020603050405020304" pitchFamily="18" charset="0"/>
                <a:ea typeface="汉仪雅酷黑 65W" panose="020B0604020202020204"/>
                <a:cs typeface="Times New Roman" panose="02020603050405020304" pitchFamily="18" charset="0"/>
              </a:rPr>
              <a:t>②在安装过程中安装程序会自动搜索</a:t>
            </a:r>
            <a:r>
              <a:rPr lang="en-US" altLang="zh-CN" sz="1800" kern="100" dirty="0">
                <a:effectLst/>
                <a:latin typeface="Times New Roman" panose="02020603050405020304" pitchFamily="18" charset="0"/>
                <a:ea typeface="汉仪雅酷黑 65W" panose="020B0604020202020204"/>
                <a:cs typeface="Times New Roman" panose="02020603050405020304" pitchFamily="18" charset="0"/>
              </a:rPr>
              <a:t>Java</a:t>
            </a:r>
            <a:r>
              <a:rPr lang="zh-CN" altLang="zh-CN" sz="1800" kern="100" dirty="0">
                <a:effectLst/>
                <a:latin typeface="Times New Roman" panose="02020603050405020304" pitchFamily="18" charset="0"/>
                <a:ea typeface="汉仪雅酷黑 65W" panose="020B0604020202020204"/>
                <a:cs typeface="Times New Roman" panose="02020603050405020304" pitchFamily="18" charset="0"/>
              </a:rPr>
              <a:t>虚拟机的安装路径，然后提供给用户确认。</a:t>
            </a:r>
            <a:r>
              <a:rPr lang="en-US" altLang="zh-CN" sz="1800" kern="100" dirty="0">
                <a:effectLst/>
                <a:latin typeface="Times New Roman" panose="02020603050405020304" pitchFamily="18" charset="0"/>
                <a:ea typeface="汉仪雅酷黑 65W" panose="020B0604020202020204"/>
                <a:cs typeface="Times New Roman" panose="02020603050405020304" pitchFamily="18" charset="0"/>
              </a:rPr>
              <a:t>Java</a:t>
            </a:r>
            <a:r>
              <a:rPr lang="zh-CN" altLang="zh-CN" sz="1800" kern="100" dirty="0">
                <a:effectLst/>
                <a:latin typeface="Times New Roman" panose="02020603050405020304" pitchFamily="18" charset="0"/>
                <a:ea typeface="汉仪雅酷黑 65W" panose="020B0604020202020204"/>
                <a:cs typeface="Times New Roman" panose="02020603050405020304" pitchFamily="18" charset="0"/>
              </a:rPr>
              <a:t>虚拟机的安装路径选择界面如图</a:t>
            </a:r>
            <a:r>
              <a:rPr lang="en-US" altLang="zh-CN" sz="1800" kern="100" dirty="0">
                <a:effectLst/>
                <a:latin typeface="Times New Roman" panose="02020603050405020304" pitchFamily="18" charset="0"/>
                <a:ea typeface="汉仪雅酷黑 65W" panose="020B0604020202020204"/>
                <a:cs typeface="Times New Roman" panose="02020603050405020304" pitchFamily="18" charset="0"/>
              </a:rPr>
              <a:t>7.5</a:t>
            </a:r>
            <a:r>
              <a:rPr lang="zh-CN" altLang="zh-CN" sz="1800" kern="100" dirty="0">
                <a:effectLst/>
                <a:latin typeface="Times New Roman" panose="02020603050405020304" pitchFamily="18" charset="0"/>
                <a:ea typeface="汉仪雅酷黑 65W" panose="020B0604020202020204"/>
                <a:cs typeface="Times New Roman" panose="02020603050405020304" pitchFamily="18" charset="0"/>
              </a:rPr>
              <a:t>所示。</a:t>
            </a:r>
            <a:endParaRPr lang="zh-CN" altLang="zh-CN" sz="1800" kern="100" dirty="0">
              <a:effectLst/>
              <a:latin typeface="宋体" panose="02010600030101010101" pitchFamily="2" charset="-122"/>
              <a:ea typeface="汉仪雅酷黑 65W" panose="020B0604020202020204"/>
              <a:cs typeface="Times New Roman" panose="02020603050405020304" pitchFamily="18" charset="0"/>
            </a:endParaRPr>
          </a:p>
        </p:txBody>
      </p:sp>
      <p:sp>
        <p:nvSpPr>
          <p:cNvPr id="6" name="矩形 5">
            <a:extLst>
              <a:ext uri="{FF2B5EF4-FFF2-40B4-BE49-F238E27FC236}">
                <a16:creationId xmlns:a16="http://schemas.microsoft.com/office/drawing/2014/main" id="{ADC07B90-C897-F884-1385-3944F9F6AFA4}"/>
              </a:ext>
            </a:extLst>
          </p:cNvPr>
          <p:cNvSpPr/>
          <p:nvPr/>
        </p:nvSpPr>
        <p:spPr>
          <a:xfrm>
            <a:off x="6679096" y="227965"/>
            <a:ext cx="2295240" cy="494030"/>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grpSp>
        <p:nvGrpSpPr>
          <p:cNvPr id="10" name="组合 9">
            <a:extLst>
              <a:ext uri="{FF2B5EF4-FFF2-40B4-BE49-F238E27FC236}">
                <a16:creationId xmlns:a16="http://schemas.microsoft.com/office/drawing/2014/main" id="{66A34099-0FEB-4DED-58E9-441764D1B7FA}"/>
              </a:ext>
            </a:extLst>
          </p:cNvPr>
          <p:cNvGrpSpPr/>
          <p:nvPr/>
        </p:nvGrpSpPr>
        <p:grpSpPr>
          <a:xfrm>
            <a:off x="6911340" y="227965"/>
            <a:ext cx="2143125" cy="307975"/>
            <a:chOff x="3716" y="3214"/>
            <a:chExt cx="8453" cy="485"/>
          </a:xfrm>
        </p:grpSpPr>
        <p:sp>
          <p:nvSpPr>
            <p:cNvPr id="11" name="文本框 10">
              <a:extLst>
                <a:ext uri="{FF2B5EF4-FFF2-40B4-BE49-F238E27FC236}">
                  <a16:creationId xmlns:a16="http://schemas.microsoft.com/office/drawing/2014/main" id="{C11FC95C-4C23-57A6-ADB2-63B5EC9481C3}"/>
                </a:ext>
              </a:extLst>
            </p:cNvPr>
            <p:cNvSpPr txBox="1"/>
            <p:nvPr>
              <p:custDataLst>
                <p:tags r:id="rId2"/>
              </p:custDataLst>
            </p:nvPr>
          </p:nvSpPr>
          <p:spPr>
            <a:xfrm>
              <a:off x="4002" y="3214"/>
              <a:ext cx="8167" cy="485"/>
            </a:xfrm>
            <a:prstGeom prst="rect">
              <a:avLst/>
            </a:prstGeom>
            <a:noFill/>
          </p:spPr>
          <p:txBody>
            <a:bodyPr wrap="square" rtlCol="0">
              <a:spAutoFit/>
            </a:bodyPr>
            <a:lstStyle/>
            <a:p>
              <a:pPr indent="0" fontAlgn="auto">
                <a:lnSpc>
                  <a:spcPct val="100000"/>
                </a:lnSpc>
              </a:pP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第</a:t>
              </a:r>
              <a:r>
                <a:rPr lang="en-US" altLang="zh-CN" sz="1400" dirty="0">
                  <a:solidFill>
                    <a:srgbClr val="3077B5"/>
                  </a:solidFill>
                  <a:latin typeface="汉仪雅酷黑简" panose="00020600040101010101" charset="-122"/>
                  <a:ea typeface="汉仪雅酷黑简" panose="00020600040101010101" charset="-122"/>
                  <a:cs typeface="汉仪雅酷黑简" panose="00020600040101010101" charset="-122"/>
                </a:rPr>
                <a:t>7</a:t>
              </a: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章</a:t>
              </a:r>
              <a:r>
                <a:rPr lang="en-US" altLang="zh-CN" sz="1400" dirty="0">
                  <a:solidFill>
                    <a:srgbClr val="3077B5"/>
                  </a:solidFill>
                  <a:latin typeface="汉仪雅酷黑简" panose="00020600040101010101" charset="-122"/>
                  <a:ea typeface="汉仪雅酷黑简" panose="00020600040101010101" charset="-122"/>
                  <a:cs typeface="汉仪雅酷黑简" panose="00020600040101010101" charset="-122"/>
                </a:rPr>
                <a:t> JSP</a:t>
              </a: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技术基础</a:t>
              </a:r>
            </a:p>
          </p:txBody>
        </p:sp>
        <p:sp>
          <p:nvSpPr>
            <p:cNvPr id="12" name="矩形 11">
              <a:extLst>
                <a:ext uri="{FF2B5EF4-FFF2-40B4-BE49-F238E27FC236}">
                  <a16:creationId xmlns:a16="http://schemas.microsoft.com/office/drawing/2014/main" id="{A855C5D0-C84B-9D51-14DA-37BF6873549C}"/>
                </a:ext>
              </a:extLst>
            </p:cNvPr>
            <p:cNvSpPr/>
            <p:nvPr>
              <p:custDataLst>
                <p:tags r:id="rId3"/>
              </p:custDataLst>
            </p:nvPr>
          </p:nvSpPr>
          <p:spPr>
            <a:xfrm>
              <a:off x="3716" y="3292"/>
              <a:ext cx="286" cy="327"/>
            </a:xfrm>
            <a:prstGeom prst="rect">
              <a:avLst/>
            </a:prstGeom>
            <a:solidFill>
              <a:srgbClr val="3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 name="文本框 12">
            <a:extLst>
              <a:ext uri="{FF2B5EF4-FFF2-40B4-BE49-F238E27FC236}">
                <a16:creationId xmlns:a16="http://schemas.microsoft.com/office/drawing/2014/main" id="{8C2808DE-08EB-8077-FD9E-192334A9A305}"/>
              </a:ext>
            </a:extLst>
          </p:cNvPr>
          <p:cNvSpPr txBox="1"/>
          <p:nvPr/>
        </p:nvSpPr>
        <p:spPr>
          <a:xfrm>
            <a:off x="400685" y="765810"/>
            <a:ext cx="4226974" cy="400110"/>
          </a:xfrm>
          <a:prstGeom prst="rect">
            <a:avLst/>
          </a:prstGeom>
          <a:noFill/>
        </p:spPr>
        <p:txBody>
          <a:bodyPr wrap="square" rtlCol="0">
            <a:spAutoFit/>
          </a:bodyPr>
          <a:lstStyle/>
          <a:p>
            <a:r>
              <a:rPr 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sym typeface="+mn-ea"/>
              </a:rPr>
              <a:t>7</a:t>
            </a:r>
            <a:r>
              <a:rPr sz="2000" b="1" dirty="0">
                <a:solidFill>
                  <a:srgbClr val="3077B5"/>
                </a:solidFill>
                <a:latin typeface="汉仪雅酷黑 65W" panose="020B0604020202020204" charset="-122"/>
                <a:ea typeface="汉仪雅酷黑 65W" panose="020B0604020202020204" charset="-122"/>
                <a:cs typeface="汉仪雅酷黑 65W" panose="020B0604020202020204" charset="-122"/>
                <a:sym typeface="+mn-ea"/>
              </a:rPr>
              <a:t>.</a:t>
            </a:r>
            <a:r>
              <a:rPr 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sym typeface="+mn-ea"/>
              </a:rPr>
              <a:t>2.</a:t>
            </a:r>
            <a:r>
              <a:rPr lang="en-US" altLang="zh-CN" sz="2000" b="1" dirty="0">
                <a:solidFill>
                  <a:srgbClr val="3077B5"/>
                </a:solidFill>
                <a:latin typeface="汉仪雅酷黑 65W" panose="020B0604020202020204" charset="-122"/>
                <a:ea typeface="汉仪雅酷黑 65W" panose="020B0604020202020204" charset="-122"/>
                <a:cs typeface="汉仪雅酷黑 65W" panose="020B0604020202020204" charset="-122"/>
                <a:sym typeface="+mn-ea"/>
              </a:rPr>
              <a:t>2</a:t>
            </a:r>
            <a:r>
              <a:rPr sz="2000" b="1" dirty="0">
                <a:solidFill>
                  <a:srgbClr val="3077B5"/>
                </a:solidFill>
                <a:latin typeface="汉仪雅酷黑 65W" panose="020B0604020202020204" charset="-122"/>
                <a:ea typeface="汉仪雅酷黑 65W" panose="020B0604020202020204" charset="-122"/>
                <a:cs typeface="汉仪雅酷黑 65W" panose="020B0604020202020204" charset="-122"/>
                <a:sym typeface="+mn-ea"/>
              </a:rPr>
              <a:t> </a:t>
            </a:r>
            <a:r>
              <a:rPr lang="en-US" altLang="zh-CN" sz="2000" b="1" dirty="0">
                <a:solidFill>
                  <a:srgbClr val="3077B5"/>
                </a:solidFill>
                <a:latin typeface="汉仪雅酷黑 65W" panose="020B0604020202020204" charset="-122"/>
                <a:ea typeface="汉仪雅酷黑 65W" panose="020B0604020202020204" charset="-122"/>
                <a:cs typeface="汉仪雅酷黑 65W" panose="020B0604020202020204" charset="-122"/>
                <a:sym typeface="+mn-ea"/>
              </a:rPr>
              <a:t>Tomcat</a:t>
            </a:r>
            <a:r>
              <a:rPr lang="zh-CN" alt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sym typeface="+mn-ea"/>
              </a:rPr>
              <a:t>服务器的安装与配置</a:t>
            </a:r>
            <a:endParaRPr sz="2000" b="1" dirty="0">
              <a:solidFill>
                <a:srgbClr val="3077B5"/>
              </a:solidFill>
              <a:latin typeface="汉仪雅酷黑 65W" panose="020B0604020202020204" charset="-122"/>
              <a:ea typeface="汉仪雅酷黑 65W" panose="020B0604020202020204" charset="-122"/>
              <a:cs typeface="汉仪雅酷黑 65W" panose="020B0604020202020204" charset="-122"/>
            </a:endParaRPr>
          </a:p>
        </p:txBody>
      </p:sp>
      <p:pic>
        <p:nvPicPr>
          <p:cNvPr id="9" name="图片 8">
            <a:extLst>
              <a:ext uri="{FF2B5EF4-FFF2-40B4-BE49-F238E27FC236}">
                <a16:creationId xmlns:a16="http://schemas.microsoft.com/office/drawing/2014/main" id="{1EFEAEC9-C325-98B7-9F24-26FD05667876}"/>
              </a:ext>
            </a:extLst>
          </p:cNvPr>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a:xfrm>
            <a:off x="2445959" y="1885550"/>
            <a:ext cx="4363399" cy="3351596"/>
          </a:xfrm>
          <a:prstGeom prst="rect">
            <a:avLst/>
          </a:prstGeom>
          <a:noFill/>
          <a:ln>
            <a:noFill/>
          </a:ln>
        </p:spPr>
      </p:pic>
      <p:sp>
        <p:nvSpPr>
          <p:cNvPr id="15" name="文本框 14">
            <a:extLst>
              <a:ext uri="{FF2B5EF4-FFF2-40B4-BE49-F238E27FC236}">
                <a16:creationId xmlns:a16="http://schemas.microsoft.com/office/drawing/2014/main" id="{1047A01D-46DE-AD94-80F8-3D355DAD86E5}"/>
              </a:ext>
            </a:extLst>
          </p:cNvPr>
          <p:cNvSpPr txBox="1"/>
          <p:nvPr/>
        </p:nvSpPr>
        <p:spPr>
          <a:xfrm>
            <a:off x="596900" y="5201089"/>
            <a:ext cx="7950200" cy="369332"/>
          </a:xfrm>
          <a:prstGeom prst="rect">
            <a:avLst/>
          </a:prstGeom>
          <a:noFill/>
        </p:spPr>
        <p:txBody>
          <a:bodyPr wrap="square" rtlCol="0">
            <a:spAutoFit/>
          </a:bodyPr>
          <a:lstStyle/>
          <a:p>
            <a:pPr marL="269875" indent="266700" algn="just"/>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③最后选择安装，则可完成</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Tomcat 9.0</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的安装。</a:t>
            </a:r>
            <a:endParaRPr lang="zh-CN" altLang="zh-CN" sz="1800" kern="100" dirty="0">
              <a:effectLst/>
              <a:latin typeface="宋体" panose="02010600030101010101" pitchFamily="2" charset="-122"/>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8552981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6"/>
          <p:cNvPicPr>
            <a:picLocks noChangeAspect="1"/>
          </p:cNvPicPr>
          <p:nvPr/>
        </p:nvPicPr>
        <p:blipFill>
          <a:blip r:embed="rId7"/>
          <a:stretch>
            <a:fillRect/>
          </a:stretch>
        </p:blipFill>
        <p:spPr>
          <a:xfrm>
            <a:off x="-4445" y="0"/>
            <a:ext cx="8107680" cy="584200"/>
          </a:xfrm>
          <a:prstGeom prst="rect">
            <a:avLst/>
          </a:prstGeom>
        </p:spPr>
      </p:pic>
      <p:pic>
        <p:nvPicPr>
          <p:cNvPr id="5" name="图片 4" descr="5"/>
          <p:cNvPicPr>
            <a:picLocks noChangeAspect="1"/>
          </p:cNvPicPr>
          <p:nvPr/>
        </p:nvPicPr>
        <p:blipFill>
          <a:blip r:embed="rId8"/>
          <a:stretch>
            <a:fillRect/>
          </a:stretch>
        </p:blipFill>
        <p:spPr>
          <a:xfrm>
            <a:off x="3091815" y="5311775"/>
            <a:ext cx="6116955" cy="408305"/>
          </a:xfrm>
          <a:prstGeom prst="rect">
            <a:avLst/>
          </a:prstGeom>
        </p:spPr>
      </p:pic>
      <p:pic>
        <p:nvPicPr>
          <p:cNvPr id="3" name="图片 2" descr="未标题-1"/>
          <p:cNvPicPr>
            <a:picLocks noChangeAspect="1"/>
          </p:cNvPicPr>
          <p:nvPr>
            <p:custDataLst>
              <p:tags r:id="rId1"/>
            </p:custDataLst>
          </p:nvPr>
        </p:nvPicPr>
        <p:blipFill>
          <a:blip r:embed="rId9"/>
          <a:stretch>
            <a:fillRect/>
          </a:stretch>
        </p:blipFill>
        <p:spPr>
          <a:xfrm>
            <a:off x="144145" y="104140"/>
            <a:ext cx="1975485" cy="494030"/>
          </a:xfrm>
          <a:prstGeom prst="rect">
            <a:avLst/>
          </a:prstGeom>
        </p:spPr>
      </p:pic>
      <p:grpSp>
        <p:nvGrpSpPr>
          <p:cNvPr id="4" name="组合 3"/>
          <p:cNvGrpSpPr/>
          <p:nvPr/>
        </p:nvGrpSpPr>
        <p:grpSpPr>
          <a:xfrm>
            <a:off x="6911340" y="227965"/>
            <a:ext cx="2143125" cy="521970"/>
            <a:chOff x="3716" y="3214"/>
            <a:chExt cx="8453" cy="822"/>
          </a:xfrm>
        </p:grpSpPr>
        <p:sp>
          <p:nvSpPr>
            <p:cNvPr id="8" name="文本框 7"/>
            <p:cNvSpPr txBox="1"/>
            <p:nvPr>
              <p:custDataLst>
                <p:tags r:id="rId4"/>
              </p:custDataLst>
            </p:nvPr>
          </p:nvSpPr>
          <p:spPr>
            <a:xfrm>
              <a:off x="4002" y="3214"/>
              <a:ext cx="8167" cy="822"/>
            </a:xfrm>
            <a:prstGeom prst="rect">
              <a:avLst/>
            </a:prstGeom>
            <a:noFill/>
          </p:spPr>
          <p:txBody>
            <a:bodyPr wrap="square" rtlCol="0">
              <a:spAutoFit/>
            </a:bodyPr>
            <a:lstStyle/>
            <a:p>
              <a:pPr indent="0" fontAlgn="auto">
                <a:lnSpc>
                  <a:spcPct val="100000"/>
                </a:lnSpc>
              </a:pP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第3章  Java的多线程机制及其网络程序设计</a:t>
              </a:r>
            </a:p>
          </p:txBody>
        </p:sp>
        <p:sp>
          <p:nvSpPr>
            <p:cNvPr id="14" name="矩形 13"/>
            <p:cNvSpPr/>
            <p:nvPr>
              <p:custDataLst>
                <p:tags r:id="rId5"/>
              </p:custDataLst>
            </p:nvPr>
          </p:nvSpPr>
          <p:spPr>
            <a:xfrm>
              <a:off x="3716" y="3292"/>
              <a:ext cx="286" cy="327"/>
            </a:xfrm>
            <a:prstGeom prst="rect">
              <a:avLst/>
            </a:prstGeom>
            <a:solidFill>
              <a:srgbClr val="3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文本框 6"/>
          <p:cNvSpPr txBox="1"/>
          <p:nvPr/>
        </p:nvSpPr>
        <p:spPr>
          <a:xfrm>
            <a:off x="786130" y="1164590"/>
            <a:ext cx="7950200" cy="1200329"/>
          </a:xfrm>
          <a:prstGeom prst="rect">
            <a:avLst/>
          </a:prstGeom>
          <a:noFill/>
        </p:spPr>
        <p:txBody>
          <a:bodyPr wrap="square" rtlCol="0">
            <a:spAutoFit/>
          </a:bodyPr>
          <a:lstStyle/>
          <a:p>
            <a:pPr indent="267970" algn="just"/>
            <a:r>
              <a:rPr lang="en-US" altLang="zh-CN" sz="1800" b="1" kern="100" dirty="0">
                <a:effectLst/>
                <a:latin typeface="Times New Roman" panose="02020603050405020304" pitchFamily="18" charset="0"/>
                <a:ea typeface="汉仪雅酷黑 65W" panose="020B0604020202020204"/>
              </a:rPr>
              <a:t>2.</a:t>
            </a:r>
            <a:r>
              <a:rPr lang="zh-CN" altLang="zh-CN" sz="1800" b="1" kern="100" dirty="0">
                <a:effectLst/>
                <a:latin typeface="Times New Roman" panose="02020603050405020304" pitchFamily="18" charset="0"/>
                <a:ea typeface="汉仪雅酷黑 65W" panose="020B0604020202020204"/>
              </a:rPr>
              <a:t>测试</a:t>
            </a:r>
            <a:r>
              <a:rPr lang="en-US" altLang="zh-CN" sz="1800" b="1" kern="100" dirty="0">
                <a:effectLst/>
                <a:latin typeface="Times New Roman" panose="02020603050405020304" pitchFamily="18" charset="0"/>
                <a:ea typeface="汉仪雅酷黑 65W" panose="020B0604020202020204"/>
              </a:rPr>
              <a:t>Tomcat</a:t>
            </a:r>
            <a:endParaRPr lang="zh-CN" altLang="zh-CN" sz="1800" kern="100" dirty="0">
              <a:effectLst/>
              <a:latin typeface="Times New Roman" panose="02020603050405020304" pitchFamily="18" charset="0"/>
              <a:ea typeface="汉仪雅酷黑 65W" panose="020B0604020202020204"/>
            </a:endParaRPr>
          </a:p>
          <a:p>
            <a:pPr indent="266700" algn="just">
              <a:tabLst>
                <a:tab pos="266700" algn="l"/>
              </a:tabLst>
            </a:pPr>
            <a:r>
              <a:rPr lang="zh-CN" altLang="zh-CN" sz="1800" kern="100" dirty="0">
                <a:effectLst/>
                <a:latin typeface="Times New Roman" panose="02020603050405020304" pitchFamily="18" charset="0"/>
                <a:ea typeface="汉仪雅酷黑 65W" panose="020B0604020202020204"/>
                <a:cs typeface="Times New Roman" panose="02020603050405020304" pitchFamily="18" charset="0"/>
              </a:rPr>
              <a:t>打开浏览器，在地址栏输入</a:t>
            </a:r>
            <a:r>
              <a:rPr lang="en-US" altLang="zh-CN" sz="1800" kern="100" dirty="0">
                <a:effectLst/>
                <a:latin typeface="Times New Roman" panose="02020603050405020304" pitchFamily="18" charset="0"/>
                <a:ea typeface="汉仪雅酷黑 65W" panose="020B0604020202020204"/>
                <a:cs typeface="Times New Roman" panose="02020603050405020304" pitchFamily="18" charset="0"/>
              </a:rPr>
              <a:t>“</a:t>
            </a:r>
            <a:r>
              <a:rPr lang="en-US" altLang="zh-CN" sz="1800" u="sng" kern="100" dirty="0">
                <a:solidFill>
                  <a:srgbClr val="000000"/>
                </a:solidFill>
                <a:effectLst/>
                <a:latin typeface="Times New Roman" panose="02020603050405020304" pitchFamily="18" charset="0"/>
                <a:ea typeface="汉仪雅酷黑 65W" panose="020B0604020202020204"/>
                <a:cs typeface="Times New Roman" panose="02020603050405020304" pitchFamily="18" charset="0"/>
              </a:rPr>
              <a:t>http://127.0.0.1:8080/</a:t>
            </a:r>
            <a:r>
              <a:rPr lang="en-US" altLang="zh-CN" sz="1800" kern="100" dirty="0">
                <a:effectLst/>
                <a:latin typeface="Times New Roman" panose="02020603050405020304" pitchFamily="18" charset="0"/>
                <a:ea typeface="汉仪雅酷黑 65W" panose="020B0604020202020204"/>
                <a:cs typeface="Times New Roman" panose="02020603050405020304" pitchFamily="18" charset="0"/>
              </a:rPr>
              <a:t>”</a:t>
            </a:r>
            <a:r>
              <a:rPr lang="zh-CN" altLang="zh-CN" sz="1800" kern="100" dirty="0">
                <a:effectLst/>
                <a:latin typeface="Times New Roman" panose="02020603050405020304" pitchFamily="18" charset="0"/>
                <a:ea typeface="汉仪雅酷黑 65W" panose="020B0604020202020204"/>
                <a:cs typeface="Times New Roman" panose="02020603050405020304" pitchFamily="18" charset="0"/>
              </a:rPr>
              <a:t>或</a:t>
            </a:r>
            <a:r>
              <a:rPr lang="en-US" altLang="zh-CN" sz="1800" kern="100" dirty="0">
                <a:effectLst/>
                <a:latin typeface="Times New Roman" panose="02020603050405020304" pitchFamily="18" charset="0"/>
                <a:ea typeface="汉仪雅酷黑 65W" panose="020B0604020202020204"/>
                <a:cs typeface="Times New Roman" panose="02020603050405020304" pitchFamily="18" charset="0"/>
              </a:rPr>
              <a:t>“</a:t>
            </a:r>
            <a:r>
              <a:rPr lang="en-US" altLang="zh-CN" sz="1800" u="sng" kern="100" dirty="0">
                <a:solidFill>
                  <a:srgbClr val="000000"/>
                </a:solidFill>
                <a:effectLst/>
                <a:latin typeface="Times New Roman" panose="02020603050405020304" pitchFamily="18" charset="0"/>
                <a:ea typeface="汉仪雅酷黑 65W" panose="020B0604020202020204"/>
                <a:cs typeface="Times New Roman" panose="02020603050405020304" pitchFamily="18" charset="0"/>
              </a:rPr>
              <a:t>http://localhost:</a:t>
            </a:r>
            <a:r>
              <a:rPr lang="en-US" altLang="zh-CN" sz="1800" u="sng" kern="100" dirty="0">
                <a:solidFill>
                  <a:srgbClr val="FF0000"/>
                </a:solidFill>
                <a:effectLst/>
                <a:latin typeface="Times New Roman" panose="02020603050405020304" pitchFamily="18" charset="0"/>
                <a:ea typeface="汉仪雅酷黑 65W" panose="020B0604020202020204"/>
                <a:cs typeface="Times New Roman" panose="02020603050405020304" pitchFamily="18" charset="0"/>
              </a:rPr>
              <a:t>8080</a:t>
            </a:r>
            <a:r>
              <a:rPr lang="en-US" altLang="zh-CN" sz="1800" kern="100" dirty="0">
                <a:effectLst/>
                <a:latin typeface="Times New Roman" panose="02020603050405020304" pitchFamily="18" charset="0"/>
                <a:ea typeface="汉仪雅酷黑 65W" panose="020B0604020202020204"/>
                <a:cs typeface="Times New Roman" panose="02020603050405020304" pitchFamily="18" charset="0"/>
              </a:rPr>
              <a:t>”</a:t>
            </a:r>
            <a:r>
              <a:rPr lang="zh-CN" altLang="zh-CN" sz="1800" kern="100" dirty="0">
                <a:effectLst/>
                <a:latin typeface="Times New Roman" panose="02020603050405020304" pitchFamily="18" charset="0"/>
                <a:ea typeface="汉仪雅酷黑 65W" panose="020B0604020202020204"/>
                <a:cs typeface="Times New Roman" panose="02020603050405020304" pitchFamily="18" charset="0"/>
              </a:rPr>
              <a:t>，将会打开</a:t>
            </a:r>
            <a:r>
              <a:rPr lang="en-US" altLang="zh-CN" sz="1800" kern="100" dirty="0">
                <a:effectLst/>
                <a:latin typeface="Times New Roman" panose="02020603050405020304" pitchFamily="18" charset="0"/>
                <a:ea typeface="汉仪雅酷黑 65W" panose="020B0604020202020204"/>
                <a:cs typeface="Times New Roman" panose="02020603050405020304" pitchFamily="18" charset="0"/>
              </a:rPr>
              <a:t>Tomcat</a:t>
            </a:r>
            <a:r>
              <a:rPr lang="zh-CN" altLang="zh-CN" sz="1800" kern="100" dirty="0">
                <a:effectLst/>
                <a:latin typeface="Times New Roman" panose="02020603050405020304" pitchFamily="18" charset="0"/>
                <a:ea typeface="汉仪雅酷黑 65W" panose="020B0604020202020204"/>
                <a:cs typeface="Times New Roman" panose="02020603050405020304" pitchFamily="18" charset="0"/>
              </a:rPr>
              <a:t>的默认主页，如图</a:t>
            </a:r>
            <a:r>
              <a:rPr lang="en-US" altLang="zh-CN" sz="1800" kern="100" dirty="0">
                <a:effectLst/>
                <a:latin typeface="Times New Roman" panose="02020603050405020304" pitchFamily="18" charset="0"/>
                <a:ea typeface="汉仪雅酷黑 65W" panose="020B0604020202020204"/>
                <a:cs typeface="Times New Roman" panose="02020603050405020304" pitchFamily="18" charset="0"/>
              </a:rPr>
              <a:t>7.6</a:t>
            </a:r>
            <a:r>
              <a:rPr lang="zh-CN" altLang="zh-CN" sz="1800" kern="100" dirty="0">
                <a:effectLst/>
                <a:latin typeface="Times New Roman" panose="02020603050405020304" pitchFamily="18" charset="0"/>
                <a:ea typeface="汉仪雅酷黑 65W" panose="020B0604020202020204"/>
                <a:cs typeface="Times New Roman" panose="02020603050405020304" pitchFamily="18" charset="0"/>
              </a:rPr>
              <a:t>所示。其中：</a:t>
            </a:r>
            <a:r>
              <a:rPr lang="en-US" altLang="zh-CN" sz="1800" kern="100" dirty="0">
                <a:effectLst/>
                <a:latin typeface="Times New Roman" panose="02020603050405020304" pitchFamily="18" charset="0"/>
                <a:ea typeface="汉仪雅酷黑 65W" panose="020B0604020202020204"/>
                <a:cs typeface="Times New Roman" panose="02020603050405020304" pitchFamily="18" charset="0"/>
              </a:rPr>
              <a:t>127.0.0.1</a:t>
            </a:r>
            <a:r>
              <a:rPr lang="zh-CN" altLang="zh-CN" sz="1800" kern="100" dirty="0">
                <a:effectLst/>
                <a:latin typeface="Times New Roman" panose="02020603050405020304" pitchFamily="18" charset="0"/>
                <a:ea typeface="汉仪雅酷黑 65W" panose="020B0604020202020204"/>
                <a:cs typeface="Times New Roman" panose="02020603050405020304" pitchFamily="18" charset="0"/>
              </a:rPr>
              <a:t>和</a:t>
            </a:r>
            <a:r>
              <a:rPr lang="en-US" altLang="zh-CN" sz="1800" kern="100" dirty="0">
                <a:effectLst/>
                <a:latin typeface="Times New Roman" panose="02020603050405020304" pitchFamily="18" charset="0"/>
                <a:ea typeface="汉仪雅酷黑 65W" panose="020B0604020202020204"/>
                <a:cs typeface="Times New Roman" panose="02020603050405020304" pitchFamily="18" charset="0"/>
              </a:rPr>
              <a:t>localhost</a:t>
            </a:r>
            <a:r>
              <a:rPr lang="zh-CN" altLang="zh-CN" sz="1800" kern="100" dirty="0">
                <a:effectLst/>
                <a:latin typeface="Times New Roman" panose="02020603050405020304" pitchFamily="18" charset="0"/>
                <a:ea typeface="汉仪雅酷黑 65W" panose="020B0604020202020204"/>
                <a:cs typeface="Times New Roman" panose="02020603050405020304" pitchFamily="18" charset="0"/>
              </a:rPr>
              <a:t>均表示本地机器，</a:t>
            </a:r>
            <a:r>
              <a:rPr lang="en-US" altLang="zh-CN" sz="1800" u="sng" kern="100" dirty="0">
                <a:solidFill>
                  <a:srgbClr val="FF0000"/>
                </a:solidFill>
                <a:effectLst/>
                <a:latin typeface="Times New Roman" panose="02020603050405020304" pitchFamily="18" charset="0"/>
                <a:ea typeface="汉仪雅酷黑 65W" panose="020B0604020202020204"/>
                <a:cs typeface="Times New Roman" panose="02020603050405020304" pitchFamily="18" charset="0"/>
              </a:rPr>
              <a:t>8080</a:t>
            </a:r>
            <a:r>
              <a:rPr lang="zh-CN" altLang="zh-CN" sz="1800" kern="100" dirty="0">
                <a:effectLst/>
                <a:latin typeface="Times New Roman" panose="02020603050405020304" pitchFamily="18" charset="0"/>
                <a:ea typeface="汉仪雅酷黑 65W" panose="020B0604020202020204"/>
                <a:cs typeface="Times New Roman" panose="02020603050405020304" pitchFamily="18" charset="0"/>
              </a:rPr>
              <a:t>是</a:t>
            </a:r>
            <a:r>
              <a:rPr lang="en-US" altLang="zh-CN" sz="1800" kern="100" dirty="0">
                <a:effectLst/>
                <a:latin typeface="Times New Roman" panose="02020603050405020304" pitchFamily="18" charset="0"/>
                <a:ea typeface="汉仪雅酷黑 65W" panose="020B0604020202020204"/>
                <a:cs typeface="Times New Roman" panose="02020603050405020304" pitchFamily="18" charset="0"/>
              </a:rPr>
              <a:t>Tomcat</a:t>
            </a:r>
            <a:r>
              <a:rPr lang="zh-CN" altLang="zh-CN" sz="1800" kern="100" dirty="0">
                <a:effectLst/>
                <a:latin typeface="Times New Roman" panose="02020603050405020304" pitchFamily="18" charset="0"/>
                <a:ea typeface="汉仪雅酷黑 65W" panose="020B0604020202020204"/>
                <a:cs typeface="Times New Roman" panose="02020603050405020304" pitchFamily="18" charset="0"/>
              </a:rPr>
              <a:t>默认监听的端口号。</a:t>
            </a:r>
            <a:endParaRPr lang="zh-CN" altLang="zh-CN" sz="1800" kern="100" dirty="0">
              <a:effectLst/>
              <a:latin typeface="宋体" panose="02010600030101010101" pitchFamily="2" charset="-122"/>
              <a:ea typeface="汉仪雅酷黑 65W" panose="020B0604020202020204"/>
              <a:cs typeface="Times New Roman" panose="02020603050405020304" pitchFamily="18" charset="0"/>
            </a:endParaRPr>
          </a:p>
        </p:txBody>
      </p:sp>
      <p:sp>
        <p:nvSpPr>
          <p:cNvPr id="6" name="矩形 5">
            <a:extLst>
              <a:ext uri="{FF2B5EF4-FFF2-40B4-BE49-F238E27FC236}">
                <a16:creationId xmlns:a16="http://schemas.microsoft.com/office/drawing/2014/main" id="{ADC07B90-C897-F884-1385-3944F9F6AFA4}"/>
              </a:ext>
            </a:extLst>
          </p:cNvPr>
          <p:cNvSpPr/>
          <p:nvPr/>
        </p:nvSpPr>
        <p:spPr>
          <a:xfrm>
            <a:off x="6679096" y="227965"/>
            <a:ext cx="2295240" cy="494030"/>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grpSp>
        <p:nvGrpSpPr>
          <p:cNvPr id="10" name="组合 9">
            <a:extLst>
              <a:ext uri="{FF2B5EF4-FFF2-40B4-BE49-F238E27FC236}">
                <a16:creationId xmlns:a16="http://schemas.microsoft.com/office/drawing/2014/main" id="{66A34099-0FEB-4DED-58E9-441764D1B7FA}"/>
              </a:ext>
            </a:extLst>
          </p:cNvPr>
          <p:cNvGrpSpPr/>
          <p:nvPr/>
        </p:nvGrpSpPr>
        <p:grpSpPr>
          <a:xfrm>
            <a:off x="6911340" y="227965"/>
            <a:ext cx="2143125" cy="307975"/>
            <a:chOff x="3716" y="3214"/>
            <a:chExt cx="8453" cy="485"/>
          </a:xfrm>
        </p:grpSpPr>
        <p:sp>
          <p:nvSpPr>
            <p:cNvPr id="11" name="文本框 10">
              <a:extLst>
                <a:ext uri="{FF2B5EF4-FFF2-40B4-BE49-F238E27FC236}">
                  <a16:creationId xmlns:a16="http://schemas.microsoft.com/office/drawing/2014/main" id="{C11FC95C-4C23-57A6-ADB2-63B5EC9481C3}"/>
                </a:ext>
              </a:extLst>
            </p:cNvPr>
            <p:cNvSpPr txBox="1"/>
            <p:nvPr>
              <p:custDataLst>
                <p:tags r:id="rId2"/>
              </p:custDataLst>
            </p:nvPr>
          </p:nvSpPr>
          <p:spPr>
            <a:xfrm>
              <a:off x="4002" y="3214"/>
              <a:ext cx="8167" cy="485"/>
            </a:xfrm>
            <a:prstGeom prst="rect">
              <a:avLst/>
            </a:prstGeom>
            <a:noFill/>
          </p:spPr>
          <p:txBody>
            <a:bodyPr wrap="square" rtlCol="0">
              <a:spAutoFit/>
            </a:bodyPr>
            <a:lstStyle/>
            <a:p>
              <a:pPr indent="0" fontAlgn="auto">
                <a:lnSpc>
                  <a:spcPct val="100000"/>
                </a:lnSpc>
              </a:pP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第</a:t>
              </a:r>
              <a:r>
                <a:rPr lang="en-US" altLang="zh-CN" sz="1400" dirty="0">
                  <a:solidFill>
                    <a:srgbClr val="3077B5"/>
                  </a:solidFill>
                  <a:latin typeface="汉仪雅酷黑简" panose="00020600040101010101" charset="-122"/>
                  <a:ea typeface="汉仪雅酷黑简" panose="00020600040101010101" charset="-122"/>
                  <a:cs typeface="汉仪雅酷黑简" panose="00020600040101010101" charset="-122"/>
                </a:rPr>
                <a:t>7</a:t>
              </a: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章</a:t>
              </a:r>
              <a:r>
                <a:rPr lang="en-US" altLang="zh-CN" sz="1400" dirty="0">
                  <a:solidFill>
                    <a:srgbClr val="3077B5"/>
                  </a:solidFill>
                  <a:latin typeface="汉仪雅酷黑简" panose="00020600040101010101" charset="-122"/>
                  <a:ea typeface="汉仪雅酷黑简" panose="00020600040101010101" charset="-122"/>
                  <a:cs typeface="汉仪雅酷黑简" panose="00020600040101010101" charset="-122"/>
                </a:rPr>
                <a:t> JSP</a:t>
              </a: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技术基础</a:t>
              </a:r>
            </a:p>
          </p:txBody>
        </p:sp>
        <p:sp>
          <p:nvSpPr>
            <p:cNvPr id="12" name="矩形 11">
              <a:extLst>
                <a:ext uri="{FF2B5EF4-FFF2-40B4-BE49-F238E27FC236}">
                  <a16:creationId xmlns:a16="http://schemas.microsoft.com/office/drawing/2014/main" id="{A855C5D0-C84B-9D51-14DA-37BF6873549C}"/>
                </a:ext>
              </a:extLst>
            </p:cNvPr>
            <p:cNvSpPr/>
            <p:nvPr>
              <p:custDataLst>
                <p:tags r:id="rId3"/>
              </p:custDataLst>
            </p:nvPr>
          </p:nvSpPr>
          <p:spPr>
            <a:xfrm>
              <a:off x="3716" y="3292"/>
              <a:ext cx="286" cy="327"/>
            </a:xfrm>
            <a:prstGeom prst="rect">
              <a:avLst/>
            </a:prstGeom>
            <a:solidFill>
              <a:srgbClr val="3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 name="文本框 12">
            <a:extLst>
              <a:ext uri="{FF2B5EF4-FFF2-40B4-BE49-F238E27FC236}">
                <a16:creationId xmlns:a16="http://schemas.microsoft.com/office/drawing/2014/main" id="{8C2808DE-08EB-8077-FD9E-192334A9A305}"/>
              </a:ext>
            </a:extLst>
          </p:cNvPr>
          <p:cNvSpPr txBox="1"/>
          <p:nvPr/>
        </p:nvSpPr>
        <p:spPr>
          <a:xfrm>
            <a:off x="400685" y="765810"/>
            <a:ext cx="4226974" cy="400110"/>
          </a:xfrm>
          <a:prstGeom prst="rect">
            <a:avLst/>
          </a:prstGeom>
          <a:noFill/>
        </p:spPr>
        <p:txBody>
          <a:bodyPr wrap="square" rtlCol="0">
            <a:spAutoFit/>
          </a:bodyPr>
          <a:lstStyle/>
          <a:p>
            <a:r>
              <a:rPr 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sym typeface="+mn-ea"/>
              </a:rPr>
              <a:t>7</a:t>
            </a:r>
            <a:r>
              <a:rPr sz="2000" b="1" dirty="0">
                <a:solidFill>
                  <a:srgbClr val="3077B5"/>
                </a:solidFill>
                <a:latin typeface="汉仪雅酷黑 65W" panose="020B0604020202020204" charset="-122"/>
                <a:ea typeface="汉仪雅酷黑 65W" panose="020B0604020202020204" charset="-122"/>
                <a:cs typeface="汉仪雅酷黑 65W" panose="020B0604020202020204" charset="-122"/>
                <a:sym typeface="+mn-ea"/>
              </a:rPr>
              <a:t>.</a:t>
            </a:r>
            <a:r>
              <a:rPr 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sym typeface="+mn-ea"/>
              </a:rPr>
              <a:t>2.</a:t>
            </a:r>
            <a:r>
              <a:rPr lang="en-US" altLang="zh-CN" sz="2000" b="1" dirty="0">
                <a:solidFill>
                  <a:srgbClr val="3077B5"/>
                </a:solidFill>
                <a:latin typeface="汉仪雅酷黑 65W" panose="020B0604020202020204" charset="-122"/>
                <a:ea typeface="汉仪雅酷黑 65W" panose="020B0604020202020204" charset="-122"/>
                <a:cs typeface="汉仪雅酷黑 65W" panose="020B0604020202020204" charset="-122"/>
                <a:sym typeface="+mn-ea"/>
              </a:rPr>
              <a:t>2</a:t>
            </a:r>
            <a:r>
              <a:rPr sz="2000" b="1" dirty="0">
                <a:solidFill>
                  <a:srgbClr val="3077B5"/>
                </a:solidFill>
                <a:latin typeface="汉仪雅酷黑 65W" panose="020B0604020202020204" charset="-122"/>
                <a:ea typeface="汉仪雅酷黑 65W" panose="020B0604020202020204" charset="-122"/>
                <a:cs typeface="汉仪雅酷黑 65W" panose="020B0604020202020204" charset="-122"/>
                <a:sym typeface="+mn-ea"/>
              </a:rPr>
              <a:t> </a:t>
            </a:r>
            <a:r>
              <a:rPr lang="en-US" altLang="zh-CN" sz="2000" b="1" dirty="0">
                <a:solidFill>
                  <a:srgbClr val="3077B5"/>
                </a:solidFill>
                <a:latin typeface="汉仪雅酷黑 65W" panose="020B0604020202020204" charset="-122"/>
                <a:ea typeface="汉仪雅酷黑 65W" panose="020B0604020202020204" charset="-122"/>
                <a:cs typeface="汉仪雅酷黑 65W" panose="020B0604020202020204" charset="-122"/>
                <a:sym typeface="+mn-ea"/>
              </a:rPr>
              <a:t>Tomcat</a:t>
            </a:r>
            <a:r>
              <a:rPr lang="zh-CN" alt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sym typeface="+mn-ea"/>
              </a:rPr>
              <a:t>服务器的安装与配置</a:t>
            </a:r>
            <a:endParaRPr sz="2000" b="1" dirty="0">
              <a:solidFill>
                <a:srgbClr val="3077B5"/>
              </a:solidFill>
              <a:latin typeface="汉仪雅酷黑 65W" panose="020B0604020202020204" charset="-122"/>
              <a:ea typeface="汉仪雅酷黑 65W" panose="020B0604020202020204" charset="-122"/>
              <a:cs typeface="汉仪雅酷黑 65W" panose="020B0604020202020204" charset="-122"/>
            </a:endParaRPr>
          </a:p>
        </p:txBody>
      </p:sp>
      <p:pic>
        <p:nvPicPr>
          <p:cNvPr id="15" name="图片 14">
            <a:extLst>
              <a:ext uri="{FF2B5EF4-FFF2-40B4-BE49-F238E27FC236}">
                <a16:creationId xmlns:a16="http://schemas.microsoft.com/office/drawing/2014/main" id="{7938A8D4-FA9F-A106-A634-DA927266C8A9}"/>
              </a:ext>
            </a:extLst>
          </p:cNvPr>
          <p:cNvPicPr>
            <a:picLocks noChangeAspect="1"/>
          </p:cNvPicPr>
          <p:nvPr/>
        </p:nvPicPr>
        <p:blipFill>
          <a:blip r:embed="rId10" cstate="print">
            <a:extLst>
              <a:ext uri="{28A0092B-C50C-407E-A947-70E740481C1C}">
                <a14:useLocalDpi xmlns:a14="http://schemas.microsoft.com/office/drawing/2010/main" val="0"/>
              </a:ext>
            </a:extLst>
          </a:blip>
          <a:srcRect/>
          <a:stretch>
            <a:fillRect/>
          </a:stretch>
        </p:blipFill>
        <p:spPr>
          <a:xfrm>
            <a:off x="2291963" y="2413407"/>
            <a:ext cx="4579620" cy="2849880"/>
          </a:xfrm>
          <a:prstGeom prst="rect">
            <a:avLst/>
          </a:prstGeom>
          <a:noFill/>
          <a:ln>
            <a:noFill/>
          </a:ln>
        </p:spPr>
      </p:pic>
    </p:spTree>
    <p:extLst>
      <p:ext uri="{BB962C8B-B14F-4D97-AF65-F5344CB8AC3E}">
        <p14:creationId xmlns:p14="http://schemas.microsoft.com/office/powerpoint/2010/main" val="26850920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6"/>
          <p:cNvPicPr>
            <a:picLocks noChangeAspect="1"/>
          </p:cNvPicPr>
          <p:nvPr/>
        </p:nvPicPr>
        <p:blipFill>
          <a:blip r:embed="rId7"/>
          <a:stretch>
            <a:fillRect/>
          </a:stretch>
        </p:blipFill>
        <p:spPr>
          <a:xfrm>
            <a:off x="-4445" y="0"/>
            <a:ext cx="8107680" cy="584200"/>
          </a:xfrm>
          <a:prstGeom prst="rect">
            <a:avLst/>
          </a:prstGeom>
        </p:spPr>
      </p:pic>
      <p:pic>
        <p:nvPicPr>
          <p:cNvPr id="5" name="图片 4" descr="5"/>
          <p:cNvPicPr>
            <a:picLocks noChangeAspect="1"/>
          </p:cNvPicPr>
          <p:nvPr/>
        </p:nvPicPr>
        <p:blipFill>
          <a:blip r:embed="rId8"/>
          <a:stretch>
            <a:fillRect/>
          </a:stretch>
        </p:blipFill>
        <p:spPr>
          <a:xfrm>
            <a:off x="3091815" y="5311775"/>
            <a:ext cx="6116955" cy="408305"/>
          </a:xfrm>
          <a:prstGeom prst="rect">
            <a:avLst/>
          </a:prstGeom>
        </p:spPr>
      </p:pic>
      <p:pic>
        <p:nvPicPr>
          <p:cNvPr id="3" name="图片 2" descr="未标题-1"/>
          <p:cNvPicPr>
            <a:picLocks noChangeAspect="1"/>
          </p:cNvPicPr>
          <p:nvPr>
            <p:custDataLst>
              <p:tags r:id="rId1"/>
            </p:custDataLst>
          </p:nvPr>
        </p:nvPicPr>
        <p:blipFill>
          <a:blip r:embed="rId9"/>
          <a:stretch>
            <a:fillRect/>
          </a:stretch>
        </p:blipFill>
        <p:spPr>
          <a:xfrm>
            <a:off x="144145" y="104140"/>
            <a:ext cx="1975485" cy="494030"/>
          </a:xfrm>
          <a:prstGeom prst="rect">
            <a:avLst/>
          </a:prstGeom>
        </p:spPr>
      </p:pic>
      <p:grpSp>
        <p:nvGrpSpPr>
          <p:cNvPr id="4" name="组合 3"/>
          <p:cNvGrpSpPr/>
          <p:nvPr/>
        </p:nvGrpSpPr>
        <p:grpSpPr>
          <a:xfrm>
            <a:off x="6911340" y="227965"/>
            <a:ext cx="2143125" cy="521970"/>
            <a:chOff x="3716" y="3214"/>
            <a:chExt cx="8453" cy="822"/>
          </a:xfrm>
        </p:grpSpPr>
        <p:sp>
          <p:nvSpPr>
            <p:cNvPr id="8" name="文本框 7"/>
            <p:cNvSpPr txBox="1"/>
            <p:nvPr>
              <p:custDataLst>
                <p:tags r:id="rId4"/>
              </p:custDataLst>
            </p:nvPr>
          </p:nvSpPr>
          <p:spPr>
            <a:xfrm>
              <a:off x="4002" y="3214"/>
              <a:ext cx="8167" cy="822"/>
            </a:xfrm>
            <a:prstGeom prst="rect">
              <a:avLst/>
            </a:prstGeom>
            <a:noFill/>
          </p:spPr>
          <p:txBody>
            <a:bodyPr wrap="square" rtlCol="0">
              <a:spAutoFit/>
            </a:bodyPr>
            <a:lstStyle/>
            <a:p>
              <a:pPr indent="0" fontAlgn="auto">
                <a:lnSpc>
                  <a:spcPct val="100000"/>
                </a:lnSpc>
              </a:pP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第3章  Java的多线程机制及其网络程序设计</a:t>
              </a:r>
            </a:p>
          </p:txBody>
        </p:sp>
        <p:sp>
          <p:nvSpPr>
            <p:cNvPr id="14" name="矩形 13"/>
            <p:cNvSpPr/>
            <p:nvPr>
              <p:custDataLst>
                <p:tags r:id="rId5"/>
              </p:custDataLst>
            </p:nvPr>
          </p:nvSpPr>
          <p:spPr>
            <a:xfrm>
              <a:off x="3716" y="3292"/>
              <a:ext cx="286" cy="327"/>
            </a:xfrm>
            <a:prstGeom prst="rect">
              <a:avLst/>
            </a:prstGeom>
            <a:solidFill>
              <a:srgbClr val="3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文本框 6"/>
          <p:cNvSpPr txBox="1"/>
          <p:nvPr/>
        </p:nvSpPr>
        <p:spPr>
          <a:xfrm>
            <a:off x="786130" y="1164590"/>
            <a:ext cx="7950200" cy="1200329"/>
          </a:xfrm>
          <a:prstGeom prst="rect">
            <a:avLst/>
          </a:prstGeom>
          <a:noFill/>
        </p:spPr>
        <p:txBody>
          <a:bodyPr wrap="square" rtlCol="0">
            <a:spAutoFit/>
          </a:bodyPr>
          <a:lstStyle/>
          <a:p>
            <a:pPr indent="267970" algn="just"/>
            <a:r>
              <a:rPr lang="en-US" altLang="zh-CN" sz="1800" b="1" kern="100" dirty="0">
                <a:effectLst/>
                <a:latin typeface="Times New Roman" panose="02020603050405020304" pitchFamily="18" charset="0"/>
                <a:ea typeface="汉仪雅酷黑 65W" panose="020B0604020202020204"/>
              </a:rPr>
              <a:t>3.Tomcat</a:t>
            </a:r>
            <a:r>
              <a:rPr lang="zh-CN" altLang="zh-CN" sz="1800" b="1" kern="100" dirty="0">
                <a:effectLst/>
                <a:latin typeface="Times New Roman" panose="02020603050405020304" pitchFamily="18" charset="0"/>
                <a:ea typeface="汉仪雅酷黑 65W" panose="020B0604020202020204"/>
              </a:rPr>
              <a:t>的目录结构</a:t>
            </a:r>
            <a:endParaRPr lang="zh-CN" altLang="zh-CN" sz="1800" kern="100" dirty="0">
              <a:effectLst/>
              <a:latin typeface="Times New Roman" panose="02020603050405020304" pitchFamily="18" charset="0"/>
              <a:ea typeface="汉仪雅酷黑 65W" panose="020B0604020202020204"/>
            </a:endParaRPr>
          </a:p>
          <a:p>
            <a:r>
              <a:rPr lang="en-US" altLang="zh-CN" sz="1800" kern="100" dirty="0">
                <a:effectLst/>
                <a:latin typeface="Times New Roman" panose="02020603050405020304" pitchFamily="18" charset="0"/>
                <a:ea typeface="汉仪雅酷黑 65W" panose="020B0604020202020204"/>
              </a:rPr>
              <a:t>	Tomcat 9.0</a:t>
            </a:r>
            <a:r>
              <a:rPr lang="zh-CN" altLang="zh-CN" sz="1800" kern="100" dirty="0">
                <a:effectLst/>
                <a:latin typeface="Times New Roman" panose="02020603050405020304" pitchFamily="18" charset="0"/>
                <a:ea typeface="汉仪雅酷黑 65W" panose="020B0604020202020204"/>
                <a:cs typeface="Times New Roman" panose="02020603050405020304" pitchFamily="18" charset="0"/>
              </a:rPr>
              <a:t>安装目录下有</a:t>
            </a:r>
            <a:r>
              <a:rPr lang="en-US" altLang="zh-CN" sz="1800" kern="100" dirty="0">
                <a:effectLst/>
                <a:latin typeface="Times New Roman" panose="02020603050405020304" pitchFamily="18" charset="0"/>
                <a:ea typeface="汉仪雅酷黑 65W" panose="020B0604020202020204"/>
              </a:rPr>
              <a:t>bin</a:t>
            </a:r>
            <a:r>
              <a:rPr lang="zh-CN" altLang="zh-CN" sz="1800" kern="100" dirty="0">
                <a:effectLst/>
                <a:latin typeface="Times New Roman" panose="02020603050405020304" pitchFamily="18" charset="0"/>
                <a:ea typeface="汉仪雅酷黑 65W" panose="020B0604020202020204"/>
                <a:cs typeface="Times New Roman" panose="02020603050405020304" pitchFamily="18" charset="0"/>
              </a:rPr>
              <a:t>、</a:t>
            </a:r>
            <a:r>
              <a:rPr lang="en-US" altLang="zh-CN" sz="1800" kern="100" dirty="0">
                <a:effectLst/>
                <a:latin typeface="Times New Roman" panose="02020603050405020304" pitchFamily="18" charset="0"/>
                <a:ea typeface="汉仪雅酷黑 65W" panose="020B0604020202020204"/>
              </a:rPr>
              <a:t>conf</a:t>
            </a:r>
            <a:r>
              <a:rPr lang="zh-CN" altLang="zh-CN" sz="1800" kern="100" dirty="0">
                <a:effectLst/>
                <a:latin typeface="Times New Roman" panose="02020603050405020304" pitchFamily="18" charset="0"/>
                <a:ea typeface="汉仪雅酷黑 65W" panose="020B0604020202020204"/>
                <a:cs typeface="Times New Roman" panose="02020603050405020304" pitchFamily="18" charset="0"/>
              </a:rPr>
              <a:t>、</a:t>
            </a:r>
            <a:r>
              <a:rPr lang="en-US" altLang="zh-CN" sz="1800" kern="100" dirty="0">
                <a:effectLst/>
                <a:latin typeface="Times New Roman" panose="02020603050405020304" pitchFamily="18" charset="0"/>
                <a:ea typeface="汉仪雅酷黑 65W" panose="020B0604020202020204"/>
              </a:rPr>
              <a:t>lib</a:t>
            </a:r>
            <a:r>
              <a:rPr lang="zh-CN" altLang="zh-CN" sz="1800" kern="100" dirty="0">
                <a:effectLst/>
                <a:latin typeface="Times New Roman" panose="02020603050405020304" pitchFamily="18" charset="0"/>
                <a:ea typeface="汉仪雅酷黑 65W" panose="020B0604020202020204"/>
                <a:cs typeface="Times New Roman" panose="02020603050405020304" pitchFamily="18" charset="0"/>
              </a:rPr>
              <a:t>、</a:t>
            </a:r>
            <a:r>
              <a:rPr lang="en-US" altLang="zh-CN" sz="1800" kern="100" dirty="0">
                <a:effectLst/>
                <a:latin typeface="Times New Roman" panose="02020603050405020304" pitchFamily="18" charset="0"/>
                <a:ea typeface="汉仪雅酷黑 65W" panose="020B0604020202020204"/>
              </a:rPr>
              <a:t>logs</a:t>
            </a:r>
            <a:r>
              <a:rPr lang="zh-CN" altLang="zh-CN" sz="1800" kern="100" dirty="0">
                <a:effectLst/>
                <a:latin typeface="Times New Roman" panose="02020603050405020304" pitchFamily="18" charset="0"/>
                <a:ea typeface="汉仪雅酷黑 65W" panose="020B0604020202020204"/>
                <a:cs typeface="Times New Roman" panose="02020603050405020304" pitchFamily="18" charset="0"/>
              </a:rPr>
              <a:t>、</a:t>
            </a:r>
            <a:r>
              <a:rPr lang="en-US" altLang="zh-CN" sz="1800" kern="100" dirty="0">
                <a:effectLst/>
                <a:latin typeface="Times New Roman" panose="02020603050405020304" pitchFamily="18" charset="0"/>
                <a:ea typeface="汉仪雅酷黑 65W" panose="020B0604020202020204"/>
              </a:rPr>
              <a:t>temp</a:t>
            </a:r>
            <a:r>
              <a:rPr lang="zh-CN" altLang="zh-CN" sz="1800" kern="100" dirty="0">
                <a:effectLst/>
                <a:latin typeface="Times New Roman" panose="02020603050405020304" pitchFamily="18" charset="0"/>
                <a:ea typeface="汉仪雅酷黑 65W" panose="020B0604020202020204"/>
                <a:cs typeface="Times New Roman" panose="02020603050405020304" pitchFamily="18" charset="0"/>
              </a:rPr>
              <a:t>、</a:t>
            </a:r>
            <a:r>
              <a:rPr lang="en-US" altLang="zh-CN" sz="1800" kern="100" dirty="0">
                <a:effectLst/>
                <a:latin typeface="Times New Roman" panose="02020603050405020304" pitchFamily="18" charset="0"/>
                <a:ea typeface="汉仪雅酷黑 65W" panose="020B0604020202020204"/>
              </a:rPr>
              <a:t>webapps</a:t>
            </a:r>
            <a:r>
              <a:rPr lang="zh-CN" altLang="zh-CN" sz="1800" kern="100" dirty="0">
                <a:effectLst/>
                <a:latin typeface="Times New Roman" panose="02020603050405020304" pitchFamily="18" charset="0"/>
                <a:ea typeface="汉仪雅酷黑 65W" panose="020B0604020202020204"/>
                <a:cs typeface="Times New Roman" panose="02020603050405020304" pitchFamily="18" charset="0"/>
              </a:rPr>
              <a:t>和</a:t>
            </a:r>
            <a:r>
              <a:rPr lang="en-US" altLang="zh-CN" sz="1800" kern="100" dirty="0">
                <a:effectLst/>
                <a:latin typeface="Times New Roman" panose="02020603050405020304" pitchFamily="18" charset="0"/>
                <a:ea typeface="汉仪雅酷黑 65W" panose="020B0604020202020204"/>
              </a:rPr>
              <a:t>work</a:t>
            </a:r>
            <a:r>
              <a:rPr lang="zh-CN" altLang="zh-CN" sz="1800" kern="100" dirty="0">
                <a:effectLst/>
                <a:latin typeface="Times New Roman" panose="02020603050405020304" pitchFamily="18" charset="0"/>
                <a:ea typeface="汉仪雅酷黑 65W" panose="020B0604020202020204"/>
                <a:cs typeface="Times New Roman" panose="02020603050405020304" pitchFamily="18" charset="0"/>
              </a:rPr>
              <a:t>等子目录，其目录结构及其用途，如表</a:t>
            </a:r>
            <a:r>
              <a:rPr lang="en-US" altLang="zh-CN" sz="1800" kern="100" dirty="0">
                <a:effectLst/>
                <a:latin typeface="Times New Roman" panose="02020603050405020304" pitchFamily="18" charset="0"/>
                <a:ea typeface="汉仪雅酷黑 65W" panose="020B0604020202020204"/>
              </a:rPr>
              <a:t>7.1</a:t>
            </a:r>
            <a:r>
              <a:rPr lang="zh-CN" altLang="zh-CN" sz="1800" kern="100" dirty="0">
                <a:effectLst/>
                <a:latin typeface="Times New Roman" panose="02020603050405020304" pitchFamily="18" charset="0"/>
                <a:ea typeface="汉仪雅酷黑 65W" panose="020B0604020202020204"/>
                <a:cs typeface="Times New Roman" panose="02020603050405020304" pitchFamily="18" charset="0"/>
              </a:rPr>
              <a:t>所示。</a:t>
            </a:r>
            <a:endParaRPr lang="en-US" altLang="zh-CN" sz="1800" kern="100" dirty="0">
              <a:effectLst/>
              <a:latin typeface="Times New Roman" panose="02020603050405020304" pitchFamily="18" charset="0"/>
              <a:ea typeface="汉仪雅酷黑 65W" panose="020B0604020202020204"/>
              <a:cs typeface="Times New Roman" panose="02020603050405020304" pitchFamily="18" charset="0"/>
            </a:endParaRPr>
          </a:p>
          <a:p>
            <a:endParaRPr lang="zh-CN" altLang="zh-CN" sz="1800" kern="100" dirty="0">
              <a:effectLst/>
              <a:latin typeface="宋体" panose="02010600030101010101" pitchFamily="2" charset="-122"/>
              <a:ea typeface="汉仪雅酷黑 65W" panose="020B0604020202020204"/>
              <a:cs typeface="Times New Roman" panose="02020603050405020304" pitchFamily="18" charset="0"/>
            </a:endParaRPr>
          </a:p>
        </p:txBody>
      </p:sp>
      <p:sp>
        <p:nvSpPr>
          <p:cNvPr id="6" name="矩形 5">
            <a:extLst>
              <a:ext uri="{FF2B5EF4-FFF2-40B4-BE49-F238E27FC236}">
                <a16:creationId xmlns:a16="http://schemas.microsoft.com/office/drawing/2014/main" id="{ADC07B90-C897-F884-1385-3944F9F6AFA4}"/>
              </a:ext>
            </a:extLst>
          </p:cNvPr>
          <p:cNvSpPr/>
          <p:nvPr/>
        </p:nvSpPr>
        <p:spPr>
          <a:xfrm>
            <a:off x="6679096" y="227965"/>
            <a:ext cx="2295240" cy="494030"/>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grpSp>
        <p:nvGrpSpPr>
          <p:cNvPr id="10" name="组合 9">
            <a:extLst>
              <a:ext uri="{FF2B5EF4-FFF2-40B4-BE49-F238E27FC236}">
                <a16:creationId xmlns:a16="http://schemas.microsoft.com/office/drawing/2014/main" id="{66A34099-0FEB-4DED-58E9-441764D1B7FA}"/>
              </a:ext>
            </a:extLst>
          </p:cNvPr>
          <p:cNvGrpSpPr/>
          <p:nvPr/>
        </p:nvGrpSpPr>
        <p:grpSpPr>
          <a:xfrm>
            <a:off x="6911340" y="227965"/>
            <a:ext cx="2143125" cy="307975"/>
            <a:chOff x="3716" y="3214"/>
            <a:chExt cx="8453" cy="485"/>
          </a:xfrm>
        </p:grpSpPr>
        <p:sp>
          <p:nvSpPr>
            <p:cNvPr id="11" name="文本框 10">
              <a:extLst>
                <a:ext uri="{FF2B5EF4-FFF2-40B4-BE49-F238E27FC236}">
                  <a16:creationId xmlns:a16="http://schemas.microsoft.com/office/drawing/2014/main" id="{C11FC95C-4C23-57A6-ADB2-63B5EC9481C3}"/>
                </a:ext>
              </a:extLst>
            </p:cNvPr>
            <p:cNvSpPr txBox="1"/>
            <p:nvPr>
              <p:custDataLst>
                <p:tags r:id="rId2"/>
              </p:custDataLst>
            </p:nvPr>
          </p:nvSpPr>
          <p:spPr>
            <a:xfrm>
              <a:off x="4002" y="3214"/>
              <a:ext cx="8167" cy="485"/>
            </a:xfrm>
            <a:prstGeom prst="rect">
              <a:avLst/>
            </a:prstGeom>
            <a:noFill/>
          </p:spPr>
          <p:txBody>
            <a:bodyPr wrap="square" rtlCol="0">
              <a:spAutoFit/>
            </a:bodyPr>
            <a:lstStyle/>
            <a:p>
              <a:pPr indent="0" fontAlgn="auto">
                <a:lnSpc>
                  <a:spcPct val="100000"/>
                </a:lnSpc>
              </a:pP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第</a:t>
              </a:r>
              <a:r>
                <a:rPr lang="en-US" altLang="zh-CN" sz="1400" dirty="0">
                  <a:solidFill>
                    <a:srgbClr val="3077B5"/>
                  </a:solidFill>
                  <a:latin typeface="汉仪雅酷黑简" panose="00020600040101010101" charset="-122"/>
                  <a:ea typeface="汉仪雅酷黑简" panose="00020600040101010101" charset="-122"/>
                  <a:cs typeface="汉仪雅酷黑简" panose="00020600040101010101" charset="-122"/>
                </a:rPr>
                <a:t>7</a:t>
              </a: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章</a:t>
              </a:r>
              <a:r>
                <a:rPr lang="en-US" altLang="zh-CN" sz="1400" dirty="0">
                  <a:solidFill>
                    <a:srgbClr val="3077B5"/>
                  </a:solidFill>
                  <a:latin typeface="汉仪雅酷黑简" panose="00020600040101010101" charset="-122"/>
                  <a:ea typeface="汉仪雅酷黑简" panose="00020600040101010101" charset="-122"/>
                  <a:cs typeface="汉仪雅酷黑简" panose="00020600040101010101" charset="-122"/>
                </a:rPr>
                <a:t> JSP</a:t>
              </a: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技术基础</a:t>
              </a:r>
            </a:p>
          </p:txBody>
        </p:sp>
        <p:sp>
          <p:nvSpPr>
            <p:cNvPr id="12" name="矩形 11">
              <a:extLst>
                <a:ext uri="{FF2B5EF4-FFF2-40B4-BE49-F238E27FC236}">
                  <a16:creationId xmlns:a16="http://schemas.microsoft.com/office/drawing/2014/main" id="{A855C5D0-C84B-9D51-14DA-37BF6873549C}"/>
                </a:ext>
              </a:extLst>
            </p:cNvPr>
            <p:cNvSpPr/>
            <p:nvPr>
              <p:custDataLst>
                <p:tags r:id="rId3"/>
              </p:custDataLst>
            </p:nvPr>
          </p:nvSpPr>
          <p:spPr>
            <a:xfrm>
              <a:off x="3716" y="3292"/>
              <a:ext cx="286" cy="327"/>
            </a:xfrm>
            <a:prstGeom prst="rect">
              <a:avLst/>
            </a:prstGeom>
            <a:solidFill>
              <a:srgbClr val="3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 name="文本框 12">
            <a:extLst>
              <a:ext uri="{FF2B5EF4-FFF2-40B4-BE49-F238E27FC236}">
                <a16:creationId xmlns:a16="http://schemas.microsoft.com/office/drawing/2014/main" id="{8C2808DE-08EB-8077-FD9E-192334A9A305}"/>
              </a:ext>
            </a:extLst>
          </p:cNvPr>
          <p:cNvSpPr txBox="1"/>
          <p:nvPr/>
        </p:nvSpPr>
        <p:spPr>
          <a:xfrm>
            <a:off x="400685" y="765810"/>
            <a:ext cx="4226974" cy="400110"/>
          </a:xfrm>
          <a:prstGeom prst="rect">
            <a:avLst/>
          </a:prstGeom>
          <a:noFill/>
        </p:spPr>
        <p:txBody>
          <a:bodyPr wrap="square" rtlCol="0">
            <a:spAutoFit/>
          </a:bodyPr>
          <a:lstStyle/>
          <a:p>
            <a:r>
              <a:rPr 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sym typeface="+mn-ea"/>
              </a:rPr>
              <a:t>7</a:t>
            </a:r>
            <a:r>
              <a:rPr sz="2000" b="1" dirty="0">
                <a:solidFill>
                  <a:srgbClr val="3077B5"/>
                </a:solidFill>
                <a:latin typeface="汉仪雅酷黑 65W" panose="020B0604020202020204" charset="-122"/>
                <a:ea typeface="汉仪雅酷黑 65W" panose="020B0604020202020204" charset="-122"/>
                <a:cs typeface="汉仪雅酷黑 65W" panose="020B0604020202020204" charset="-122"/>
                <a:sym typeface="+mn-ea"/>
              </a:rPr>
              <a:t>.</a:t>
            </a:r>
            <a:r>
              <a:rPr 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sym typeface="+mn-ea"/>
              </a:rPr>
              <a:t>2.</a:t>
            </a:r>
            <a:r>
              <a:rPr lang="en-US" altLang="zh-CN" sz="2000" b="1" dirty="0">
                <a:solidFill>
                  <a:srgbClr val="3077B5"/>
                </a:solidFill>
                <a:latin typeface="汉仪雅酷黑 65W" panose="020B0604020202020204" charset="-122"/>
                <a:ea typeface="汉仪雅酷黑 65W" panose="020B0604020202020204" charset="-122"/>
                <a:cs typeface="汉仪雅酷黑 65W" panose="020B0604020202020204" charset="-122"/>
                <a:sym typeface="+mn-ea"/>
              </a:rPr>
              <a:t>2</a:t>
            </a:r>
            <a:r>
              <a:rPr sz="2000" b="1" dirty="0">
                <a:solidFill>
                  <a:srgbClr val="3077B5"/>
                </a:solidFill>
                <a:latin typeface="汉仪雅酷黑 65W" panose="020B0604020202020204" charset="-122"/>
                <a:ea typeface="汉仪雅酷黑 65W" panose="020B0604020202020204" charset="-122"/>
                <a:cs typeface="汉仪雅酷黑 65W" panose="020B0604020202020204" charset="-122"/>
                <a:sym typeface="+mn-ea"/>
              </a:rPr>
              <a:t> </a:t>
            </a:r>
            <a:r>
              <a:rPr lang="en-US" altLang="zh-CN" sz="2000" b="1" dirty="0">
                <a:solidFill>
                  <a:srgbClr val="3077B5"/>
                </a:solidFill>
                <a:latin typeface="汉仪雅酷黑 65W" panose="020B0604020202020204" charset="-122"/>
                <a:ea typeface="汉仪雅酷黑 65W" panose="020B0604020202020204" charset="-122"/>
                <a:cs typeface="汉仪雅酷黑 65W" panose="020B0604020202020204" charset="-122"/>
                <a:sym typeface="+mn-ea"/>
              </a:rPr>
              <a:t>Tomcat</a:t>
            </a:r>
            <a:r>
              <a:rPr lang="zh-CN" alt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sym typeface="+mn-ea"/>
              </a:rPr>
              <a:t>服务器的安装与配置</a:t>
            </a:r>
            <a:endParaRPr sz="2000" b="1" dirty="0">
              <a:solidFill>
                <a:srgbClr val="3077B5"/>
              </a:solidFill>
              <a:latin typeface="汉仪雅酷黑 65W" panose="020B0604020202020204" charset="-122"/>
              <a:ea typeface="汉仪雅酷黑 65W" panose="020B0604020202020204" charset="-122"/>
              <a:cs typeface="汉仪雅酷黑 65W" panose="020B0604020202020204" charset="-122"/>
            </a:endParaRPr>
          </a:p>
        </p:txBody>
      </p:sp>
      <p:graphicFrame>
        <p:nvGraphicFramePr>
          <p:cNvPr id="17" name="表格 16">
            <a:extLst>
              <a:ext uri="{FF2B5EF4-FFF2-40B4-BE49-F238E27FC236}">
                <a16:creationId xmlns:a16="http://schemas.microsoft.com/office/drawing/2014/main" id="{86654F45-D790-898C-26B2-043ADE229DBC}"/>
              </a:ext>
            </a:extLst>
          </p:cNvPr>
          <p:cNvGraphicFramePr>
            <a:graphicFrameLocks noGrp="1"/>
          </p:cNvGraphicFramePr>
          <p:nvPr>
            <p:extLst>
              <p:ext uri="{D42A27DB-BD31-4B8C-83A1-F6EECF244321}">
                <p14:modId xmlns:p14="http://schemas.microsoft.com/office/powerpoint/2010/main" val="4200325388"/>
              </p:ext>
            </p:extLst>
          </p:nvPr>
        </p:nvGraphicFramePr>
        <p:xfrm>
          <a:off x="1624896" y="2423084"/>
          <a:ext cx="5894208" cy="2623896"/>
        </p:xfrm>
        <a:graphic>
          <a:graphicData uri="http://schemas.openxmlformats.org/drawingml/2006/table">
            <a:tbl>
              <a:tblPr firstRow="1" firstCol="1" bandRow="1">
                <a:tableStyleId>{5C22544A-7EE6-4342-B048-85BDC9FD1C3A}</a:tableStyleId>
              </a:tblPr>
              <a:tblGrid>
                <a:gridCol w="821676">
                  <a:extLst>
                    <a:ext uri="{9D8B030D-6E8A-4147-A177-3AD203B41FA5}">
                      <a16:colId xmlns:a16="http://schemas.microsoft.com/office/drawing/2014/main" val="2181589551"/>
                    </a:ext>
                  </a:extLst>
                </a:gridCol>
                <a:gridCol w="5072532">
                  <a:extLst>
                    <a:ext uri="{9D8B030D-6E8A-4147-A177-3AD203B41FA5}">
                      <a16:colId xmlns:a16="http://schemas.microsoft.com/office/drawing/2014/main" val="196786985"/>
                    </a:ext>
                  </a:extLst>
                </a:gridCol>
              </a:tblGrid>
              <a:tr h="291544">
                <a:tc>
                  <a:txBody>
                    <a:bodyPr/>
                    <a:lstStyle/>
                    <a:p>
                      <a:pPr indent="266700" algn="ctr">
                        <a:tabLst>
                          <a:tab pos="266700" algn="l"/>
                        </a:tabLst>
                      </a:pPr>
                      <a:r>
                        <a:rPr lang="zh-CN" sz="900" kern="100">
                          <a:effectLst/>
                        </a:rPr>
                        <a:t>目录</a:t>
                      </a:r>
                      <a:endParaRPr lang="zh-CN" sz="1050" kern="100">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tc>
                <a:tc>
                  <a:txBody>
                    <a:bodyPr/>
                    <a:lstStyle/>
                    <a:p>
                      <a:pPr indent="266700" algn="ctr">
                        <a:tabLst>
                          <a:tab pos="266700" algn="l"/>
                        </a:tabLst>
                      </a:pPr>
                      <a:r>
                        <a:rPr lang="zh-CN" sz="900" kern="100">
                          <a:effectLst/>
                        </a:rPr>
                        <a:t>用途</a:t>
                      </a:r>
                      <a:endParaRPr lang="zh-CN" sz="1050" kern="100">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303100695"/>
                  </a:ext>
                </a:extLst>
              </a:tr>
              <a:tr h="291544">
                <a:tc>
                  <a:txBody>
                    <a:bodyPr/>
                    <a:lstStyle/>
                    <a:p>
                      <a:pPr indent="266700" algn="ctr">
                        <a:tabLst>
                          <a:tab pos="266700" algn="l"/>
                        </a:tabLst>
                      </a:pPr>
                      <a:r>
                        <a:rPr lang="en-US" sz="900" kern="100">
                          <a:effectLst/>
                        </a:rPr>
                        <a:t>/bin</a:t>
                      </a:r>
                      <a:endParaRPr lang="zh-CN" sz="1050" kern="100">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tc>
                <a:tc>
                  <a:txBody>
                    <a:bodyPr/>
                    <a:lstStyle/>
                    <a:p>
                      <a:pPr indent="266700" algn="l">
                        <a:tabLst>
                          <a:tab pos="266700" algn="l"/>
                        </a:tabLst>
                      </a:pPr>
                      <a:r>
                        <a:rPr lang="zh-CN" sz="900" kern="100" dirty="0">
                          <a:effectLst/>
                        </a:rPr>
                        <a:t>存放启动和关闭</a:t>
                      </a:r>
                      <a:r>
                        <a:rPr lang="en-US" sz="900" kern="100" dirty="0">
                          <a:effectLst/>
                        </a:rPr>
                        <a:t>Tomcat</a:t>
                      </a:r>
                      <a:r>
                        <a:rPr lang="zh-CN" sz="900" kern="100" dirty="0">
                          <a:effectLst/>
                        </a:rPr>
                        <a:t>服务器的脚本文件</a:t>
                      </a:r>
                      <a:endParaRPr lang="zh-CN" sz="1050" kern="100" dirty="0">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782239686"/>
                  </a:ext>
                </a:extLst>
              </a:tr>
              <a:tr h="291544">
                <a:tc>
                  <a:txBody>
                    <a:bodyPr/>
                    <a:lstStyle/>
                    <a:p>
                      <a:pPr indent="266700" algn="ctr">
                        <a:tabLst>
                          <a:tab pos="266700" algn="l"/>
                        </a:tabLst>
                      </a:pPr>
                      <a:r>
                        <a:rPr lang="en-US" sz="900" kern="100">
                          <a:effectLst/>
                        </a:rPr>
                        <a:t>/conf</a:t>
                      </a:r>
                      <a:endParaRPr lang="zh-CN" sz="1050" kern="100">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tc>
                <a:tc>
                  <a:txBody>
                    <a:bodyPr/>
                    <a:lstStyle/>
                    <a:p>
                      <a:pPr indent="266700" algn="l">
                        <a:tabLst>
                          <a:tab pos="266700" algn="l"/>
                        </a:tabLst>
                      </a:pPr>
                      <a:r>
                        <a:rPr lang="zh-CN" sz="900" kern="100">
                          <a:effectLst/>
                        </a:rPr>
                        <a:t>存放</a:t>
                      </a:r>
                      <a:r>
                        <a:rPr lang="en-US" sz="900" kern="100">
                          <a:effectLst/>
                        </a:rPr>
                        <a:t>Tomcat</a:t>
                      </a:r>
                      <a:r>
                        <a:rPr lang="zh-CN" sz="900" kern="100">
                          <a:effectLst/>
                        </a:rPr>
                        <a:t>服务器的各种配置文件</a:t>
                      </a:r>
                      <a:endParaRPr lang="zh-CN" sz="1050" kern="100">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666341753"/>
                  </a:ext>
                </a:extLst>
              </a:tr>
              <a:tr h="291544">
                <a:tc>
                  <a:txBody>
                    <a:bodyPr/>
                    <a:lstStyle/>
                    <a:p>
                      <a:pPr indent="266700" algn="ctr">
                        <a:tabLst>
                          <a:tab pos="266700" algn="l"/>
                        </a:tabLst>
                      </a:pPr>
                      <a:r>
                        <a:rPr lang="en-US" sz="900" kern="100">
                          <a:effectLst/>
                        </a:rPr>
                        <a:t>/lib</a:t>
                      </a:r>
                      <a:endParaRPr lang="zh-CN" sz="1050" kern="100">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tc>
                <a:tc>
                  <a:txBody>
                    <a:bodyPr/>
                    <a:lstStyle/>
                    <a:p>
                      <a:pPr indent="266700" algn="l">
                        <a:tabLst>
                          <a:tab pos="266700" algn="l"/>
                        </a:tabLst>
                      </a:pPr>
                      <a:r>
                        <a:rPr lang="zh-CN" sz="900" kern="100">
                          <a:effectLst/>
                        </a:rPr>
                        <a:t>存放</a:t>
                      </a:r>
                      <a:r>
                        <a:rPr lang="en-US" sz="900" kern="100">
                          <a:effectLst/>
                        </a:rPr>
                        <a:t>Tomcat</a:t>
                      </a:r>
                      <a:r>
                        <a:rPr lang="zh-CN" sz="900" kern="100">
                          <a:effectLst/>
                        </a:rPr>
                        <a:t>服务器和所有</a:t>
                      </a:r>
                      <a:r>
                        <a:rPr lang="en-US" sz="900" kern="100">
                          <a:effectLst/>
                        </a:rPr>
                        <a:t>Web</a:t>
                      </a:r>
                      <a:r>
                        <a:rPr lang="zh-CN" sz="900" kern="100">
                          <a:effectLst/>
                        </a:rPr>
                        <a:t>应用程序需要访问的</a:t>
                      </a:r>
                      <a:r>
                        <a:rPr lang="en-US" sz="900" kern="100">
                          <a:effectLst/>
                        </a:rPr>
                        <a:t>jar</a:t>
                      </a:r>
                      <a:r>
                        <a:rPr lang="zh-CN" sz="900" kern="100">
                          <a:effectLst/>
                        </a:rPr>
                        <a:t>包</a:t>
                      </a:r>
                      <a:endParaRPr lang="zh-CN" sz="1050" kern="100">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172764118"/>
                  </a:ext>
                </a:extLst>
              </a:tr>
              <a:tr h="291544">
                <a:tc>
                  <a:txBody>
                    <a:bodyPr/>
                    <a:lstStyle/>
                    <a:p>
                      <a:pPr indent="266700" algn="ctr">
                        <a:tabLst>
                          <a:tab pos="266700" algn="l"/>
                        </a:tabLst>
                      </a:pPr>
                      <a:r>
                        <a:rPr lang="en-US" sz="900" kern="100">
                          <a:effectLst/>
                        </a:rPr>
                        <a:t>/logs</a:t>
                      </a:r>
                      <a:endParaRPr lang="zh-CN" sz="1050" kern="100">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tc>
                <a:tc>
                  <a:txBody>
                    <a:bodyPr/>
                    <a:lstStyle/>
                    <a:p>
                      <a:pPr indent="266700" algn="l">
                        <a:tabLst>
                          <a:tab pos="266700" algn="l"/>
                        </a:tabLst>
                      </a:pPr>
                      <a:r>
                        <a:rPr lang="zh-CN" sz="900" kern="100">
                          <a:effectLst/>
                        </a:rPr>
                        <a:t>存放</a:t>
                      </a:r>
                      <a:r>
                        <a:rPr lang="en-US" sz="900" kern="100">
                          <a:effectLst/>
                        </a:rPr>
                        <a:t>Tomcat</a:t>
                      </a:r>
                      <a:r>
                        <a:rPr lang="zh-CN" sz="900" kern="100">
                          <a:effectLst/>
                        </a:rPr>
                        <a:t>服务器的日志文件</a:t>
                      </a:r>
                      <a:endParaRPr lang="zh-CN" sz="1050" kern="100">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412082196"/>
                  </a:ext>
                </a:extLst>
              </a:tr>
              <a:tr h="291544">
                <a:tc>
                  <a:txBody>
                    <a:bodyPr/>
                    <a:lstStyle/>
                    <a:p>
                      <a:pPr indent="266700" algn="ctr">
                        <a:tabLst>
                          <a:tab pos="266700" algn="l"/>
                        </a:tabLst>
                      </a:pPr>
                      <a:r>
                        <a:rPr lang="en-US" sz="900" kern="100">
                          <a:effectLst/>
                        </a:rPr>
                        <a:t>/temp</a:t>
                      </a:r>
                      <a:endParaRPr lang="zh-CN" sz="1050" kern="100">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tc>
                <a:tc>
                  <a:txBody>
                    <a:bodyPr/>
                    <a:lstStyle/>
                    <a:p>
                      <a:pPr indent="266700" algn="l">
                        <a:tabLst>
                          <a:tab pos="266700" algn="l"/>
                        </a:tabLst>
                      </a:pPr>
                      <a:r>
                        <a:rPr lang="zh-CN" sz="900" kern="100">
                          <a:effectLst/>
                        </a:rPr>
                        <a:t>存放</a:t>
                      </a:r>
                      <a:r>
                        <a:rPr lang="en-US" sz="900" kern="100">
                          <a:effectLst/>
                        </a:rPr>
                        <a:t>Tomcat</a:t>
                      </a:r>
                      <a:r>
                        <a:rPr lang="zh-CN" sz="900" kern="100">
                          <a:effectLst/>
                        </a:rPr>
                        <a:t>服务器运行时产生的临时文件</a:t>
                      </a:r>
                      <a:endParaRPr lang="zh-CN" sz="1050" kern="100">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011294323"/>
                  </a:ext>
                </a:extLst>
              </a:tr>
              <a:tr h="583088">
                <a:tc>
                  <a:txBody>
                    <a:bodyPr/>
                    <a:lstStyle/>
                    <a:p>
                      <a:pPr indent="266700" algn="ctr">
                        <a:tabLst>
                          <a:tab pos="266700" algn="l"/>
                        </a:tabLst>
                      </a:pPr>
                      <a:r>
                        <a:rPr lang="en-US" sz="900" kern="100">
                          <a:effectLst/>
                        </a:rPr>
                        <a:t>/webapps</a:t>
                      </a:r>
                      <a:endParaRPr lang="zh-CN" sz="1050" kern="100">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tc>
                <a:tc>
                  <a:txBody>
                    <a:bodyPr/>
                    <a:lstStyle/>
                    <a:p>
                      <a:pPr indent="266700" algn="l">
                        <a:tabLst>
                          <a:tab pos="266700" algn="l"/>
                        </a:tabLst>
                      </a:pPr>
                      <a:r>
                        <a:rPr lang="zh-CN" sz="900" kern="100">
                          <a:effectLst/>
                        </a:rPr>
                        <a:t>存放</a:t>
                      </a:r>
                      <a:r>
                        <a:rPr lang="en-US" sz="900" kern="100">
                          <a:effectLst/>
                        </a:rPr>
                        <a:t>Web</a:t>
                      </a:r>
                      <a:r>
                        <a:rPr lang="zh-CN" sz="900" kern="100">
                          <a:effectLst/>
                        </a:rPr>
                        <a:t>应用程序的目录及文件</a:t>
                      </a:r>
                      <a:endParaRPr lang="zh-CN" sz="1050" kern="100">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587876292"/>
                  </a:ext>
                </a:extLst>
              </a:tr>
              <a:tr h="291544">
                <a:tc>
                  <a:txBody>
                    <a:bodyPr/>
                    <a:lstStyle/>
                    <a:p>
                      <a:pPr indent="266700" algn="ctr">
                        <a:tabLst>
                          <a:tab pos="266700" algn="l"/>
                        </a:tabLst>
                      </a:pPr>
                      <a:r>
                        <a:rPr lang="en-US" sz="900" kern="100">
                          <a:effectLst/>
                        </a:rPr>
                        <a:t>/work</a:t>
                      </a:r>
                      <a:endParaRPr lang="zh-CN" sz="1050" kern="100">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tc>
                <a:tc>
                  <a:txBody>
                    <a:bodyPr/>
                    <a:lstStyle/>
                    <a:p>
                      <a:pPr indent="266700" algn="l">
                        <a:tabLst>
                          <a:tab pos="266700" algn="l"/>
                        </a:tabLst>
                      </a:pPr>
                      <a:r>
                        <a:rPr lang="zh-CN" sz="900" kern="100" dirty="0">
                          <a:effectLst/>
                        </a:rPr>
                        <a:t>存放由</a:t>
                      </a:r>
                      <a:r>
                        <a:rPr lang="en-US" sz="900" kern="100" dirty="0">
                          <a:effectLst/>
                        </a:rPr>
                        <a:t>Tomcat</a:t>
                      </a:r>
                      <a:r>
                        <a:rPr lang="zh-CN" sz="900" kern="100" dirty="0">
                          <a:effectLst/>
                        </a:rPr>
                        <a:t>服务器转化</a:t>
                      </a:r>
                      <a:r>
                        <a:rPr lang="en-US" sz="900" kern="100" dirty="0">
                          <a:effectLst/>
                        </a:rPr>
                        <a:t>JSP</a:t>
                      </a:r>
                      <a:r>
                        <a:rPr lang="zh-CN" sz="900" kern="100" dirty="0">
                          <a:effectLst/>
                        </a:rPr>
                        <a:t>生成的</a:t>
                      </a:r>
                      <a:r>
                        <a:rPr lang="en-US" sz="900" kern="100" dirty="0">
                          <a:effectLst/>
                        </a:rPr>
                        <a:t>Java Servlet</a:t>
                      </a:r>
                      <a:r>
                        <a:rPr lang="zh-CN" sz="900" kern="100" dirty="0">
                          <a:effectLst/>
                        </a:rPr>
                        <a:t>文件和字节码文件</a:t>
                      </a:r>
                      <a:endParaRPr lang="zh-CN" sz="1050" kern="100" dirty="0">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015248874"/>
                  </a:ext>
                </a:extLst>
              </a:tr>
            </a:tbl>
          </a:graphicData>
        </a:graphic>
      </p:graphicFrame>
      <p:sp>
        <p:nvSpPr>
          <p:cNvPr id="18" name="Rectangle 2">
            <a:extLst>
              <a:ext uri="{FF2B5EF4-FFF2-40B4-BE49-F238E27FC236}">
                <a16:creationId xmlns:a16="http://schemas.microsoft.com/office/drawing/2014/main" id="{EAC1700D-798A-9EB5-38E0-71EBC6E2B190}"/>
              </a:ext>
            </a:extLst>
          </p:cNvPr>
          <p:cNvSpPr>
            <a:spLocks noChangeArrowheads="1"/>
          </p:cNvSpPr>
          <p:nvPr/>
        </p:nvSpPr>
        <p:spPr bwMode="auto">
          <a:xfrm>
            <a:off x="818791" y="2129064"/>
            <a:ext cx="2273024" cy="5391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266700" eaLnBrk="0" fontAlgn="base" hangingPunct="0">
              <a:spcBef>
                <a:spcPct val="0"/>
              </a:spcBef>
              <a:spcAft>
                <a:spcPct val="0"/>
              </a:spcAft>
              <a:tabLst>
                <a:tab pos="266700" algn="l"/>
              </a:tabLst>
              <a:defRPr>
                <a:solidFill>
                  <a:schemeClr val="tx1"/>
                </a:solidFill>
                <a:latin typeface="Arial" panose="020B0604020202020204" pitchFamily="34" charset="0"/>
              </a:defRPr>
            </a:lvl1pPr>
            <a:lvl2pPr eaLnBrk="0" fontAlgn="base" hangingPunct="0">
              <a:spcBef>
                <a:spcPct val="0"/>
              </a:spcBef>
              <a:spcAft>
                <a:spcPct val="0"/>
              </a:spcAft>
              <a:tabLst>
                <a:tab pos="266700" algn="l"/>
              </a:tabLst>
              <a:defRPr>
                <a:solidFill>
                  <a:schemeClr val="tx1"/>
                </a:solidFill>
                <a:latin typeface="Arial" panose="020B0604020202020204" pitchFamily="34" charset="0"/>
              </a:defRPr>
            </a:lvl2pPr>
            <a:lvl3pPr eaLnBrk="0" fontAlgn="base" hangingPunct="0">
              <a:spcBef>
                <a:spcPct val="0"/>
              </a:spcBef>
              <a:spcAft>
                <a:spcPct val="0"/>
              </a:spcAft>
              <a:tabLst>
                <a:tab pos="266700" algn="l"/>
              </a:tabLst>
              <a:defRPr>
                <a:solidFill>
                  <a:schemeClr val="tx1"/>
                </a:solidFill>
                <a:latin typeface="Arial" panose="020B0604020202020204" pitchFamily="34" charset="0"/>
              </a:defRPr>
            </a:lvl3pPr>
            <a:lvl4pPr eaLnBrk="0" fontAlgn="base" hangingPunct="0">
              <a:spcBef>
                <a:spcPct val="0"/>
              </a:spcBef>
              <a:spcAft>
                <a:spcPct val="0"/>
              </a:spcAft>
              <a:tabLst>
                <a:tab pos="266700" algn="l"/>
              </a:tabLst>
              <a:defRPr>
                <a:solidFill>
                  <a:schemeClr val="tx1"/>
                </a:solidFill>
                <a:latin typeface="Arial" panose="020B0604020202020204" pitchFamily="34" charset="0"/>
              </a:defRPr>
            </a:lvl4pPr>
            <a:lvl5pPr eaLnBrk="0" fontAlgn="base" hangingPunct="0">
              <a:spcBef>
                <a:spcPct val="0"/>
              </a:spcBef>
              <a:spcAft>
                <a:spcPct val="0"/>
              </a:spcAft>
              <a:tabLst>
                <a:tab pos="266700" algn="l"/>
              </a:tabLst>
              <a:defRPr>
                <a:solidFill>
                  <a:schemeClr val="tx1"/>
                </a:solidFill>
                <a:latin typeface="Arial" panose="020B0604020202020204" pitchFamily="34" charset="0"/>
              </a:defRPr>
            </a:lvl5pPr>
            <a:lvl6pPr eaLnBrk="0" fontAlgn="base" hangingPunct="0">
              <a:spcBef>
                <a:spcPct val="0"/>
              </a:spcBef>
              <a:spcAft>
                <a:spcPct val="0"/>
              </a:spcAft>
              <a:tabLst>
                <a:tab pos="266700" algn="l"/>
              </a:tabLst>
              <a:defRPr>
                <a:solidFill>
                  <a:schemeClr val="tx1"/>
                </a:solidFill>
                <a:latin typeface="Arial" panose="020B0604020202020204" pitchFamily="34" charset="0"/>
              </a:defRPr>
            </a:lvl6pPr>
            <a:lvl7pPr eaLnBrk="0" fontAlgn="base" hangingPunct="0">
              <a:spcBef>
                <a:spcPct val="0"/>
              </a:spcBef>
              <a:spcAft>
                <a:spcPct val="0"/>
              </a:spcAft>
              <a:tabLst>
                <a:tab pos="266700" algn="l"/>
              </a:tabLst>
              <a:defRPr>
                <a:solidFill>
                  <a:schemeClr val="tx1"/>
                </a:solidFill>
                <a:latin typeface="Arial" panose="020B0604020202020204" pitchFamily="34" charset="0"/>
              </a:defRPr>
            </a:lvl7pPr>
            <a:lvl8pPr eaLnBrk="0" fontAlgn="base" hangingPunct="0">
              <a:spcBef>
                <a:spcPct val="0"/>
              </a:spcBef>
              <a:spcAft>
                <a:spcPct val="0"/>
              </a:spcAft>
              <a:tabLst>
                <a:tab pos="266700" algn="l"/>
              </a:tabLst>
              <a:defRPr>
                <a:solidFill>
                  <a:schemeClr val="tx1"/>
                </a:solidFill>
                <a:latin typeface="Arial" panose="020B0604020202020204" pitchFamily="34" charset="0"/>
              </a:defRPr>
            </a:lvl8pPr>
            <a:lvl9pPr eaLnBrk="0" fontAlgn="base" hangingPunct="0">
              <a:spcBef>
                <a:spcPct val="0"/>
              </a:spcBef>
              <a:spcAft>
                <a:spcPct val="0"/>
              </a:spcAft>
              <a:tabLst>
                <a:tab pos="266700" algn="l"/>
              </a:tabLst>
              <a:defRPr>
                <a:solidFill>
                  <a:schemeClr val="tx1"/>
                </a:solidFill>
                <a:latin typeface="Arial" panose="020B0604020202020204" pitchFamily="34" charset="0"/>
              </a:defRPr>
            </a:lvl9pPr>
          </a:lstStyle>
          <a:p>
            <a:pPr marL="0" marR="0" lvl="0" indent="266700" algn="l" defTabSz="914400" rtl="0" eaLnBrk="0" fontAlgn="base" latinLnBrk="0" hangingPunct="0">
              <a:lnSpc>
                <a:spcPct val="100000"/>
              </a:lnSpc>
              <a:spcBef>
                <a:spcPct val="0"/>
              </a:spcBef>
              <a:spcAft>
                <a:spcPct val="0"/>
              </a:spcAft>
              <a:buClrTx/>
              <a:buSzTx/>
              <a:buFontTx/>
              <a:buNone/>
              <a:tabLst>
                <a:tab pos="266700" algn="l"/>
              </a:tabLst>
            </a:pPr>
            <a:r>
              <a:rPr kumimoji="0" lang="zh-CN" altLang="zh-CN" sz="1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表</a:t>
            </a:r>
            <a:r>
              <a:rPr kumimoji="0" lang="en-US" altLang="zh-CN" sz="1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7.1  Tomcat</a:t>
            </a:r>
            <a:r>
              <a:rPr kumimoji="0" lang="zh-CN" altLang="en-US" sz="1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的目录结构及用途</a:t>
            </a:r>
            <a:endParaRPr kumimoji="0" lang="zh-CN" altLang="en-US" sz="600" b="0" i="0" u="none" strike="noStrike" cap="none" normalizeH="0" baseline="0" dirty="0">
              <a:ln>
                <a:noFill/>
              </a:ln>
              <a:solidFill>
                <a:schemeClr val="tx1"/>
              </a:solidFill>
              <a:effectLst/>
            </a:endParaRPr>
          </a:p>
          <a:p>
            <a:pPr marL="0" marR="0" lvl="0" indent="266700" algn="l" defTabSz="914400" rtl="0" eaLnBrk="0" fontAlgn="base" latinLnBrk="0" hangingPunct="0">
              <a:lnSpc>
                <a:spcPct val="100000"/>
              </a:lnSpc>
              <a:spcBef>
                <a:spcPct val="0"/>
              </a:spcBef>
              <a:spcAft>
                <a:spcPct val="0"/>
              </a:spcAft>
              <a:buClrTx/>
              <a:buSzTx/>
              <a:buFontTx/>
              <a:buNone/>
              <a:tabLst>
                <a:tab pos="266700" algn="l"/>
              </a:tabLst>
            </a:pPr>
            <a:endParaRPr kumimoji="0" lang="zh-CN"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8494813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6"/>
          <p:cNvPicPr>
            <a:picLocks noChangeAspect="1"/>
          </p:cNvPicPr>
          <p:nvPr/>
        </p:nvPicPr>
        <p:blipFill>
          <a:blip r:embed="rId7"/>
          <a:stretch>
            <a:fillRect/>
          </a:stretch>
        </p:blipFill>
        <p:spPr>
          <a:xfrm>
            <a:off x="-4445" y="0"/>
            <a:ext cx="8107680" cy="584200"/>
          </a:xfrm>
          <a:prstGeom prst="rect">
            <a:avLst/>
          </a:prstGeom>
        </p:spPr>
      </p:pic>
      <p:pic>
        <p:nvPicPr>
          <p:cNvPr id="5" name="图片 4" descr="5"/>
          <p:cNvPicPr>
            <a:picLocks noChangeAspect="1"/>
          </p:cNvPicPr>
          <p:nvPr/>
        </p:nvPicPr>
        <p:blipFill>
          <a:blip r:embed="rId8"/>
          <a:stretch>
            <a:fillRect/>
          </a:stretch>
        </p:blipFill>
        <p:spPr>
          <a:xfrm>
            <a:off x="3091815" y="5311775"/>
            <a:ext cx="6116955" cy="408305"/>
          </a:xfrm>
          <a:prstGeom prst="rect">
            <a:avLst/>
          </a:prstGeom>
        </p:spPr>
      </p:pic>
      <p:pic>
        <p:nvPicPr>
          <p:cNvPr id="3" name="图片 2" descr="未标题-1"/>
          <p:cNvPicPr>
            <a:picLocks noChangeAspect="1"/>
          </p:cNvPicPr>
          <p:nvPr>
            <p:custDataLst>
              <p:tags r:id="rId1"/>
            </p:custDataLst>
          </p:nvPr>
        </p:nvPicPr>
        <p:blipFill>
          <a:blip r:embed="rId9"/>
          <a:stretch>
            <a:fillRect/>
          </a:stretch>
        </p:blipFill>
        <p:spPr>
          <a:xfrm>
            <a:off x="144145" y="104140"/>
            <a:ext cx="1975485" cy="494030"/>
          </a:xfrm>
          <a:prstGeom prst="rect">
            <a:avLst/>
          </a:prstGeom>
        </p:spPr>
      </p:pic>
      <p:grpSp>
        <p:nvGrpSpPr>
          <p:cNvPr id="4" name="组合 3"/>
          <p:cNvGrpSpPr/>
          <p:nvPr/>
        </p:nvGrpSpPr>
        <p:grpSpPr>
          <a:xfrm>
            <a:off x="6911340" y="227965"/>
            <a:ext cx="2143125" cy="521970"/>
            <a:chOff x="3716" y="3214"/>
            <a:chExt cx="8453" cy="822"/>
          </a:xfrm>
        </p:grpSpPr>
        <p:sp>
          <p:nvSpPr>
            <p:cNvPr id="8" name="文本框 7"/>
            <p:cNvSpPr txBox="1"/>
            <p:nvPr>
              <p:custDataLst>
                <p:tags r:id="rId4"/>
              </p:custDataLst>
            </p:nvPr>
          </p:nvSpPr>
          <p:spPr>
            <a:xfrm>
              <a:off x="4002" y="3214"/>
              <a:ext cx="8167" cy="822"/>
            </a:xfrm>
            <a:prstGeom prst="rect">
              <a:avLst/>
            </a:prstGeom>
            <a:noFill/>
          </p:spPr>
          <p:txBody>
            <a:bodyPr wrap="square" rtlCol="0">
              <a:spAutoFit/>
            </a:bodyPr>
            <a:lstStyle/>
            <a:p>
              <a:pPr indent="0" fontAlgn="auto">
                <a:lnSpc>
                  <a:spcPct val="100000"/>
                </a:lnSpc>
              </a:pP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第3章  Java的多线程机制及其网络程序设计</a:t>
              </a:r>
            </a:p>
          </p:txBody>
        </p:sp>
        <p:sp>
          <p:nvSpPr>
            <p:cNvPr id="14" name="矩形 13"/>
            <p:cNvSpPr/>
            <p:nvPr>
              <p:custDataLst>
                <p:tags r:id="rId5"/>
              </p:custDataLst>
            </p:nvPr>
          </p:nvSpPr>
          <p:spPr>
            <a:xfrm>
              <a:off x="3716" y="3292"/>
              <a:ext cx="286" cy="327"/>
            </a:xfrm>
            <a:prstGeom prst="rect">
              <a:avLst/>
            </a:prstGeom>
            <a:solidFill>
              <a:srgbClr val="3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文本框 6"/>
          <p:cNvSpPr txBox="1"/>
          <p:nvPr/>
        </p:nvSpPr>
        <p:spPr>
          <a:xfrm>
            <a:off x="786130" y="1164590"/>
            <a:ext cx="7950200" cy="2585323"/>
          </a:xfrm>
          <a:prstGeom prst="rect">
            <a:avLst/>
          </a:prstGeom>
          <a:noFill/>
        </p:spPr>
        <p:txBody>
          <a:bodyPr wrap="square" rtlCol="0">
            <a:spAutoFit/>
          </a:bodyPr>
          <a:lstStyle/>
          <a:p>
            <a:pPr indent="267970" algn="just"/>
            <a:r>
              <a:rPr lang="zh-CN" altLang="zh-CN" sz="1800" kern="100" dirty="0">
                <a:effectLst/>
                <a:latin typeface="Times New Roman" panose="02020603050405020304" pitchFamily="18" charset="0"/>
                <a:ea typeface="汉仪雅酷黑 65W" panose="020B0604020202020204"/>
                <a:cs typeface="Times New Roman" panose="02020603050405020304" pitchFamily="18" charset="0"/>
              </a:rPr>
              <a:t>在</a:t>
            </a:r>
            <a:r>
              <a:rPr lang="en-US" altLang="zh-CN" sz="1800" kern="100" dirty="0">
                <a:effectLst/>
                <a:latin typeface="Times New Roman" panose="02020603050405020304" pitchFamily="18" charset="0"/>
                <a:ea typeface="汉仪雅酷黑 65W" panose="020B0604020202020204"/>
              </a:rPr>
              <a:t>Tomcat</a:t>
            </a:r>
            <a:r>
              <a:rPr lang="zh-CN" altLang="zh-CN" sz="1800" kern="100" dirty="0">
                <a:effectLst/>
                <a:latin typeface="Times New Roman" panose="02020603050405020304" pitchFamily="18" charset="0"/>
                <a:ea typeface="汉仪雅酷黑 65W" panose="020B0604020202020204"/>
                <a:cs typeface="Times New Roman" panose="02020603050405020304" pitchFamily="18" charset="0"/>
              </a:rPr>
              <a:t>服务器上部署</a:t>
            </a:r>
            <a:r>
              <a:rPr lang="en-US" altLang="zh-CN" sz="1800" kern="100" dirty="0">
                <a:effectLst/>
                <a:latin typeface="Times New Roman" panose="02020603050405020304" pitchFamily="18" charset="0"/>
                <a:ea typeface="汉仪雅酷黑 65W" panose="020B0604020202020204"/>
              </a:rPr>
              <a:t>Web</a:t>
            </a:r>
            <a:r>
              <a:rPr lang="zh-CN" altLang="zh-CN" sz="1800" kern="100" dirty="0">
                <a:effectLst/>
                <a:latin typeface="Times New Roman" panose="02020603050405020304" pitchFamily="18" charset="0"/>
                <a:ea typeface="汉仪雅酷黑 65W" panose="020B0604020202020204"/>
                <a:cs typeface="Times New Roman" panose="02020603050405020304" pitchFamily="18" charset="0"/>
              </a:rPr>
              <a:t>应用程序时，默认的路径是</a:t>
            </a:r>
            <a:r>
              <a:rPr lang="en-US" altLang="zh-CN" sz="1800" kern="100" dirty="0">
                <a:effectLst/>
                <a:latin typeface="Times New Roman" panose="02020603050405020304" pitchFamily="18" charset="0"/>
                <a:ea typeface="汉仪雅酷黑 65W" panose="020B0604020202020204"/>
              </a:rPr>
              <a:t>Tomcat</a:t>
            </a:r>
            <a:r>
              <a:rPr lang="zh-CN" altLang="zh-CN" sz="1800" kern="100" dirty="0">
                <a:effectLst/>
                <a:latin typeface="Times New Roman" panose="02020603050405020304" pitchFamily="18" charset="0"/>
                <a:ea typeface="汉仪雅酷黑 65W" panose="020B0604020202020204"/>
                <a:cs typeface="Times New Roman" panose="02020603050405020304" pitchFamily="18" charset="0"/>
              </a:rPr>
              <a:t>的根目录下的</a:t>
            </a:r>
            <a:r>
              <a:rPr lang="en-US" altLang="zh-CN" sz="1800" kern="100" dirty="0">
                <a:effectLst/>
                <a:latin typeface="Times New Roman" panose="02020603050405020304" pitchFamily="18" charset="0"/>
                <a:ea typeface="汉仪雅酷黑 65W" panose="020B0604020202020204"/>
              </a:rPr>
              <a:t>Webapps</a:t>
            </a:r>
            <a:r>
              <a:rPr lang="zh-CN" altLang="zh-CN" sz="1800" kern="100" dirty="0">
                <a:effectLst/>
                <a:latin typeface="Times New Roman" panose="02020603050405020304" pitchFamily="18" charset="0"/>
                <a:ea typeface="汉仪雅酷黑 65W" panose="020B0604020202020204"/>
                <a:cs typeface="Times New Roman" panose="02020603050405020304" pitchFamily="18" charset="0"/>
              </a:rPr>
              <a:t>目录。如果开发者不打算将</a:t>
            </a:r>
            <a:r>
              <a:rPr lang="en-US" altLang="zh-CN" sz="1800" kern="100" dirty="0">
                <a:effectLst/>
                <a:latin typeface="Times New Roman" panose="02020603050405020304" pitchFamily="18" charset="0"/>
                <a:ea typeface="汉仪雅酷黑 65W" panose="020B0604020202020204"/>
              </a:rPr>
              <a:t>Web</a:t>
            </a:r>
            <a:r>
              <a:rPr lang="zh-CN" altLang="zh-CN" sz="1800" kern="100" dirty="0">
                <a:effectLst/>
                <a:latin typeface="Times New Roman" panose="02020603050405020304" pitchFamily="18" charset="0"/>
                <a:ea typeface="汉仪雅酷黑 65W" panose="020B0604020202020204"/>
                <a:cs typeface="Times New Roman" panose="02020603050405020304" pitchFamily="18" charset="0"/>
              </a:rPr>
              <a:t>工程的文件部署在</a:t>
            </a:r>
            <a:r>
              <a:rPr lang="en-US" altLang="zh-CN" sz="1800" kern="100" dirty="0">
                <a:effectLst/>
                <a:latin typeface="Times New Roman" panose="02020603050405020304" pitchFamily="18" charset="0"/>
                <a:ea typeface="汉仪雅酷黑 65W" panose="020B0604020202020204"/>
              </a:rPr>
              <a:t>Tomcat</a:t>
            </a:r>
            <a:r>
              <a:rPr lang="zh-CN" altLang="zh-CN" sz="1800" kern="100" dirty="0">
                <a:effectLst/>
                <a:latin typeface="Times New Roman" panose="02020603050405020304" pitchFamily="18" charset="0"/>
                <a:ea typeface="汉仪雅酷黑 65W" panose="020B0604020202020204"/>
                <a:cs typeface="Times New Roman" panose="02020603050405020304" pitchFamily="18" charset="0"/>
              </a:rPr>
              <a:t>的根目录下，可以使用</a:t>
            </a:r>
            <a:r>
              <a:rPr lang="en-US" altLang="zh-CN" sz="1800" kern="100" dirty="0">
                <a:effectLst/>
                <a:latin typeface="Times New Roman" panose="02020603050405020304" pitchFamily="18" charset="0"/>
                <a:ea typeface="汉仪雅酷黑 65W" panose="020B0604020202020204"/>
              </a:rPr>
              <a:t>Tomcat</a:t>
            </a:r>
            <a:r>
              <a:rPr lang="zh-CN" altLang="zh-CN" sz="1800" kern="100" dirty="0">
                <a:effectLst/>
                <a:latin typeface="Times New Roman" panose="02020603050405020304" pitchFamily="18" charset="0"/>
                <a:ea typeface="汉仪雅酷黑 65W" panose="020B0604020202020204"/>
                <a:cs typeface="Times New Roman" panose="02020603050405020304" pitchFamily="18" charset="0"/>
              </a:rPr>
              <a:t>虚拟目录的方法。每个</a:t>
            </a:r>
            <a:r>
              <a:rPr lang="en-US" altLang="zh-CN" sz="1800" kern="100" dirty="0">
                <a:effectLst/>
                <a:latin typeface="Times New Roman" panose="02020603050405020304" pitchFamily="18" charset="0"/>
                <a:ea typeface="汉仪雅酷黑 65W" panose="020B0604020202020204"/>
              </a:rPr>
              <a:t>Web</a:t>
            </a:r>
            <a:r>
              <a:rPr lang="zh-CN" altLang="zh-CN" sz="1800" kern="100" dirty="0">
                <a:effectLst/>
                <a:latin typeface="Times New Roman" panose="02020603050405020304" pitchFamily="18" charset="0"/>
                <a:ea typeface="汉仪雅酷黑 65W" panose="020B0604020202020204"/>
                <a:cs typeface="Times New Roman" panose="02020603050405020304" pitchFamily="18" charset="0"/>
              </a:rPr>
              <a:t>应用都有一个根目录。通常这个根目录就是这个应用的名字，假设这个根目录名称为</a:t>
            </a:r>
            <a:r>
              <a:rPr lang="en-US" altLang="zh-CN" sz="1800" kern="100" dirty="0">
                <a:effectLst/>
                <a:latin typeface="Times New Roman" panose="02020603050405020304" pitchFamily="18" charset="0"/>
                <a:ea typeface="汉仪雅酷黑 65W" panose="020B0604020202020204"/>
              </a:rPr>
              <a:t>bookstore</a:t>
            </a:r>
            <a:r>
              <a:rPr lang="zh-CN" altLang="zh-CN" sz="1800" kern="100" dirty="0">
                <a:effectLst/>
                <a:latin typeface="Times New Roman" panose="02020603050405020304" pitchFamily="18" charset="0"/>
                <a:ea typeface="汉仪雅酷黑 65W" panose="020B0604020202020204"/>
                <a:cs typeface="Times New Roman" panose="02020603050405020304" pitchFamily="18" charset="0"/>
              </a:rPr>
              <a:t>。每个</a:t>
            </a:r>
            <a:r>
              <a:rPr lang="en-US" altLang="zh-CN" sz="1800" kern="100" dirty="0">
                <a:effectLst/>
                <a:latin typeface="Times New Roman" panose="02020603050405020304" pitchFamily="18" charset="0"/>
                <a:ea typeface="汉仪雅酷黑 65W" panose="020B0604020202020204"/>
              </a:rPr>
              <a:t>Web</a:t>
            </a:r>
            <a:r>
              <a:rPr lang="zh-CN" altLang="zh-CN" sz="1800" kern="100" dirty="0">
                <a:effectLst/>
                <a:latin typeface="Times New Roman" panose="02020603050405020304" pitchFamily="18" charset="0"/>
                <a:ea typeface="汉仪雅酷黑 65W" panose="020B0604020202020204"/>
                <a:cs typeface="Times New Roman" panose="02020603050405020304" pitchFamily="18" charset="0"/>
              </a:rPr>
              <a:t>应用中包含了大量的文件，例如</a:t>
            </a:r>
            <a:r>
              <a:rPr lang="en-US" altLang="zh-CN" sz="1800" kern="100" dirty="0">
                <a:effectLst/>
                <a:latin typeface="Times New Roman" panose="02020603050405020304" pitchFamily="18" charset="0"/>
                <a:ea typeface="汉仪雅酷黑 65W" panose="020B0604020202020204"/>
              </a:rPr>
              <a:t>HTML</a:t>
            </a:r>
            <a:r>
              <a:rPr lang="zh-CN" altLang="zh-CN" sz="1800" kern="100" dirty="0">
                <a:effectLst/>
                <a:latin typeface="Times New Roman" panose="02020603050405020304" pitchFamily="18" charset="0"/>
                <a:ea typeface="汉仪雅酷黑 65W" panose="020B0604020202020204"/>
                <a:cs typeface="Times New Roman" panose="02020603050405020304" pitchFamily="18" charset="0"/>
              </a:rPr>
              <a:t>文件、</a:t>
            </a:r>
            <a:r>
              <a:rPr lang="en-US" altLang="zh-CN" sz="1800" kern="100" dirty="0">
                <a:effectLst/>
                <a:latin typeface="Times New Roman" panose="02020603050405020304" pitchFamily="18" charset="0"/>
                <a:ea typeface="汉仪雅酷黑 65W" panose="020B0604020202020204"/>
              </a:rPr>
              <a:t>JSP</a:t>
            </a:r>
            <a:r>
              <a:rPr lang="zh-CN" altLang="zh-CN" sz="1800" kern="100" dirty="0">
                <a:effectLst/>
                <a:latin typeface="Times New Roman" panose="02020603050405020304" pitchFamily="18" charset="0"/>
                <a:ea typeface="汉仪雅酷黑 65W" panose="020B0604020202020204"/>
                <a:cs typeface="Times New Roman" panose="02020603050405020304" pitchFamily="18" charset="0"/>
              </a:rPr>
              <a:t>文件、</a:t>
            </a:r>
            <a:r>
              <a:rPr lang="en-US" altLang="zh-CN" sz="1800" kern="100" dirty="0">
                <a:effectLst/>
                <a:latin typeface="Times New Roman" panose="02020603050405020304" pitchFamily="18" charset="0"/>
                <a:ea typeface="汉仪雅酷黑 65W" panose="020B0604020202020204"/>
              </a:rPr>
              <a:t>Java</a:t>
            </a:r>
            <a:r>
              <a:rPr lang="zh-CN" altLang="zh-CN" sz="1800" kern="100" dirty="0">
                <a:effectLst/>
                <a:latin typeface="Times New Roman" panose="02020603050405020304" pitchFamily="18" charset="0"/>
                <a:ea typeface="汉仪雅酷黑 65W" panose="020B0604020202020204"/>
                <a:cs typeface="Times New Roman" panose="02020603050405020304" pitchFamily="18" charset="0"/>
              </a:rPr>
              <a:t>文件、图片文件、配置文件和其他的类库，这些文件必须按照一定的结构加以组织。开发者可以把</a:t>
            </a:r>
            <a:r>
              <a:rPr lang="en-US" altLang="zh-CN" sz="1800" kern="100" dirty="0">
                <a:effectLst/>
                <a:latin typeface="Times New Roman" panose="02020603050405020304" pitchFamily="18" charset="0"/>
                <a:ea typeface="汉仪雅酷黑 65W" panose="020B0604020202020204"/>
              </a:rPr>
              <a:t>HTML</a:t>
            </a:r>
            <a:r>
              <a:rPr lang="zh-CN" altLang="zh-CN" sz="1800" kern="100" dirty="0">
                <a:effectLst/>
                <a:latin typeface="Times New Roman" panose="02020603050405020304" pitchFamily="18" charset="0"/>
                <a:ea typeface="汉仪雅酷黑 65W" panose="020B0604020202020204"/>
                <a:cs typeface="Times New Roman" panose="02020603050405020304" pitchFamily="18" charset="0"/>
              </a:rPr>
              <a:t>文件、</a:t>
            </a:r>
            <a:r>
              <a:rPr lang="en-US" altLang="zh-CN" sz="1800" kern="100" dirty="0">
                <a:effectLst/>
                <a:latin typeface="Times New Roman" panose="02020603050405020304" pitchFamily="18" charset="0"/>
                <a:ea typeface="汉仪雅酷黑 65W" panose="020B0604020202020204"/>
              </a:rPr>
              <a:t>JSP</a:t>
            </a:r>
            <a:r>
              <a:rPr lang="zh-CN" altLang="zh-CN" sz="1800" kern="100" dirty="0">
                <a:effectLst/>
                <a:latin typeface="Times New Roman" panose="02020603050405020304" pitchFamily="18" charset="0"/>
                <a:ea typeface="汉仪雅酷黑 65W" panose="020B0604020202020204"/>
                <a:cs typeface="Times New Roman" panose="02020603050405020304" pitchFamily="18" charset="0"/>
              </a:rPr>
              <a:t>文件和图片文件等界面相关的文件直接放在根目录下。为了便于管理，开发者通常还会把根目录中的文件进行分类。进行分类的做法通常是把</a:t>
            </a:r>
            <a:r>
              <a:rPr lang="en-US" altLang="zh-CN" sz="1800" kern="100" dirty="0">
                <a:effectLst/>
                <a:latin typeface="Times New Roman" panose="02020603050405020304" pitchFamily="18" charset="0"/>
                <a:ea typeface="汉仪雅酷黑 65W" panose="020B0604020202020204"/>
              </a:rPr>
              <a:t>Web</a:t>
            </a:r>
            <a:r>
              <a:rPr lang="zh-CN" altLang="zh-CN" sz="1800" kern="100" dirty="0">
                <a:effectLst/>
                <a:latin typeface="Times New Roman" panose="02020603050405020304" pitchFamily="18" charset="0"/>
                <a:ea typeface="汉仪雅酷黑 65W" panose="020B0604020202020204"/>
                <a:cs typeface="Times New Roman" panose="02020603050405020304" pitchFamily="18" charset="0"/>
              </a:rPr>
              <a:t>应用分成若干模块，把每个模块相关的文件放在一个目录中。</a:t>
            </a:r>
            <a:endParaRPr lang="zh-CN" altLang="zh-CN" sz="1800" kern="100" dirty="0">
              <a:effectLst/>
              <a:latin typeface="宋体" panose="02010600030101010101" pitchFamily="2" charset="-122"/>
              <a:ea typeface="汉仪雅酷黑 65W" panose="020B0604020202020204"/>
              <a:cs typeface="Times New Roman" panose="02020603050405020304" pitchFamily="18" charset="0"/>
            </a:endParaRPr>
          </a:p>
        </p:txBody>
      </p:sp>
      <p:sp>
        <p:nvSpPr>
          <p:cNvPr id="6" name="矩形 5">
            <a:extLst>
              <a:ext uri="{FF2B5EF4-FFF2-40B4-BE49-F238E27FC236}">
                <a16:creationId xmlns:a16="http://schemas.microsoft.com/office/drawing/2014/main" id="{ADC07B90-C897-F884-1385-3944F9F6AFA4}"/>
              </a:ext>
            </a:extLst>
          </p:cNvPr>
          <p:cNvSpPr/>
          <p:nvPr/>
        </p:nvSpPr>
        <p:spPr>
          <a:xfrm>
            <a:off x="6679096" y="227965"/>
            <a:ext cx="2295240" cy="494030"/>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grpSp>
        <p:nvGrpSpPr>
          <p:cNvPr id="10" name="组合 9">
            <a:extLst>
              <a:ext uri="{FF2B5EF4-FFF2-40B4-BE49-F238E27FC236}">
                <a16:creationId xmlns:a16="http://schemas.microsoft.com/office/drawing/2014/main" id="{66A34099-0FEB-4DED-58E9-441764D1B7FA}"/>
              </a:ext>
            </a:extLst>
          </p:cNvPr>
          <p:cNvGrpSpPr/>
          <p:nvPr/>
        </p:nvGrpSpPr>
        <p:grpSpPr>
          <a:xfrm>
            <a:off x="6911340" y="227965"/>
            <a:ext cx="2143125" cy="307975"/>
            <a:chOff x="3716" y="3214"/>
            <a:chExt cx="8453" cy="485"/>
          </a:xfrm>
        </p:grpSpPr>
        <p:sp>
          <p:nvSpPr>
            <p:cNvPr id="11" name="文本框 10">
              <a:extLst>
                <a:ext uri="{FF2B5EF4-FFF2-40B4-BE49-F238E27FC236}">
                  <a16:creationId xmlns:a16="http://schemas.microsoft.com/office/drawing/2014/main" id="{C11FC95C-4C23-57A6-ADB2-63B5EC9481C3}"/>
                </a:ext>
              </a:extLst>
            </p:cNvPr>
            <p:cNvSpPr txBox="1"/>
            <p:nvPr>
              <p:custDataLst>
                <p:tags r:id="rId2"/>
              </p:custDataLst>
            </p:nvPr>
          </p:nvSpPr>
          <p:spPr>
            <a:xfrm>
              <a:off x="4002" y="3214"/>
              <a:ext cx="8167" cy="485"/>
            </a:xfrm>
            <a:prstGeom prst="rect">
              <a:avLst/>
            </a:prstGeom>
            <a:noFill/>
          </p:spPr>
          <p:txBody>
            <a:bodyPr wrap="square" rtlCol="0">
              <a:spAutoFit/>
            </a:bodyPr>
            <a:lstStyle/>
            <a:p>
              <a:pPr indent="0" fontAlgn="auto">
                <a:lnSpc>
                  <a:spcPct val="100000"/>
                </a:lnSpc>
              </a:pP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第</a:t>
              </a:r>
              <a:r>
                <a:rPr lang="en-US" altLang="zh-CN" sz="1400" dirty="0">
                  <a:solidFill>
                    <a:srgbClr val="3077B5"/>
                  </a:solidFill>
                  <a:latin typeface="汉仪雅酷黑简" panose="00020600040101010101" charset="-122"/>
                  <a:ea typeface="汉仪雅酷黑简" panose="00020600040101010101" charset="-122"/>
                  <a:cs typeface="汉仪雅酷黑简" panose="00020600040101010101" charset="-122"/>
                </a:rPr>
                <a:t>7</a:t>
              </a: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章</a:t>
              </a:r>
              <a:r>
                <a:rPr lang="en-US" altLang="zh-CN" sz="1400" dirty="0">
                  <a:solidFill>
                    <a:srgbClr val="3077B5"/>
                  </a:solidFill>
                  <a:latin typeface="汉仪雅酷黑简" panose="00020600040101010101" charset="-122"/>
                  <a:ea typeface="汉仪雅酷黑简" panose="00020600040101010101" charset="-122"/>
                  <a:cs typeface="汉仪雅酷黑简" panose="00020600040101010101" charset="-122"/>
                </a:rPr>
                <a:t> JSP</a:t>
              </a: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技术基础</a:t>
              </a:r>
            </a:p>
          </p:txBody>
        </p:sp>
        <p:sp>
          <p:nvSpPr>
            <p:cNvPr id="12" name="矩形 11">
              <a:extLst>
                <a:ext uri="{FF2B5EF4-FFF2-40B4-BE49-F238E27FC236}">
                  <a16:creationId xmlns:a16="http://schemas.microsoft.com/office/drawing/2014/main" id="{A855C5D0-C84B-9D51-14DA-37BF6873549C}"/>
                </a:ext>
              </a:extLst>
            </p:cNvPr>
            <p:cNvSpPr/>
            <p:nvPr>
              <p:custDataLst>
                <p:tags r:id="rId3"/>
              </p:custDataLst>
            </p:nvPr>
          </p:nvSpPr>
          <p:spPr>
            <a:xfrm>
              <a:off x="3716" y="3292"/>
              <a:ext cx="286" cy="327"/>
            </a:xfrm>
            <a:prstGeom prst="rect">
              <a:avLst/>
            </a:prstGeom>
            <a:solidFill>
              <a:srgbClr val="3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 name="文本框 12">
            <a:extLst>
              <a:ext uri="{FF2B5EF4-FFF2-40B4-BE49-F238E27FC236}">
                <a16:creationId xmlns:a16="http://schemas.microsoft.com/office/drawing/2014/main" id="{8C2808DE-08EB-8077-FD9E-192334A9A305}"/>
              </a:ext>
            </a:extLst>
          </p:cNvPr>
          <p:cNvSpPr txBox="1"/>
          <p:nvPr/>
        </p:nvSpPr>
        <p:spPr>
          <a:xfrm>
            <a:off x="400684" y="765810"/>
            <a:ext cx="4417805" cy="400110"/>
          </a:xfrm>
          <a:prstGeom prst="rect">
            <a:avLst/>
          </a:prstGeom>
          <a:noFill/>
        </p:spPr>
        <p:txBody>
          <a:bodyPr wrap="square" rtlCol="0">
            <a:spAutoFit/>
          </a:bodyPr>
          <a:lstStyle/>
          <a:p>
            <a:r>
              <a:rPr 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sym typeface="+mn-ea"/>
              </a:rPr>
              <a:t>7</a:t>
            </a:r>
            <a:r>
              <a:rPr sz="2000" b="1" dirty="0">
                <a:solidFill>
                  <a:srgbClr val="3077B5"/>
                </a:solidFill>
                <a:latin typeface="汉仪雅酷黑 65W" panose="020B0604020202020204" charset="-122"/>
                <a:ea typeface="汉仪雅酷黑 65W" panose="020B0604020202020204" charset="-122"/>
                <a:cs typeface="汉仪雅酷黑 65W" panose="020B0604020202020204" charset="-122"/>
                <a:sym typeface="+mn-ea"/>
              </a:rPr>
              <a:t>.</a:t>
            </a:r>
            <a:r>
              <a:rPr 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sym typeface="+mn-ea"/>
              </a:rPr>
              <a:t>2.</a:t>
            </a:r>
            <a:r>
              <a:rPr lang="en-US" altLang="zh-CN" sz="2000" b="1" dirty="0">
                <a:solidFill>
                  <a:srgbClr val="3077B5"/>
                </a:solidFill>
                <a:latin typeface="汉仪雅酷黑 65W" panose="020B0604020202020204" charset="-122"/>
                <a:ea typeface="汉仪雅酷黑 65W" panose="020B0604020202020204" charset="-122"/>
                <a:cs typeface="汉仪雅酷黑 65W" panose="020B0604020202020204" charset="-122"/>
                <a:sym typeface="+mn-ea"/>
              </a:rPr>
              <a:t>3</a:t>
            </a:r>
            <a:r>
              <a:rPr sz="2000" b="1" dirty="0">
                <a:solidFill>
                  <a:srgbClr val="3077B5"/>
                </a:solidFill>
                <a:latin typeface="汉仪雅酷黑 65W" panose="020B0604020202020204" charset="-122"/>
                <a:ea typeface="汉仪雅酷黑 65W" panose="020B0604020202020204" charset="-122"/>
                <a:cs typeface="汉仪雅酷黑 65W" panose="020B0604020202020204" charset="-122"/>
                <a:sym typeface="+mn-ea"/>
              </a:rPr>
              <a:t> </a:t>
            </a:r>
            <a:r>
              <a:rPr lang="en-US" altLang="zh-CN" sz="2000" b="1" dirty="0">
                <a:solidFill>
                  <a:srgbClr val="3077B5"/>
                </a:solidFill>
                <a:latin typeface="汉仪雅酷黑 65W" panose="020B0604020202020204" charset="-122"/>
                <a:ea typeface="汉仪雅酷黑 65W" panose="020B0604020202020204" charset="-122"/>
                <a:cs typeface="汉仪雅酷黑 65W" panose="020B0604020202020204" charset="-122"/>
                <a:sym typeface="+mn-ea"/>
              </a:rPr>
              <a:t>Java Web</a:t>
            </a:r>
            <a:r>
              <a:rPr lang="zh-CN" alt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sym typeface="+mn-ea"/>
              </a:rPr>
              <a:t>应用程序的目录结构</a:t>
            </a:r>
            <a:endParaRPr sz="2000" b="1" dirty="0">
              <a:solidFill>
                <a:srgbClr val="3077B5"/>
              </a:solidFill>
              <a:latin typeface="汉仪雅酷黑 65W" panose="020B0604020202020204" charset="-122"/>
              <a:ea typeface="汉仪雅酷黑 65W" panose="020B0604020202020204" charset="-122"/>
              <a:cs typeface="汉仪雅酷黑 65W" panose="020B0604020202020204" charset="-122"/>
            </a:endParaRPr>
          </a:p>
        </p:txBody>
      </p:sp>
    </p:spTree>
    <p:extLst>
      <p:ext uri="{BB962C8B-B14F-4D97-AF65-F5344CB8AC3E}">
        <p14:creationId xmlns:p14="http://schemas.microsoft.com/office/powerpoint/2010/main" val="2770326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6"/>
          <p:cNvPicPr>
            <a:picLocks noChangeAspect="1"/>
          </p:cNvPicPr>
          <p:nvPr/>
        </p:nvPicPr>
        <p:blipFill>
          <a:blip r:embed="rId7"/>
          <a:stretch>
            <a:fillRect/>
          </a:stretch>
        </p:blipFill>
        <p:spPr>
          <a:xfrm>
            <a:off x="-4445" y="0"/>
            <a:ext cx="8107680" cy="584200"/>
          </a:xfrm>
          <a:prstGeom prst="rect">
            <a:avLst/>
          </a:prstGeom>
        </p:spPr>
      </p:pic>
      <p:pic>
        <p:nvPicPr>
          <p:cNvPr id="5" name="图片 4" descr="5"/>
          <p:cNvPicPr>
            <a:picLocks noChangeAspect="1"/>
          </p:cNvPicPr>
          <p:nvPr/>
        </p:nvPicPr>
        <p:blipFill>
          <a:blip r:embed="rId8"/>
          <a:stretch>
            <a:fillRect/>
          </a:stretch>
        </p:blipFill>
        <p:spPr>
          <a:xfrm>
            <a:off x="3091815" y="5311775"/>
            <a:ext cx="6116955" cy="408305"/>
          </a:xfrm>
          <a:prstGeom prst="rect">
            <a:avLst/>
          </a:prstGeom>
        </p:spPr>
      </p:pic>
      <p:pic>
        <p:nvPicPr>
          <p:cNvPr id="3" name="图片 2" descr="未标题-1"/>
          <p:cNvPicPr>
            <a:picLocks noChangeAspect="1"/>
          </p:cNvPicPr>
          <p:nvPr>
            <p:custDataLst>
              <p:tags r:id="rId1"/>
            </p:custDataLst>
          </p:nvPr>
        </p:nvPicPr>
        <p:blipFill>
          <a:blip r:embed="rId9"/>
          <a:stretch>
            <a:fillRect/>
          </a:stretch>
        </p:blipFill>
        <p:spPr>
          <a:xfrm>
            <a:off x="144145" y="104140"/>
            <a:ext cx="1975485" cy="494030"/>
          </a:xfrm>
          <a:prstGeom prst="rect">
            <a:avLst/>
          </a:prstGeom>
        </p:spPr>
      </p:pic>
      <p:grpSp>
        <p:nvGrpSpPr>
          <p:cNvPr id="4" name="组合 3"/>
          <p:cNvGrpSpPr/>
          <p:nvPr/>
        </p:nvGrpSpPr>
        <p:grpSpPr>
          <a:xfrm>
            <a:off x="6911340" y="227965"/>
            <a:ext cx="2143125" cy="521970"/>
            <a:chOff x="3716" y="3214"/>
            <a:chExt cx="8453" cy="822"/>
          </a:xfrm>
        </p:grpSpPr>
        <p:sp>
          <p:nvSpPr>
            <p:cNvPr id="8" name="文本框 7"/>
            <p:cNvSpPr txBox="1"/>
            <p:nvPr>
              <p:custDataLst>
                <p:tags r:id="rId4"/>
              </p:custDataLst>
            </p:nvPr>
          </p:nvSpPr>
          <p:spPr>
            <a:xfrm>
              <a:off x="4002" y="3214"/>
              <a:ext cx="8167" cy="822"/>
            </a:xfrm>
            <a:prstGeom prst="rect">
              <a:avLst/>
            </a:prstGeom>
            <a:noFill/>
          </p:spPr>
          <p:txBody>
            <a:bodyPr wrap="square" rtlCol="0">
              <a:spAutoFit/>
            </a:bodyPr>
            <a:lstStyle/>
            <a:p>
              <a:pPr indent="0" fontAlgn="auto">
                <a:lnSpc>
                  <a:spcPct val="100000"/>
                </a:lnSpc>
              </a:pP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第3章  Java的多线程机制及其网络程序设计</a:t>
              </a:r>
            </a:p>
          </p:txBody>
        </p:sp>
        <p:sp>
          <p:nvSpPr>
            <p:cNvPr id="14" name="矩形 13"/>
            <p:cNvSpPr/>
            <p:nvPr>
              <p:custDataLst>
                <p:tags r:id="rId5"/>
              </p:custDataLst>
            </p:nvPr>
          </p:nvSpPr>
          <p:spPr>
            <a:xfrm>
              <a:off x="3716" y="3292"/>
              <a:ext cx="286" cy="327"/>
            </a:xfrm>
            <a:prstGeom prst="rect">
              <a:avLst/>
            </a:prstGeom>
            <a:solidFill>
              <a:srgbClr val="3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文本框 6"/>
          <p:cNvSpPr txBox="1"/>
          <p:nvPr/>
        </p:nvSpPr>
        <p:spPr>
          <a:xfrm>
            <a:off x="786130" y="1164590"/>
            <a:ext cx="7950200" cy="4524315"/>
          </a:xfrm>
          <a:prstGeom prst="rect">
            <a:avLst/>
          </a:prstGeom>
          <a:noFill/>
        </p:spPr>
        <p:txBody>
          <a:bodyPr wrap="square" rtlCol="0">
            <a:spAutoFit/>
          </a:bodyPr>
          <a:lstStyle/>
          <a:p>
            <a:pPr indent="266700" algn="just"/>
            <a:r>
              <a:rPr lang="zh-CN" altLang="zh-CN" sz="1800" kern="100" dirty="0">
                <a:effectLst/>
                <a:latin typeface="Times New Roman" panose="02020603050405020304" pitchFamily="18" charset="0"/>
                <a:ea typeface="宋体" panose="02010600030101010101" pitchFamily="2" charset="-122"/>
              </a:rPr>
              <a:t>此外，在</a:t>
            </a:r>
            <a:r>
              <a:rPr lang="en-US" altLang="zh-CN" sz="1800" kern="100" dirty="0">
                <a:effectLst/>
                <a:latin typeface="Times New Roman" panose="02020603050405020304" pitchFamily="18" charset="0"/>
                <a:ea typeface="宋体" panose="02010600030101010101" pitchFamily="2" charset="-122"/>
              </a:rPr>
              <a:t>Web</a:t>
            </a:r>
            <a:r>
              <a:rPr lang="zh-CN" altLang="zh-CN" sz="1800" kern="100" dirty="0">
                <a:effectLst/>
                <a:latin typeface="Times New Roman" panose="02020603050405020304" pitchFamily="18" charset="0"/>
                <a:ea typeface="宋体" panose="02010600030101010101" pitchFamily="2" charset="-122"/>
              </a:rPr>
              <a:t>应用中有一个比较特殊的子目录</a:t>
            </a:r>
            <a:r>
              <a:rPr lang="en-US" altLang="zh-CN" sz="1800" kern="100" dirty="0">
                <a:effectLst/>
                <a:latin typeface="Times New Roman" panose="02020603050405020304" pitchFamily="18" charset="0"/>
                <a:ea typeface="宋体" panose="02010600030101010101" pitchFamily="2" charset="-122"/>
              </a:rPr>
              <a:t>WEB-INF</a:t>
            </a:r>
            <a:r>
              <a:rPr lang="zh-CN" altLang="zh-CN" sz="1800" kern="100" dirty="0">
                <a:effectLst/>
                <a:latin typeface="Times New Roman" panose="02020603050405020304" pitchFamily="18" charset="0"/>
                <a:ea typeface="宋体" panose="02010600030101010101" pitchFamily="2" charset="-122"/>
              </a:rPr>
              <a:t>。在</a:t>
            </a:r>
            <a:r>
              <a:rPr lang="en-US" altLang="zh-CN" sz="1800" kern="100" dirty="0">
                <a:effectLst/>
                <a:latin typeface="Times New Roman" panose="02020603050405020304" pitchFamily="18" charset="0"/>
                <a:ea typeface="宋体" panose="02010600030101010101" pitchFamily="2" charset="-122"/>
              </a:rPr>
              <a:t>WEB-INF</a:t>
            </a:r>
            <a:r>
              <a:rPr lang="zh-CN" altLang="zh-CN" sz="1800" kern="100" dirty="0">
                <a:effectLst/>
                <a:latin typeface="Times New Roman" panose="02020603050405020304" pitchFamily="18" charset="0"/>
                <a:ea typeface="宋体" panose="02010600030101010101" pitchFamily="2" charset="-122"/>
              </a:rPr>
              <a:t>目录下存放的文件主要为</a:t>
            </a:r>
            <a:r>
              <a:rPr lang="en-US" altLang="zh-CN" sz="1800" kern="100" dirty="0">
                <a:effectLst/>
                <a:latin typeface="Times New Roman" panose="02020603050405020304" pitchFamily="18" charset="0"/>
                <a:ea typeface="宋体" panose="02010600030101010101" pitchFamily="2" charset="-122"/>
              </a:rPr>
              <a:t>Tomcat</a:t>
            </a:r>
            <a:r>
              <a:rPr lang="zh-CN" altLang="zh-CN" sz="1800" kern="100" dirty="0">
                <a:effectLst/>
                <a:latin typeface="Times New Roman" panose="02020603050405020304" pitchFamily="18" charset="0"/>
                <a:ea typeface="宋体" panose="02010600030101010101" pitchFamily="2" charset="-122"/>
              </a:rPr>
              <a:t>服务器使用。在</a:t>
            </a:r>
            <a:r>
              <a:rPr lang="en-US" altLang="zh-CN" sz="1800" kern="100" dirty="0">
                <a:effectLst/>
                <a:latin typeface="Times New Roman" panose="02020603050405020304" pitchFamily="18" charset="0"/>
                <a:ea typeface="宋体" panose="02010600030101010101" pitchFamily="2" charset="-122"/>
              </a:rPr>
              <a:t>WEB-INF</a:t>
            </a:r>
            <a:r>
              <a:rPr lang="zh-CN" altLang="zh-CN" sz="1800" kern="100" dirty="0">
                <a:effectLst/>
                <a:latin typeface="Times New Roman" panose="02020603050405020304" pitchFamily="18" charset="0"/>
                <a:ea typeface="宋体" panose="02010600030101010101" pitchFamily="2" charset="-122"/>
              </a:rPr>
              <a:t>目录下，包括</a:t>
            </a:r>
            <a:r>
              <a:rPr lang="en-US" altLang="zh-CN" sz="1800" kern="100" dirty="0">
                <a:effectLst/>
                <a:latin typeface="Times New Roman" panose="02020603050405020304" pitchFamily="18" charset="0"/>
                <a:ea typeface="宋体" panose="02010600030101010101" pitchFamily="2" charset="-122"/>
              </a:rPr>
              <a:t>classes</a:t>
            </a:r>
            <a:r>
              <a:rPr lang="zh-CN" altLang="zh-CN" sz="1800" kern="100" dirty="0">
                <a:effectLst/>
                <a:latin typeface="Times New Roman" panose="02020603050405020304" pitchFamily="18" charset="0"/>
                <a:ea typeface="宋体" panose="02010600030101010101" pitchFamily="2" charset="-122"/>
              </a:rPr>
              <a:t>和</a:t>
            </a:r>
            <a:r>
              <a:rPr lang="en-US" altLang="zh-CN" sz="1800" kern="100" dirty="0">
                <a:effectLst/>
                <a:latin typeface="Times New Roman" panose="02020603050405020304" pitchFamily="18" charset="0"/>
                <a:ea typeface="宋体" panose="02010600030101010101" pitchFamily="2" charset="-122"/>
              </a:rPr>
              <a:t>lib</a:t>
            </a:r>
            <a:r>
              <a:rPr lang="zh-CN" altLang="zh-CN" sz="1800" kern="100" dirty="0">
                <a:effectLst/>
                <a:latin typeface="Times New Roman" panose="02020603050405020304" pitchFamily="18" charset="0"/>
                <a:ea typeface="宋体" panose="02010600030101010101" pitchFamily="2" charset="-122"/>
              </a:rPr>
              <a:t>两个子目录及一个配置文件</a:t>
            </a:r>
            <a:r>
              <a:rPr lang="en-US" altLang="zh-CN" sz="1800" kern="100" dirty="0" err="1">
                <a:effectLst/>
                <a:latin typeface="Times New Roman" panose="02020603050405020304" pitchFamily="18" charset="0"/>
                <a:ea typeface="宋体" panose="02010600030101010101" pitchFamily="2" charset="-122"/>
              </a:rPr>
              <a:t>web.xml</a:t>
            </a:r>
            <a:r>
              <a:rPr lang="en-US" altLang="zh-CN" sz="1800" kern="100" dirty="0" err="1">
                <a:solidFill>
                  <a:srgbClr val="0066FF"/>
                </a:solidFill>
                <a:effectLst/>
                <a:latin typeface="宋体" panose="02010600030101010101" pitchFamily="2" charset="-122"/>
                <a:ea typeface="宋体" panose="02010600030101010101" pitchFamily="2" charset="-122"/>
              </a:rPr>
              <a:t>。</a:t>
            </a:r>
            <a:r>
              <a:rPr lang="en-US" altLang="zh-CN" sz="1800" kern="100" dirty="0" err="1">
                <a:effectLst/>
                <a:latin typeface="Times New Roman" panose="02020603050405020304" pitchFamily="18" charset="0"/>
                <a:ea typeface="宋体" panose="02010600030101010101" pitchFamily="2" charset="-122"/>
              </a:rPr>
              <a:t>classes</a:t>
            </a:r>
            <a:r>
              <a:rPr lang="zh-CN" altLang="zh-CN" sz="1800" kern="100" dirty="0">
                <a:effectLst/>
                <a:latin typeface="Times New Roman" panose="02020603050405020304" pitchFamily="18" charset="0"/>
                <a:ea typeface="宋体" panose="02010600030101010101" pitchFamily="2" charset="-122"/>
              </a:rPr>
              <a:t>子目录用于存放所有与网站相关的编译后的</a:t>
            </a:r>
            <a:r>
              <a:rPr lang="en-US" altLang="zh-CN" sz="1800" kern="100" dirty="0">
                <a:effectLst/>
                <a:latin typeface="Times New Roman" panose="02020603050405020304" pitchFamily="18" charset="0"/>
                <a:ea typeface="宋体" panose="02010600030101010101" pitchFamily="2" charset="-122"/>
              </a:rPr>
              <a:t>Java</a:t>
            </a:r>
            <a:r>
              <a:rPr lang="zh-CN" altLang="zh-CN" sz="1800" kern="100" dirty="0">
                <a:effectLst/>
                <a:latin typeface="Times New Roman" panose="02020603050405020304" pitchFamily="18" charset="0"/>
                <a:ea typeface="宋体" panose="02010600030101010101" pitchFamily="2" charset="-122"/>
              </a:rPr>
              <a:t>类文件，</a:t>
            </a:r>
            <a:r>
              <a:rPr lang="en-US" altLang="zh-CN" sz="1800" kern="100" dirty="0">
                <a:effectLst/>
                <a:latin typeface="Times New Roman" panose="02020603050405020304" pitchFamily="18" charset="0"/>
                <a:ea typeface="宋体" panose="02010600030101010101" pitchFamily="2" charset="-122"/>
              </a:rPr>
              <a:t>lib</a:t>
            </a:r>
            <a:r>
              <a:rPr lang="zh-CN" altLang="zh-CN" sz="1800" kern="100" dirty="0">
                <a:effectLst/>
                <a:latin typeface="Times New Roman" panose="02020603050405020304" pitchFamily="18" charset="0"/>
                <a:ea typeface="宋体" panose="02010600030101010101" pitchFamily="2" charset="-122"/>
              </a:rPr>
              <a:t>子目录则用于存放以压缩包</a:t>
            </a:r>
            <a:r>
              <a:rPr lang="en-US" altLang="zh-CN" sz="1800" kern="100" dirty="0">
                <a:effectLst/>
                <a:latin typeface="Times New Roman" panose="02020603050405020304" pitchFamily="18" charset="0"/>
                <a:ea typeface="宋体" panose="02010600030101010101" pitchFamily="2" charset="-122"/>
              </a:rPr>
              <a:t>.jar</a:t>
            </a:r>
            <a:r>
              <a:rPr lang="zh-CN" altLang="zh-CN" sz="1800" kern="100" dirty="0">
                <a:effectLst/>
                <a:latin typeface="Times New Roman" panose="02020603050405020304" pitchFamily="18" charset="0"/>
                <a:ea typeface="宋体" panose="02010600030101010101" pitchFamily="2" charset="-122"/>
              </a:rPr>
              <a:t>形式存在的</a:t>
            </a:r>
            <a:r>
              <a:rPr lang="en-US" altLang="zh-CN" sz="1800" kern="100" dirty="0">
                <a:effectLst/>
                <a:latin typeface="Times New Roman" panose="02020603050405020304" pitchFamily="18" charset="0"/>
                <a:ea typeface="宋体" panose="02010600030101010101" pitchFamily="2" charset="-122"/>
              </a:rPr>
              <a:t>Java</a:t>
            </a:r>
            <a:r>
              <a:rPr lang="zh-CN" altLang="zh-CN" sz="1800" kern="100" dirty="0">
                <a:effectLst/>
                <a:latin typeface="Times New Roman" panose="02020603050405020304" pitchFamily="18" charset="0"/>
                <a:ea typeface="宋体" panose="02010600030101010101" pitchFamily="2" charset="-122"/>
              </a:rPr>
              <a:t>类。</a:t>
            </a:r>
            <a:r>
              <a:rPr lang="en-US" altLang="zh-CN" sz="1800" kern="100" dirty="0">
                <a:effectLst/>
                <a:latin typeface="Times New Roman" panose="02020603050405020304" pitchFamily="18" charset="0"/>
                <a:ea typeface="宋体" panose="02010600030101010101" pitchFamily="2" charset="-122"/>
              </a:rPr>
              <a:t>Web</a:t>
            </a:r>
            <a:r>
              <a:rPr lang="zh-CN" altLang="zh-CN" sz="1800" kern="100" dirty="0">
                <a:effectLst/>
                <a:latin typeface="Times New Roman" panose="02020603050405020304" pitchFamily="18" charset="0"/>
                <a:ea typeface="宋体" panose="02010600030101010101" pitchFamily="2" charset="-122"/>
              </a:rPr>
              <a:t>应用的配置文件</a:t>
            </a:r>
            <a:r>
              <a:rPr lang="en-US" altLang="zh-CN" sz="1800" kern="100" dirty="0">
                <a:effectLst/>
                <a:latin typeface="Times New Roman" panose="02020603050405020304" pitchFamily="18" charset="0"/>
                <a:ea typeface="宋体" panose="02010600030101010101" pitchFamily="2" charset="-122"/>
              </a:rPr>
              <a:t>web.xml</a:t>
            </a:r>
            <a:r>
              <a:rPr lang="zh-CN" altLang="zh-CN" sz="1800" kern="100" dirty="0">
                <a:effectLst/>
                <a:latin typeface="Times New Roman" panose="02020603050405020304" pitchFamily="18" charset="0"/>
                <a:ea typeface="宋体" panose="02010600030101010101" pitchFamily="2" charset="-122"/>
              </a:rPr>
              <a:t>是每个</a:t>
            </a:r>
            <a:r>
              <a:rPr lang="en-US" altLang="zh-CN" sz="1800" kern="100" dirty="0">
                <a:effectLst/>
                <a:latin typeface="Times New Roman" panose="02020603050405020304" pitchFamily="18" charset="0"/>
                <a:ea typeface="宋体" panose="02010600030101010101" pitchFamily="2" charset="-122"/>
              </a:rPr>
              <a:t>Web</a:t>
            </a:r>
            <a:r>
              <a:rPr lang="zh-CN" altLang="zh-CN" sz="1800" kern="100" dirty="0">
                <a:effectLst/>
                <a:latin typeface="Times New Roman" panose="02020603050405020304" pitchFamily="18" charset="0"/>
                <a:ea typeface="宋体" panose="02010600030101010101" pitchFamily="2" charset="-122"/>
              </a:rPr>
              <a:t>应用都必须有的，后面的章节中将会进行详细细述。</a:t>
            </a:r>
          </a:p>
          <a:p>
            <a:pPr indent="266700" algn="just"/>
            <a:r>
              <a:rPr lang="zh-CN" altLang="zh-CN" sz="1800" kern="100" dirty="0">
                <a:effectLst/>
                <a:latin typeface="Times New Roman" panose="02020603050405020304" pitchFamily="18" charset="0"/>
                <a:ea typeface="宋体" panose="02010600030101010101" pitchFamily="2" charset="-122"/>
              </a:rPr>
              <a:t>综上所述，一个</a:t>
            </a:r>
            <a:r>
              <a:rPr lang="en-US" altLang="zh-CN" sz="1800" kern="100" dirty="0">
                <a:effectLst/>
                <a:latin typeface="Times New Roman" panose="02020603050405020304" pitchFamily="18" charset="0"/>
                <a:ea typeface="宋体" panose="02010600030101010101" pitchFamily="2" charset="-122"/>
              </a:rPr>
              <a:t>Web</a:t>
            </a:r>
            <a:r>
              <a:rPr lang="zh-CN" altLang="zh-CN" sz="1800" kern="100" dirty="0">
                <a:effectLst/>
                <a:latin typeface="Times New Roman" panose="02020603050405020304" pitchFamily="18" charset="0"/>
                <a:ea typeface="宋体" panose="02010600030101010101" pitchFamily="2" charset="-122"/>
              </a:rPr>
              <a:t>应用的文档结构大致如下所示：</a:t>
            </a:r>
          </a:p>
          <a:p>
            <a:pPr marL="1143000" indent="266700" algn="just"/>
            <a:r>
              <a:rPr lang="en-US" altLang="zh-CN" sz="1800" kern="100" dirty="0">
                <a:effectLst/>
                <a:latin typeface="Times New Roman" panose="02020603050405020304" pitchFamily="18" charset="0"/>
                <a:ea typeface="宋体" panose="02010600030101010101" pitchFamily="2" charset="-122"/>
              </a:rPr>
              <a:t>+ bookstore</a:t>
            </a:r>
            <a:endParaRPr lang="zh-CN" altLang="zh-CN" sz="1800" kern="100" dirty="0">
              <a:effectLst/>
              <a:latin typeface="Times New Roman" panose="02020603050405020304" pitchFamily="18" charset="0"/>
              <a:ea typeface="宋体" panose="02010600030101010101" pitchFamily="2" charset="-122"/>
            </a:endParaRPr>
          </a:p>
          <a:p>
            <a:pPr marL="1143000" indent="266700" algn="just"/>
            <a:r>
              <a:rPr lang="en-US" altLang="zh-CN" sz="1800" kern="100" dirty="0">
                <a:effectLst/>
                <a:latin typeface="Times New Roman" panose="02020603050405020304" pitchFamily="18" charset="0"/>
                <a:ea typeface="宋体" panose="02010600030101010101" pitchFamily="2" charset="-122"/>
              </a:rPr>
              <a:t>    + </a:t>
            </a:r>
            <a:r>
              <a:rPr lang="en-US" altLang="zh-CN" sz="1800" kern="100" dirty="0" err="1">
                <a:effectLst/>
                <a:latin typeface="Times New Roman" panose="02020603050405020304" pitchFamily="18" charset="0"/>
                <a:ea typeface="宋体" panose="02010600030101010101" pitchFamily="2" charset="-122"/>
              </a:rPr>
              <a:t>usermanagement</a:t>
            </a:r>
            <a:endParaRPr lang="zh-CN" altLang="zh-CN" sz="1800" kern="100" dirty="0">
              <a:effectLst/>
              <a:latin typeface="Times New Roman" panose="02020603050405020304" pitchFamily="18" charset="0"/>
              <a:ea typeface="宋体" panose="02010600030101010101" pitchFamily="2" charset="-122"/>
            </a:endParaRPr>
          </a:p>
          <a:p>
            <a:pPr marL="1143000" indent="266700" algn="just"/>
            <a:r>
              <a:rPr lang="en-US" altLang="zh-CN" sz="1800" kern="100" dirty="0">
                <a:effectLst/>
                <a:latin typeface="Times New Roman" panose="02020603050405020304" pitchFamily="18" charset="0"/>
                <a:ea typeface="宋体" panose="02010600030101010101" pitchFamily="2" charset="-122"/>
              </a:rPr>
              <a:t>+ </a:t>
            </a:r>
            <a:r>
              <a:rPr lang="en-US" altLang="zh-CN" sz="1800" kern="100" dirty="0" err="1">
                <a:effectLst/>
                <a:latin typeface="Times New Roman" panose="02020603050405020304" pitchFamily="18" charset="0"/>
                <a:ea typeface="宋体" panose="02010600030101010101" pitchFamily="2" charset="-122"/>
              </a:rPr>
              <a:t>bookmanagement</a:t>
            </a:r>
            <a:endParaRPr lang="zh-CN" altLang="zh-CN" sz="1800" kern="100" dirty="0">
              <a:effectLst/>
              <a:latin typeface="Times New Roman" panose="02020603050405020304" pitchFamily="18" charset="0"/>
              <a:ea typeface="宋体" panose="02010600030101010101" pitchFamily="2" charset="-122"/>
            </a:endParaRPr>
          </a:p>
          <a:p>
            <a:pPr marL="1143000" indent="266700" algn="just"/>
            <a:r>
              <a:rPr lang="en-US" altLang="zh-CN" sz="1800" kern="100" dirty="0">
                <a:effectLst/>
                <a:latin typeface="Times New Roman" panose="02020603050405020304" pitchFamily="18" charset="0"/>
                <a:ea typeface="宋体" panose="02010600030101010101" pitchFamily="2" charset="-122"/>
              </a:rPr>
              <a:t>    + images</a:t>
            </a:r>
            <a:endParaRPr lang="zh-CN" altLang="zh-CN" sz="1800" kern="100" dirty="0">
              <a:effectLst/>
              <a:latin typeface="Times New Roman" panose="02020603050405020304" pitchFamily="18" charset="0"/>
              <a:ea typeface="宋体" panose="02010600030101010101" pitchFamily="2" charset="-122"/>
            </a:endParaRPr>
          </a:p>
          <a:p>
            <a:pPr marL="1143000" indent="266700" algn="just"/>
            <a:r>
              <a:rPr lang="en-US" altLang="zh-CN" sz="1800" kern="100" dirty="0">
                <a:effectLst/>
                <a:latin typeface="Times New Roman" panose="02020603050405020304" pitchFamily="18" charset="0"/>
                <a:ea typeface="宋体" panose="02010600030101010101" pitchFamily="2" charset="-122"/>
              </a:rPr>
              <a:t>    + common</a:t>
            </a:r>
            <a:endParaRPr lang="zh-CN" altLang="zh-CN" sz="1800" kern="100" dirty="0">
              <a:effectLst/>
              <a:latin typeface="Times New Roman" panose="02020603050405020304" pitchFamily="18" charset="0"/>
              <a:ea typeface="宋体" panose="02010600030101010101" pitchFamily="2" charset="-122"/>
            </a:endParaRPr>
          </a:p>
          <a:p>
            <a:pPr marL="1143000" indent="266700" algn="just"/>
            <a:r>
              <a:rPr lang="en-US" altLang="zh-CN" sz="1800" kern="100" dirty="0">
                <a:effectLst/>
                <a:latin typeface="Times New Roman" panose="02020603050405020304" pitchFamily="18" charset="0"/>
                <a:ea typeface="宋体" panose="02010600030101010101" pitchFamily="2" charset="-122"/>
              </a:rPr>
              <a:t>    + WEB-INF</a:t>
            </a:r>
            <a:endParaRPr lang="zh-CN" altLang="zh-CN" sz="1800" kern="100" dirty="0">
              <a:effectLst/>
              <a:latin typeface="Times New Roman" panose="02020603050405020304" pitchFamily="18" charset="0"/>
              <a:ea typeface="宋体" panose="02010600030101010101" pitchFamily="2" charset="-122"/>
            </a:endParaRPr>
          </a:p>
          <a:p>
            <a:pPr marL="1143000" indent="266700" algn="just"/>
            <a:r>
              <a:rPr lang="en-US" altLang="zh-CN" sz="1800" kern="100" dirty="0">
                <a:effectLst/>
                <a:latin typeface="Times New Roman" panose="02020603050405020304" pitchFamily="18" charset="0"/>
                <a:ea typeface="宋体" panose="02010600030101010101" pitchFamily="2" charset="-122"/>
              </a:rPr>
              <a:t>        + web.xml</a:t>
            </a:r>
            <a:endParaRPr lang="zh-CN" altLang="zh-CN" sz="1800" kern="100" dirty="0">
              <a:effectLst/>
              <a:latin typeface="Times New Roman" panose="02020603050405020304" pitchFamily="18" charset="0"/>
              <a:ea typeface="宋体" panose="02010600030101010101" pitchFamily="2" charset="-122"/>
            </a:endParaRPr>
          </a:p>
          <a:p>
            <a:pPr marL="1143000" indent="266700" algn="just"/>
            <a:r>
              <a:rPr lang="en-US" altLang="zh-CN" sz="1800" kern="100" dirty="0">
                <a:effectLst/>
                <a:latin typeface="Times New Roman" panose="02020603050405020304" pitchFamily="18" charset="0"/>
                <a:ea typeface="宋体" panose="02010600030101010101" pitchFamily="2" charset="-122"/>
              </a:rPr>
              <a:t>        + lib</a:t>
            </a:r>
            <a:endParaRPr lang="zh-CN" altLang="zh-CN" sz="1800" kern="100" dirty="0">
              <a:effectLst/>
              <a:latin typeface="Times New Roman" panose="02020603050405020304" pitchFamily="18" charset="0"/>
              <a:ea typeface="宋体" panose="02010600030101010101" pitchFamily="2" charset="-122"/>
            </a:endParaRPr>
          </a:p>
          <a:p>
            <a:pPr marL="1143000" indent="266700" algn="just"/>
            <a:r>
              <a:rPr lang="en-US" altLang="zh-CN" sz="1800" kern="100" dirty="0">
                <a:effectLst/>
                <a:latin typeface="Times New Roman" panose="02020603050405020304" pitchFamily="18" charset="0"/>
                <a:ea typeface="宋体" panose="02010600030101010101" pitchFamily="2" charset="-122"/>
              </a:rPr>
              <a:t>        + classes</a:t>
            </a:r>
            <a:endParaRPr lang="zh-CN" altLang="zh-CN" sz="1800" kern="100" dirty="0">
              <a:effectLst/>
              <a:latin typeface="Times New Roman" panose="02020603050405020304" pitchFamily="18" charset="0"/>
              <a:ea typeface="宋体" panose="02010600030101010101" pitchFamily="2" charset="-122"/>
            </a:endParaRPr>
          </a:p>
        </p:txBody>
      </p:sp>
      <p:sp>
        <p:nvSpPr>
          <p:cNvPr id="6" name="矩形 5">
            <a:extLst>
              <a:ext uri="{FF2B5EF4-FFF2-40B4-BE49-F238E27FC236}">
                <a16:creationId xmlns:a16="http://schemas.microsoft.com/office/drawing/2014/main" id="{ADC07B90-C897-F884-1385-3944F9F6AFA4}"/>
              </a:ext>
            </a:extLst>
          </p:cNvPr>
          <p:cNvSpPr/>
          <p:nvPr/>
        </p:nvSpPr>
        <p:spPr>
          <a:xfrm>
            <a:off x="6679096" y="227965"/>
            <a:ext cx="2295240" cy="494030"/>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grpSp>
        <p:nvGrpSpPr>
          <p:cNvPr id="10" name="组合 9">
            <a:extLst>
              <a:ext uri="{FF2B5EF4-FFF2-40B4-BE49-F238E27FC236}">
                <a16:creationId xmlns:a16="http://schemas.microsoft.com/office/drawing/2014/main" id="{66A34099-0FEB-4DED-58E9-441764D1B7FA}"/>
              </a:ext>
            </a:extLst>
          </p:cNvPr>
          <p:cNvGrpSpPr/>
          <p:nvPr/>
        </p:nvGrpSpPr>
        <p:grpSpPr>
          <a:xfrm>
            <a:off x="6911340" y="227965"/>
            <a:ext cx="2143125" cy="307975"/>
            <a:chOff x="3716" y="3214"/>
            <a:chExt cx="8453" cy="485"/>
          </a:xfrm>
        </p:grpSpPr>
        <p:sp>
          <p:nvSpPr>
            <p:cNvPr id="11" name="文本框 10">
              <a:extLst>
                <a:ext uri="{FF2B5EF4-FFF2-40B4-BE49-F238E27FC236}">
                  <a16:creationId xmlns:a16="http://schemas.microsoft.com/office/drawing/2014/main" id="{C11FC95C-4C23-57A6-ADB2-63B5EC9481C3}"/>
                </a:ext>
              </a:extLst>
            </p:cNvPr>
            <p:cNvSpPr txBox="1"/>
            <p:nvPr>
              <p:custDataLst>
                <p:tags r:id="rId2"/>
              </p:custDataLst>
            </p:nvPr>
          </p:nvSpPr>
          <p:spPr>
            <a:xfrm>
              <a:off x="4002" y="3214"/>
              <a:ext cx="8167" cy="485"/>
            </a:xfrm>
            <a:prstGeom prst="rect">
              <a:avLst/>
            </a:prstGeom>
            <a:noFill/>
          </p:spPr>
          <p:txBody>
            <a:bodyPr wrap="square" rtlCol="0">
              <a:spAutoFit/>
            </a:bodyPr>
            <a:lstStyle/>
            <a:p>
              <a:pPr indent="0" fontAlgn="auto">
                <a:lnSpc>
                  <a:spcPct val="100000"/>
                </a:lnSpc>
              </a:pP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第</a:t>
              </a:r>
              <a:r>
                <a:rPr lang="en-US" altLang="zh-CN" sz="1400" dirty="0">
                  <a:solidFill>
                    <a:srgbClr val="3077B5"/>
                  </a:solidFill>
                  <a:latin typeface="汉仪雅酷黑简" panose="00020600040101010101" charset="-122"/>
                  <a:ea typeface="汉仪雅酷黑简" panose="00020600040101010101" charset="-122"/>
                  <a:cs typeface="汉仪雅酷黑简" panose="00020600040101010101" charset="-122"/>
                </a:rPr>
                <a:t>7</a:t>
              </a: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章</a:t>
              </a:r>
              <a:r>
                <a:rPr lang="en-US" altLang="zh-CN" sz="1400" dirty="0">
                  <a:solidFill>
                    <a:srgbClr val="3077B5"/>
                  </a:solidFill>
                  <a:latin typeface="汉仪雅酷黑简" panose="00020600040101010101" charset="-122"/>
                  <a:ea typeface="汉仪雅酷黑简" panose="00020600040101010101" charset="-122"/>
                  <a:cs typeface="汉仪雅酷黑简" panose="00020600040101010101" charset="-122"/>
                </a:rPr>
                <a:t> JSP</a:t>
              </a: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技术基础</a:t>
              </a:r>
            </a:p>
          </p:txBody>
        </p:sp>
        <p:sp>
          <p:nvSpPr>
            <p:cNvPr id="12" name="矩形 11">
              <a:extLst>
                <a:ext uri="{FF2B5EF4-FFF2-40B4-BE49-F238E27FC236}">
                  <a16:creationId xmlns:a16="http://schemas.microsoft.com/office/drawing/2014/main" id="{A855C5D0-C84B-9D51-14DA-37BF6873549C}"/>
                </a:ext>
              </a:extLst>
            </p:cNvPr>
            <p:cNvSpPr/>
            <p:nvPr>
              <p:custDataLst>
                <p:tags r:id="rId3"/>
              </p:custDataLst>
            </p:nvPr>
          </p:nvSpPr>
          <p:spPr>
            <a:xfrm>
              <a:off x="3716" y="3292"/>
              <a:ext cx="286" cy="327"/>
            </a:xfrm>
            <a:prstGeom prst="rect">
              <a:avLst/>
            </a:prstGeom>
            <a:solidFill>
              <a:srgbClr val="3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 name="文本框 12">
            <a:extLst>
              <a:ext uri="{FF2B5EF4-FFF2-40B4-BE49-F238E27FC236}">
                <a16:creationId xmlns:a16="http://schemas.microsoft.com/office/drawing/2014/main" id="{8C2808DE-08EB-8077-FD9E-192334A9A305}"/>
              </a:ext>
            </a:extLst>
          </p:cNvPr>
          <p:cNvSpPr txBox="1"/>
          <p:nvPr/>
        </p:nvSpPr>
        <p:spPr>
          <a:xfrm>
            <a:off x="400684" y="765810"/>
            <a:ext cx="4417805" cy="400110"/>
          </a:xfrm>
          <a:prstGeom prst="rect">
            <a:avLst/>
          </a:prstGeom>
          <a:noFill/>
        </p:spPr>
        <p:txBody>
          <a:bodyPr wrap="square" rtlCol="0">
            <a:spAutoFit/>
          </a:bodyPr>
          <a:lstStyle/>
          <a:p>
            <a:r>
              <a:rPr 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sym typeface="+mn-ea"/>
              </a:rPr>
              <a:t>7</a:t>
            </a:r>
            <a:r>
              <a:rPr sz="2000" b="1" dirty="0">
                <a:solidFill>
                  <a:srgbClr val="3077B5"/>
                </a:solidFill>
                <a:latin typeface="汉仪雅酷黑 65W" panose="020B0604020202020204" charset="-122"/>
                <a:ea typeface="汉仪雅酷黑 65W" panose="020B0604020202020204" charset="-122"/>
                <a:cs typeface="汉仪雅酷黑 65W" panose="020B0604020202020204" charset="-122"/>
                <a:sym typeface="+mn-ea"/>
              </a:rPr>
              <a:t>.</a:t>
            </a:r>
            <a:r>
              <a:rPr 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sym typeface="+mn-ea"/>
              </a:rPr>
              <a:t>2.</a:t>
            </a:r>
            <a:r>
              <a:rPr lang="en-US" altLang="zh-CN" sz="2000" b="1" dirty="0">
                <a:solidFill>
                  <a:srgbClr val="3077B5"/>
                </a:solidFill>
                <a:latin typeface="汉仪雅酷黑 65W" panose="020B0604020202020204" charset="-122"/>
                <a:ea typeface="汉仪雅酷黑 65W" panose="020B0604020202020204" charset="-122"/>
                <a:cs typeface="汉仪雅酷黑 65W" panose="020B0604020202020204" charset="-122"/>
                <a:sym typeface="+mn-ea"/>
              </a:rPr>
              <a:t>3</a:t>
            </a:r>
            <a:r>
              <a:rPr sz="2000" b="1" dirty="0">
                <a:solidFill>
                  <a:srgbClr val="3077B5"/>
                </a:solidFill>
                <a:latin typeface="汉仪雅酷黑 65W" panose="020B0604020202020204" charset="-122"/>
                <a:ea typeface="汉仪雅酷黑 65W" panose="020B0604020202020204" charset="-122"/>
                <a:cs typeface="汉仪雅酷黑 65W" panose="020B0604020202020204" charset="-122"/>
                <a:sym typeface="+mn-ea"/>
              </a:rPr>
              <a:t> </a:t>
            </a:r>
            <a:r>
              <a:rPr lang="en-US" altLang="zh-CN" sz="2000" b="1" dirty="0">
                <a:solidFill>
                  <a:srgbClr val="3077B5"/>
                </a:solidFill>
                <a:latin typeface="汉仪雅酷黑 65W" panose="020B0604020202020204" charset="-122"/>
                <a:ea typeface="汉仪雅酷黑 65W" panose="020B0604020202020204" charset="-122"/>
                <a:cs typeface="汉仪雅酷黑 65W" panose="020B0604020202020204" charset="-122"/>
                <a:sym typeface="+mn-ea"/>
              </a:rPr>
              <a:t>Java Web</a:t>
            </a:r>
            <a:r>
              <a:rPr lang="zh-CN" alt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sym typeface="+mn-ea"/>
              </a:rPr>
              <a:t>应用程序的目录结构</a:t>
            </a:r>
            <a:endParaRPr sz="2000" b="1" dirty="0">
              <a:solidFill>
                <a:srgbClr val="3077B5"/>
              </a:solidFill>
              <a:latin typeface="汉仪雅酷黑 65W" panose="020B0604020202020204" charset="-122"/>
              <a:ea typeface="汉仪雅酷黑 65W" panose="020B0604020202020204" charset="-122"/>
              <a:cs typeface="汉仪雅酷黑 65W" panose="020B0604020202020204" charset="-122"/>
            </a:endParaRPr>
          </a:p>
        </p:txBody>
      </p:sp>
    </p:spTree>
    <p:extLst>
      <p:ext uri="{BB962C8B-B14F-4D97-AF65-F5344CB8AC3E}">
        <p14:creationId xmlns:p14="http://schemas.microsoft.com/office/powerpoint/2010/main" val="40040272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6"/>
          <p:cNvPicPr>
            <a:picLocks noChangeAspect="1"/>
          </p:cNvPicPr>
          <p:nvPr/>
        </p:nvPicPr>
        <p:blipFill>
          <a:blip r:embed="rId7"/>
          <a:stretch>
            <a:fillRect/>
          </a:stretch>
        </p:blipFill>
        <p:spPr>
          <a:xfrm>
            <a:off x="-4445" y="0"/>
            <a:ext cx="8107680" cy="584200"/>
          </a:xfrm>
          <a:prstGeom prst="rect">
            <a:avLst/>
          </a:prstGeom>
        </p:spPr>
      </p:pic>
      <p:pic>
        <p:nvPicPr>
          <p:cNvPr id="5" name="图片 4" descr="5"/>
          <p:cNvPicPr>
            <a:picLocks noChangeAspect="1"/>
          </p:cNvPicPr>
          <p:nvPr/>
        </p:nvPicPr>
        <p:blipFill>
          <a:blip r:embed="rId8"/>
          <a:stretch>
            <a:fillRect/>
          </a:stretch>
        </p:blipFill>
        <p:spPr>
          <a:xfrm>
            <a:off x="3091815" y="5311775"/>
            <a:ext cx="6116955" cy="408305"/>
          </a:xfrm>
          <a:prstGeom prst="rect">
            <a:avLst/>
          </a:prstGeom>
        </p:spPr>
      </p:pic>
      <p:sp>
        <p:nvSpPr>
          <p:cNvPr id="9" name="文本框 8"/>
          <p:cNvSpPr txBox="1"/>
          <p:nvPr/>
        </p:nvSpPr>
        <p:spPr>
          <a:xfrm>
            <a:off x="400685" y="765810"/>
            <a:ext cx="3932555" cy="398780"/>
          </a:xfrm>
          <a:prstGeom prst="rect">
            <a:avLst/>
          </a:prstGeom>
          <a:noFill/>
        </p:spPr>
        <p:txBody>
          <a:bodyPr wrap="square" rtlCol="0">
            <a:spAutoFit/>
          </a:bodyPr>
          <a:lstStyle/>
          <a:p>
            <a:r>
              <a:rPr lang="en-US" altLang="zh-CN" sz="2000" b="1" dirty="0">
                <a:solidFill>
                  <a:srgbClr val="3077B5"/>
                </a:solidFill>
                <a:latin typeface="汉仪雅酷黑 65W" panose="020B0604020202020204" charset="-122"/>
                <a:ea typeface="汉仪雅酷黑 65W" panose="020B0604020202020204" charset="-122"/>
                <a:cs typeface="汉仪雅酷黑 65W" panose="020B0604020202020204" charset="-122"/>
              </a:rPr>
              <a:t>7</a:t>
            </a:r>
            <a:r>
              <a:rPr lang="zh-CN" alt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.3  </a:t>
            </a:r>
            <a:r>
              <a:rPr lang="en-US" altLang="zh-CN" sz="2000" b="1" dirty="0">
                <a:solidFill>
                  <a:srgbClr val="3077B5"/>
                </a:solidFill>
                <a:latin typeface="汉仪雅酷黑 65W" panose="020B0604020202020204" charset="-122"/>
                <a:ea typeface="汉仪雅酷黑 65W" panose="020B0604020202020204" charset="-122"/>
                <a:cs typeface="汉仪雅酷黑 65W" panose="020B0604020202020204" charset="-122"/>
              </a:rPr>
              <a:t>JSP</a:t>
            </a:r>
            <a:r>
              <a:rPr lang="zh-CN" alt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基本语法</a:t>
            </a:r>
          </a:p>
        </p:txBody>
      </p:sp>
      <p:pic>
        <p:nvPicPr>
          <p:cNvPr id="3" name="图片 2" descr="未标题-1"/>
          <p:cNvPicPr>
            <a:picLocks noChangeAspect="1"/>
          </p:cNvPicPr>
          <p:nvPr>
            <p:custDataLst>
              <p:tags r:id="rId1"/>
            </p:custDataLst>
          </p:nvPr>
        </p:nvPicPr>
        <p:blipFill>
          <a:blip r:embed="rId9"/>
          <a:stretch>
            <a:fillRect/>
          </a:stretch>
        </p:blipFill>
        <p:spPr>
          <a:xfrm>
            <a:off x="144145" y="104140"/>
            <a:ext cx="1975485" cy="494030"/>
          </a:xfrm>
          <a:prstGeom prst="rect">
            <a:avLst/>
          </a:prstGeom>
        </p:spPr>
      </p:pic>
      <p:grpSp>
        <p:nvGrpSpPr>
          <p:cNvPr id="4" name="组合 3"/>
          <p:cNvGrpSpPr/>
          <p:nvPr/>
        </p:nvGrpSpPr>
        <p:grpSpPr>
          <a:xfrm>
            <a:off x="6911340" y="227965"/>
            <a:ext cx="2143125" cy="521970"/>
            <a:chOff x="3716" y="3214"/>
            <a:chExt cx="8453" cy="822"/>
          </a:xfrm>
        </p:grpSpPr>
        <p:sp>
          <p:nvSpPr>
            <p:cNvPr id="8" name="文本框 7"/>
            <p:cNvSpPr txBox="1"/>
            <p:nvPr>
              <p:custDataLst>
                <p:tags r:id="rId4"/>
              </p:custDataLst>
            </p:nvPr>
          </p:nvSpPr>
          <p:spPr>
            <a:xfrm>
              <a:off x="4002" y="3214"/>
              <a:ext cx="8167" cy="822"/>
            </a:xfrm>
            <a:prstGeom prst="rect">
              <a:avLst/>
            </a:prstGeom>
            <a:noFill/>
          </p:spPr>
          <p:txBody>
            <a:bodyPr wrap="square" rtlCol="0">
              <a:spAutoFit/>
            </a:bodyPr>
            <a:lstStyle/>
            <a:p>
              <a:pPr indent="0" fontAlgn="auto">
                <a:lnSpc>
                  <a:spcPct val="100000"/>
                </a:lnSpc>
              </a:pP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第3章  Java的多线程机制及其网络程序设计</a:t>
              </a:r>
            </a:p>
          </p:txBody>
        </p:sp>
        <p:sp>
          <p:nvSpPr>
            <p:cNvPr id="14" name="矩形 13"/>
            <p:cNvSpPr/>
            <p:nvPr>
              <p:custDataLst>
                <p:tags r:id="rId5"/>
              </p:custDataLst>
            </p:nvPr>
          </p:nvSpPr>
          <p:spPr>
            <a:xfrm>
              <a:off x="3716" y="3292"/>
              <a:ext cx="286" cy="327"/>
            </a:xfrm>
            <a:prstGeom prst="rect">
              <a:avLst/>
            </a:prstGeom>
            <a:solidFill>
              <a:srgbClr val="3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文本框 6"/>
          <p:cNvSpPr txBox="1"/>
          <p:nvPr/>
        </p:nvSpPr>
        <p:spPr>
          <a:xfrm>
            <a:off x="786130" y="1164590"/>
            <a:ext cx="7950200" cy="2585323"/>
          </a:xfrm>
          <a:prstGeom prst="rect">
            <a:avLst/>
          </a:prstGeom>
          <a:noFill/>
        </p:spPr>
        <p:txBody>
          <a:bodyPr wrap="square" rtlCol="0">
            <a:spAutoFit/>
          </a:bodyPr>
          <a:lstStyle/>
          <a:p>
            <a:pPr indent="266700" algn="just"/>
            <a:r>
              <a:rPr lang="en-US" altLang="zh-CN" sz="1800" kern="100" dirty="0">
                <a:effectLst/>
                <a:latin typeface="Times New Roman" panose="02020603050405020304" pitchFamily="18" charset="0"/>
                <a:ea typeface="汉仪雅酷黑 65W" panose="020B0604020202020204"/>
              </a:rPr>
              <a:t>JSP</a:t>
            </a:r>
            <a:r>
              <a:rPr lang="zh-CN" altLang="zh-CN" sz="1800" kern="100" dirty="0">
                <a:effectLst/>
                <a:latin typeface="Times New Roman" panose="02020603050405020304" pitchFamily="18" charset="0"/>
                <a:ea typeface="汉仪雅酷黑 65W" panose="020B0604020202020204"/>
              </a:rPr>
              <a:t>的绝大部分标签是以</a:t>
            </a:r>
            <a:r>
              <a:rPr lang="en-US" altLang="zh-CN" sz="1800" kern="100" dirty="0">
                <a:effectLst/>
                <a:latin typeface="Times New Roman" panose="02020603050405020304" pitchFamily="18" charset="0"/>
                <a:ea typeface="汉仪雅酷黑 65W" panose="020B0604020202020204"/>
              </a:rPr>
              <a:t>“</a:t>
            </a:r>
            <a:r>
              <a:rPr lang="en-US" altLang="zh-CN" sz="1800" kern="100" dirty="0">
                <a:solidFill>
                  <a:srgbClr val="0066FF"/>
                </a:solidFill>
                <a:effectLst/>
                <a:latin typeface="Times New Roman" panose="02020603050405020304" pitchFamily="18" charset="0"/>
                <a:ea typeface="汉仪雅酷黑 65W" panose="020B0604020202020204"/>
              </a:rPr>
              <a:t>&lt;</a:t>
            </a:r>
            <a:r>
              <a:rPr lang="en-US" altLang="zh-CN" sz="1800" kern="100" dirty="0">
                <a:effectLst/>
                <a:latin typeface="Times New Roman" panose="02020603050405020304" pitchFamily="18" charset="0"/>
                <a:ea typeface="汉仪雅酷黑 65W" panose="020B0604020202020204"/>
              </a:rPr>
              <a:t>%”</a:t>
            </a:r>
            <a:r>
              <a:rPr lang="zh-CN" altLang="zh-CN" sz="1800" kern="100" dirty="0">
                <a:effectLst/>
                <a:latin typeface="Times New Roman" panose="02020603050405020304" pitchFamily="18" charset="0"/>
                <a:ea typeface="汉仪雅酷黑 65W" panose="020B0604020202020204"/>
              </a:rPr>
              <a:t>开始，以</a:t>
            </a:r>
            <a:r>
              <a:rPr lang="en-US" altLang="zh-CN" sz="1800" kern="100" dirty="0">
                <a:effectLst/>
                <a:latin typeface="Times New Roman" panose="02020603050405020304" pitchFamily="18" charset="0"/>
                <a:ea typeface="汉仪雅酷黑 65W" panose="020B0604020202020204"/>
              </a:rPr>
              <a:t>“%</a:t>
            </a:r>
            <a:r>
              <a:rPr lang="en-US" altLang="zh-CN" sz="1800" kern="100" dirty="0">
                <a:solidFill>
                  <a:srgbClr val="0066FF"/>
                </a:solidFill>
                <a:effectLst/>
                <a:latin typeface="Times New Roman" panose="02020603050405020304" pitchFamily="18" charset="0"/>
                <a:ea typeface="汉仪雅酷黑 65W" panose="020B0604020202020204"/>
              </a:rPr>
              <a:t>&gt;</a:t>
            </a:r>
            <a:r>
              <a:rPr lang="en-US" altLang="zh-CN" sz="1800" kern="100" dirty="0">
                <a:effectLst/>
                <a:latin typeface="Times New Roman" panose="02020603050405020304" pitchFamily="18" charset="0"/>
                <a:ea typeface="汉仪雅酷黑 65W" panose="020B0604020202020204"/>
              </a:rPr>
              <a:t>”</a:t>
            </a:r>
            <a:r>
              <a:rPr lang="zh-CN" altLang="zh-CN" sz="1800" kern="100" dirty="0">
                <a:effectLst/>
                <a:latin typeface="Times New Roman" panose="02020603050405020304" pitchFamily="18" charset="0"/>
                <a:ea typeface="汉仪雅酷黑 65W" panose="020B0604020202020204"/>
              </a:rPr>
              <a:t>结束的，被标签包围的部分称为</a:t>
            </a:r>
            <a:r>
              <a:rPr lang="en-US" altLang="zh-CN" sz="1800" kern="100" dirty="0">
                <a:effectLst/>
                <a:latin typeface="Times New Roman" panose="02020603050405020304" pitchFamily="18" charset="0"/>
                <a:ea typeface="汉仪雅酷黑 65W" panose="020B0604020202020204"/>
              </a:rPr>
              <a:t>JSP</a:t>
            </a:r>
            <a:r>
              <a:rPr lang="zh-CN" altLang="zh-CN" sz="1800" kern="100" dirty="0">
                <a:effectLst/>
                <a:latin typeface="Times New Roman" panose="02020603050405020304" pitchFamily="18" charset="0"/>
                <a:ea typeface="汉仪雅酷黑 65W" panose="020B0604020202020204"/>
              </a:rPr>
              <a:t>元素的内容。开始标签、结束标签和元素内容组成</a:t>
            </a:r>
            <a:r>
              <a:rPr lang="en-US" altLang="zh-CN" sz="1800" kern="100" dirty="0">
                <a:effectLst/>
                <a:latin typeface="Times New Roman" panose="02020603050405020304" pitchFamily="18" charset="0"/>
                <a:ea typeface="汉仪雅酷黑 65W" panose="020B0604020202020204"/>
              </a:rPr>
              <a:t>JSP</a:t>
            </a:r>
            <a:r>
              <a:rPr lang="zh-CN" altLang="zh-CN" sz="1800" kern="100" dirty="0">
                <a:effectLst/>
                <a:latin typeface="Times New Roman" panose="02020603050405020304" pitchFamily="18" charset="0"/>
                <a:ea typeface="汉仪雅酷黑 65W" panose="020B0604020202020204"/>
              </a:rPr>
              <a:t>元素。</a:t>
            </a:r>
            <a:r>
              <a:rPr lang="en-US" altLang="zh-CN" sz="1800" kern="100" dirty="0">
                <a:effectLst/>
                <a:latin typeface="Times New Roman" panose="02020603050405020304" pitchFamily="18" charset="0"/>
                <a:ea typeface="汉仪雅酷黑 65W" panose="020B0604020202020204"/>
              </a:rPr>
              <a:t>JSP</a:t>
            </a:r>
            <a:r>
              <a:rPr lang="zh-CN" altLang="zh-CN" sz="1800" kern="100" dirty="0">
                <a:effectLst/>
                <a:latin typeface="Times New Roman" panose="02020603050405020304" pitchFamily="18" charset="0"/>
                <a:ea typeface="汉仪雅酷黑 65W" panose="020B0604020202020204"/>
              </a:rPr>
              <a:t>元素分为</a:t>
            </a:r>
            <a:r>
              <a:rPr lang="en-US" altLang="zh-CN" sz="1800" kern="100" dirty="0">
                <a:effectLst/>
                <a:latin typeface="Times New Roman" panose="02020603050405020304" pitchFamily="18" charset="0"/>
                <a:ea typeface="汉仪雅酷黑 65W" panose="020B0604020202020204"/>
              </a:rPr>
              <a:t>3</a:t>
            </a:r>
            <a:r>
              <a:rPr lang="zh-CN" altLang="zh-CN" sz="1800" kern="100" dirty="0">
                <a:effectLst/>
                <a:latin typeface="Times New Roman" panose="02020603050405020304" pitchFamily="18" charset="0"/>
                <a:ea typeface="汉仪雅酷黑 65W" panose="020B0604020202020204"/>
              </a:rPr>
              <a:t>种类型：脚本元素、指令元素和动作元素。</a:t>
            </a:r>
          </a:p>
          <a:p>
            <a:pPr indent="356870" algn="just"/>
            <a:r>
              <a:rPr lang="zh-CN" altLang="zh-CN" sz="1800" kern="100" dirty="0">
                <a:effectLst/>
                <a:latin typeface="Times New Roman" panose="02020603050405020304" pitchFamily="18" charset="0"/>
                <a:ea typeface="汉仪雅酷黑 65W" panose="020B0604020202020204"/>
              </a:rPr>
              <a:t>①脚本元素：</a:t>
            </a:r>
            <a:r>
              <a:rPr lang="en-US" altLang="zh-CN" sz="1800" kern="100" dirty="0">
                <a:effectLst/>
                <a:latin typeface="Times New Roman" panose="02020603050405020304" pitchFamily="18" charset="0"/>
                <a:ea typeface="汉仪雅酷黑 65W" panose="020B0604020202020204"/>
              </a:rPr>
              <a:t>JSP</a:t>
            </a:r>
            <a:r>
              <a:rPr lang="zh-CN" altLang="zh-CN" sz="1800" kern="100" dirty="0">
                <a:effectLst/>
                <a:latin typeface="Times New Roman" panose="02020603050405020304" pitchFamily="18" charset="0"/>
                <a:ea typeface="汉仪雅酷黑 65W" panose="020B0604020202020204"/>
              </a:rPr>
              <a:t>中的脚本元素是嵌入到</a:t>
            </a:r>
            <a:r>
              <a:rPr lang="en-US" altLang="zh-CN" sz="1800" kern="100" dirty="0">
                <a:effectLst/>
                <a:latin typeface="Times New Roman" panose="02020603050405020304" pitchFamily="18" charset="0"/>
                <a:ea typeface="汉仪雅酷黑 65W" panose="020B0604020202020204"/>
              </a:rPr>
              <a:t>JSP</a:t>
            </a:r>
            <a:r>
              <a:rPr lang="zh-CN" altLang="zh-CN" sz="1800" kern="100" dirty="0">
                <a:effectLst/>
                <a:latin typeface="Times New Roman" panose="02020603050405020304" pitchFamily="18" charset="0"/>
                <a:ea typeface="汉仪雅酷黑 65W" panose="020B0604020202020204"/>
              </a:rPr>
              <a:t>页面中的</a:t>
            </a:r>
            <a:r>
              <a:rPr lang="en-US" altLang="zh-CN" sz="1800" kern="100" dirty="0">
                <a:effectLst/>
                <a:latin typeface="Times New Roman" panose="02020603050405020304" pitchFamily="18" charset="0"/>
                <a:ea typeface="汉仪雅酷黑 65W" panose="020B0604020202020204"/>
              </a:rPr>
              <a:t>Java</a:t>
            </a:r>
            <a:r>
              <a:rPr lang="zh-CN" altLang="zh-CN" sz="1800" kern="100" dirty="0">
                <a:effectLst/>
                <a:latin typeface="Times New Roman" panose="02020603050405020304" pitchFamily="18" charset="0"/>
                <a:ea typeface="汉仪雅酷黑 65W" panose="020B0604020202020204"/>
              </a:rPr>
              <a:t>代码，包括</a:t>
            </a:r>
            <a:r>
              <a:rPr lang="en-US" altLang="zh-CN" sz="1800" kern="100" dirty="0">
                <a:effectLst/>
                <a:latin typeface="Times New Roman" panose="02020603050405020304" pitchFamily="18" charset="0"/>
                <a:ea typeface="汉仪雅酷黑 65W" panose="020B0604020202020204"/>
              </a:rPr>
              <a:t>JSP</a:t>
            </a:r>
            <a:r>
              <a:rPr lang="zh-CN" altLang="zh-CN" sz="1800" kern="100" dirty="0">
                <a:effectLst/>
                <a:latin typeface="Times New Roman" panose="02020603050405020304" pitchFamily="18" charset="0"/>
                <a:ea typeface="汉仪雅酷黑 65W" panose="020B0604020202020204"/>
              </a:rPr>
              <a:t>注释、声明、表达式和脚本段。</a:t>
            </a:r>
          </a:p>
          <a:p>
            <a:pPr indent="356870" algn="just"/>
            <a:r>
              <a:rPr lang="zh-CN" altLang="zh-CN" sz="1800" kern="100" dirty="0">
                <a:effectLst/>
                <a:latin typeface="Times New Roman" panose="02020603050405020304" pitchFamily="18" charset="0"/>
                <a:ea typeface="汉仪雅酷黑 65W" panose="020B0604020202020204"/>
              </a:rPr>
              <a:t>②指令元素：</a:t>
            </a:r>
            <a:r>
              <a:rPr lang="en-US" altLang="zh-CN" sz="1800" kern="100" dirty="0">
                <a:effectLst/>
                <a:latin typeface="Times New Roman" panose="02020603050405020304" pitchFamily="18" charset="0"/>
                <a:ea typeface="汉仪雅酷黑 65W" panose="020B0604020202020204"/>
              </a:rPr>
              <a:t>JSP</a:t>
            </a:r>
            <a:r>
              <a:rPr lang="zh-CN" altLang="zh-CN" sz="1800" kern="100" dirty="0">
                <a:effectLst/>
                <a:latin typeface="Times New Roman" panose="02020603050405020304" pitchFamily="18" charset="0"/>
                <a:ea typeface="汉仪雅酷黑 65W" panose="020B0604020202020204"/>
              </a:rPr>
              <a:t>中的指令元素是针对</a:t>
            </a:r>
            <a:r>
              <a:rPr lang="en-US" altLang="zh-CN" sz="1800" kern="100" dirty="0">
                <a:effectLst/>
                <a:latin typeface="Times New Roman" panose="02020603050405020304" pitchFamily="18" charset="0"/>
                <a:ea typeface="汉仪雅酷黑 65W" panose="020B0604020202020204"/>
              </a:rPr>
              <a:t>JSP</a:t>
            </a:r>
            <a:r>
              <a:rPr lang="zh-CN" altLang="zh-CN" sz="1800" kern="100" dirty="0">
                <a:effectLst/>
                <a:latin typeface="Times New Roman" panose="02020603050405020304" pitchFamily="18" charset="0"/>
                <a:ea typeface="汉仪雅酷黑 65W" panose="020B0604020202020204"/>
              </a:rPr>
              <a:t>引擎设计的，它控制</a:t>
            </a:r>
            <a:r>
              <a:rPr lang="en-US" altLang="zh-CN" sz="1800" kern="100" dirty="0">
                <a:effectLst/>
                <a:latin typeface="Times New Roman" panose="02020603050405020304" pitchFamily="18" charset="0"/>
                <a:ea typeface="汉仪雅酷黑 65W" panose="020B0604020202020204"/>
              </a:rPr>
              <a:t>JSP</a:t>
            </a:r>
            <a:r>
              <a:rPr lang="zh-CN" altLang="zh-CN" sz="1800" kern="100" dirty="0">
                <a:effectLst/>
                <a:latin typeface="Times New Roman" panose="02020603050405020304" pitchFamily="18" charset="0"/>
                <a:ea typeface="汉仪雅酷黑 65W" panose="020B0604020202020204"/>
              </a:rPr>
              <a:t>引擎如何处理代码。包括</a:t>
            </a:r>
            <a:r>
              <a:rPr lang="en-US" altLang="zh-CN" sz="1800" kern="100" dirty="0">
                <a:effectLst/>
                <a:latin typeface="Times New Roman" panose="02020603050405020304" pitchFamily="18" charset="0"/>
                <a:ea typeface="汉仪雅酷黑 65W" panose="020B0604020202020204"/>
              </a:rPr>
              <a:t>include</a:t>
            </a:r>
            <a:r>
              <a:rPr lang="zh-CN" altLang="zh-CN" sz="1800" kern="100" dirty="0">
                <a:effectLst/>
                <a:latin typeface="Times New Roman" panose="02020603050405020304" pitchFamily="18" charset="0"/>
                <a:ea typeface="汉仪雅酷黑 65W" panose="020B0604020202020204"/>
              </a:rPr>
              <a:t>指令，</a:t>
            </a:r>
            <a:r>
              <a:rPr lang="en-US" altLang="zh-CN" sz="1800" kern="100" dirty="0">
                <a:effectLst/>
                <a:latin typeface="Times New Roman" panose="02020603050405020304" pitchFamily="18" charset="0"/>
                <a:ea typeface="汉仪雅酷黑 65W" panose="020B0604020202020204"/>
              </a:rPr>
              <a:t>page</a:t>
            </a:r>
            <a:r>
              <a:rPr lang="zh-CN" altLang="zh-CN" sz="1800" kern="100" dirty="0">
                <a:effectLst/>
                <a:latin typeface="Times New Roman" panose="02020603050405020304" pitchFamily="18" charset="0"/>
                <a:ea typeface="汉仪雅酷黑 65W" panose="020B0604020202020204"/>
              </a:rPr>
              <a:t>指令和</a:t>
            </a:r>
            <a:r>
              <a:rPr lang="en-US" altLang="zh-CN" sz="1800" kern="100" dirty="0" err="1">
                <a:effectLst/>
                <a:latin typeface="Times New Roman" panose="02020603050405020304" pitchFamily="18" charset="0"/>
                <a:ea typeface="汉仪雅酷黑 65W" panose="020B0604020202020204"/>
              </a:rPr>
              <a:t>taglib</a:t>
            </a:r>
            <a:r>
              <a:rPr lang="zh-CN" altLang="zh-CN" sz="1800" kern="100" dirty="0">
                <a:effectLst/>
                <a:latin typeface="Times New Roman" panose="02020603050405020304" pitchFamily="18" charset="0"/>
                <a:ea typeface="汉仪雅酷黑 65W" panose="020B0604020202020204"/>
              </a:rPr>
              <a:t>指令。</a:t>
            </a:r>
          </a:p>
          <a:p>
            <a:pPr indent="356870" algn="just"/>
            <a:r>
              <a:rPr lang="zh-CN" altLang="zh-CN" sz="1800" kern="100" dirty="0">
                <a:effectLst/>
                <a:latin typeface="Times New Roman" panose="02020603050405020304" pitchFamily="18" charset="0"/>
                <a:ea typeface="汉仪雅酷黑 65W" panose="020B0604020202020204"/>
              </a:rPr>
              <a:t>③动作元素：</a:t>
            </a:r>
            <a:r>
              <a:rPr lang="en-US" altLang="zh-CN" sz="1800" kern="100" dirty="0">
                <a:effectLst/>
                <a:latin typeface="Times New Roman" panose="02020603050405020304" pitchFamily="18" charset="0"/>
                <a:ea typeface="汉仪雅酷黑 65W" panose="020B0604020202020204"/>
              </a:rPr>
              <a:t>JSP</a:t>
            </a:r>
            <a:r>
              <a:rPr lang="zh-CN" altLang="zh-CN" sz="1800" kern="100" dirty="0">
                <a:effectLst/>
                <a:latin typeface="Times New Roman" panose="02020603050405020304" pitchFamily="18" charset="0"/>
                <a:ea typeface="汉仪雅酷黑 65W" panose="020B0604020202020204"/>
              </a:rPr>
              <a:t>中的动作元素用于连接所要使用的组件，另外还可控制</a:t>
            </a:r>
            <a:r>
              <a:rPr lang="en-US" altLang="zh-CN" sz="1800" kern="100" dirty="0">
                <a:effectLst/>
                <a:latin typeface="Times New Roman" panose="02020603050405020304" pitchFamily="18" charset="0"/>
                <a:ea typeface="汉仪雅酷黑 65W" panose="020B0604020202020204"/>
              </a:rPr>
              <a:t>JSP</a:t>
            </a:r>
            <a:r>
              <a:rPr lang="zh-CN" altLang="zh-CN" sz="1800" kern="100" dirty="0">
                <a:effectLst/>
                <a:latin typeface="Times New Roman" panose="02020603050405020304" pitchFamily="18" charset="0"/>
                <a:ea typeface="汉仪雅酷黑 65W" panose="020B0604020202020204"/>
              </a:rPr>
              <a:t>引擎的动作。主要有</a:t>
            </a:r>
            <a:r>
              <a:rPr lang="en-US" altLang="zh-CN" sz="1800" kern="100" dirty="0">
                <a:effectLst/>
                <a:latin typeface="Times New Roman" panose="02020603050405020304" pitchFamily="18" charset="0"/>
                <a:ea typeface="汉仪雅酷黑 65W" panose="020B0604020202020204"/>
              </a:rPr>
              <a:t>include</a:t>
            </a:r>
            <a:r>
              <a:rPr lang="zh-CN" altLang="zh-CN" sz="1800" kern="100" dirty="0">
                <a:effectLst/>
                <a:latin typeface="Times New Roman" panose="02020603050405020304" pitchFamily="18" charset="0"/>
                <a:ea typeface="汉仪雅酷黑 65W" panose="020B0604020202020204"/>
              </a:rPr>
              <a:t>动作和</a:t>
            </a:r>
            <a:r>
              <a:rPr lang="en-US" altLang="zh-CN" sz="1800" kern="100" dirty="0">
                <a:effectLst/>
                <a:latin typeface="Times New Roman" panose="02020603050405020304" pitchFamily="18" charset="0"/>
                <a:ea typeface="汉仪雅酷黑 65W" panose="020B0604020202020204"/>
              </a:rPr>
              <a:t>forward</a:t>
            </a:r>
            <a:r>
              <a:rPr lang="zh-CN" altLang="zh-CN" sz="1800" kern="100" dirty="0">
                <a:effectLst/>
                <a:latin typeface="Times New Roman" panose="02020603050405020304" pitchFamily="18" charset="0"/>
                <a:ea typeface="汉仪雅酷黑 65W" panose="020B0604020202020204"/>
              </a:rPr>
              <a:t>动作。</a:t>
            </a:r>
          </a:p>
        </p:txBody>
      </p:sp>
      <p:sp>
        <p:nvSpPr>
          <p:cNvPr id="6" name="矩形 5">
            <a:extLst>
              <a:ext uri="{FF2B5EF4-FFF2-40B4-BE49-F238E27FC236}">
                <a16:creationId xmlns:a16="http://schemas.microsoft.com/office/drawing/2014/main" id="{0A8F240D-12FB-AB0A-5BC6-3BEC2AB41AA1}"/>
              </a:ext>
            </a:extLst>
          </p:cNvPr>
          <p:cNvSpPr/>
          <p:nvPr/>
        </p:nvSpPr>
        <p:spPr>
          <a:xfrm>
            <a:off x="6679096" y="227965"/>
            <a:ext cx="2295240" cy="494030"/>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grpSp>
        <p:nvGrpSpPr>
          <p:cNvPr id="10" name="组合 9">
            <a:extLst>
              <a:ext uri="{FF2B5EF4-FFF2-40B4-BE49-F238E27FC236}">
                <a16:creationId xmlns:a16="http://schemas.microsoft.com/office/drawing/2014/main" id="{86D851E7-062D-CC7B-ABEA-6FFAF45028E6}"/>
              </a:ext>
            </a:extLst>
          </p:cNvPr>
          <p:cNvGrpSpPr/>
          <p:nvPr/>
        </p:nvGrpSpPr>
        <p:grpSpPr>
          <a:xfrm>
            <a:off x="6911340" y="227965"/>
            <a:ext cx="2143125" cy="307975"/>
            <a:chOff x="3716" y="3214"/>
            <a:chExt cx="8453" cy="485"/>
          </a:xfrm>
        </p:grpSpPr>
        <p:sp>
          <p:nvSpPr>
            <p:cNvPr id="11" name="文本框 10">
              <a:extLst>
                <a:ext uri="{FF2B5EF4-FFF2-40B4-BE49-F238E27FC236}">
                  <a16:creationId xmlns:a16="http://schemas.microsoft.com/office/drawing/2014/main" id="{40112CD6-CE1B-53BA-EB58-54C37D6A04D6}"/>
                </a:ext>
              </a:extLst>
            </p:cNvPr>
            <p:cNvSpPr txBox="1"/>
            <p:nvPr>
              <p:custDataLst>
                <p:tags r:id="rId2"/>
              </p:custDataLst>
            </p:nvPr>
          </p:nvSpPr>
          <p:spPr>
            <a:xfrm>
              <a:off x="4002" y="3214"/>
              <a:ext cx="8167" cy="485"/>
            </a:xfrm>
            <a:prstGeom prst="rect">
              <a:avLst/>
            </a:prstGeom>
            <a:noFill/>
          </p:spPr>
          <p:txBody>
            <a:bodyPr wrap="square" rtlCol="0">
              <a:spAutoFit/>
            </a:bodyPr>
            <a:lstStyle/>
            <a:p>
              <a:pPr indent="0" fontAlgn="auto">
                <a:lnSpc>
                  <a:spcPct val="100000"/>
                </a:lnSpc>
              </a:pP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第</a:t>
              </a:r>
              <a:r>
                <a:rPr lang="en-US" altLang="zh-CN" sz="1400" dirty="0">
                  <a:solidFill>
                    <a:srgbClr val="3077B5"/>
                  </a:solidFill>
                  <a:latin typeface="汉仪雅酷黑简" panose="00020600040101010101" charset="-122"/>
                  <a:ea typeface="汉仪雅酷黑简" panose="00020600040101010101" charset="-122"/>
                  <a:cs typeface="汉仪雅酷黑简" panose="00020600040101010101" charset="-122"/>
                </a:rPr>
                <a:t>7</a:t>
              </a: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章</a:t>
              </a:r>
              <a:r>
                <a:rPr lang="en-US" altLang="zh-CN" sz="1400" dirty="0">
                  <a:solidFill>
                    <a:srgbClr val="3077B5"/>
                  </a:solidFill>
                  <a:latin typeface="汉仪雅酷黑简" panose="00020600040101010101" charset="-122"/>
                  <a:ea typeface="汉仪雅酷黑简" panose="00020600040101010101" charset="-122"/>
                  <a:cs typeface="汉仪雅酷黑简" panose="00020600040101010101" charset="-122"/>
                </a:rPr>
                <a:t> JSP</a:t>
              </a: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技术基础</a:t>
              </a:r>
            </a:p>
          </p:txBody>
        </p:sp>
        <p:sp>
          <p:nvSpPr>
            <p:cNvPr id="12" name="矩形 11">
              <a:extLst>
                <a:ext uri="{FF2B5EF4-FFF2-40B4-BE49-F238E27FC236}">
                  <a16:creationId xmlns:a16="http://schemas.microsoft.com/office/drawing/2014/main" id="{42B38E6A-FAA9-72EF-4294-7519322F7A87}"/>
                </a:ext>
              </a:extLst>
            </p:cNvPr>
            <p:cNvSpPr/>
            <p:nvPr>
              <p:custDataLst>
                <p:tags r:id="rId3"/>
              </p:custDataLst>
            </p:nvPr>
          </p:nvSpPr>
          <p:spPr>
            <a:xfrm>
              <a:off x="3716" y="3292"/>
              <a:ext cx="286" cy="327"/>
            </a:xfrm>
            <a:prstGeom prst="rect">
              <a:avLst/>
            </a:prstGeom>
            <a:solidFill>
              <a:srgbClr val="3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237A6638-54C5-1EE1-1DFE-40ECB8A1DD2F}"/>
              </a:ext>
            </a:extLst>
          </p:cNvPr>
          <p:cNvSpPr/>
          <p:nvPr/>
        </p:nvSpPr>
        <p:spPr>
          <a:xfrm>
            <a:off x="6679096" y="227965"/>
            <a:ext cx="2295240" cy="494030"/>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14" name="矩形 13"/>
          <p:cNvSpPr/>
          <p:nvPr>
            <p:custDataLst>
              <p:tags r:id="rId1"/>
            </p:custDataLst>
          </p:nvPr>
        </p:nvSpPr>
        <p:spPr>
          <a:xfrm>
            <a:off x="240187" y="627431"/>
            <a:ext cx="8705888" cy="4687787"/>
          </a:xfrm>
          <a:prstGeom prst="rect">
            <a:avLst/>
          </a:prstGeom>
          <a:solidFill>
            <a:srgbClr val="EFF6FC"/>
          </a:solidFill>
          <a:ln w="1905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sz="1350">
              <a:latin typeface="汉仪雅酷黑 65W" panose="020B0604020202020204" charset="-122"/>
              <a:ea typeface="汉仪雅酷黑 65W" panose="020B0604020202020204" charset="-122"/>
            </a:endParaRPr>
          </a:p>
        </p:txBody>
      </p:sp>
      <p:grpSp>
        <p:nvGrpSpPr>
          <p:cNvPr id="19" name="组合 18"/>
          <p:cNvGrpSpPr/>
          <p:nvPr>
            <p:custDataLst>
              <p:tags r:id="rId2"/>
            </p:custDataLst>
          </p:nvPr>
        </p:nvGrpSpPr>
        <p:grpSpPr>
          <a:xfrm>
            <a:off x="114620" y="506571"/>
            <a:ext cx="8925795" cy="201335"/>
            <a:chOff x="152827" y="104775"/>
            <a:chExt cx="11901060" cy="268446"/>
          </a:xfrm>
        </p:grpSpPr>
        <p:sp>
          <p:nvSpPr>
            <p:cNvPr id="20" name="等腰三角形 19"/>
            <p:cNvSpPr/>
            <p:nvPr userDrawn="1">
              <p:custDataLst>
                <p:tags r:id="rId10"/>
              </p:custDataLst>
            </p:nvPr>
          </p:nvSpPr>
          <p:spPr>
            <a:xfrm>
              <a:off x="226219" y="104775"/>
              <a:ext cx="339306" cy="268446"/>
            </a:xfrm>
            <a:prstGeom prst="triangle">
              <a:avLst>
                <a:gd name="adj" fmla="val 49837"/>
              </a:avLst>
            </a:prstGeom>
            <a:solidFill>
              <a:schemeClr val="accent1">
                <a:lumMod val="7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1" name="等腰三角形 20"/>
            <p:cNvSpPr/>
            <p:nvPr userDrawn="1">
              <p:custDataLst>
                <p:tags r:id="rId11"/>
              </p:custDataLst>
            </p:nvPr>
          </p:nvSpPr>
          <p:spPr>
            <a:xfrm>
              <a:off x="152827" y="161925"/>
              <a:ext cx="335329" cy="211296"/>
            </a:xfrm>
            <a:prstGeom prst="triangle">
              <a:avLst>
                <a:gd name="adj" fmla="val 28002"/>
              </a:avLst>
            </a:pr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2" name="等腰三角形 21"/>
            <p:cNvSpPr/>
            <p:nvPr userDrawn="1">
              <p:custDataLst>
                <p:tags r:id="rId12"/>
              </p:custDataLst>
            </p:nvPr>
          </p:nvSpPr>
          <p:spPr>
            <a:xfrm flipH="1">
              <a:off x="11606211" y="114300"/>
              <a:ext cx="447676" cy="250030"/>
            </a:xfrm>
            <a:prstGeom prst="triangle">
              <a:avLst>
                <a:gd name="adj" fmla="val 73825"/>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350" dirty="0"/>
            </a:p>
          </p:txBody>
        </p:sp>
        <p:sp>
          <p:nvSpPr>
            <p:cNvPr id="23" name="等腰三角形 22"/>
            <p:cNvSpPr/>
            <p:nvPr userDrawn="1">
              <p:custDataLst>
                <p:tags r:id="rId13"/>
              </p:custDataLst>
            </p:nvPr>
          </p:nvSpPr>
          <p:spPr>
            <a:xfrm flipH="1">
              <a:off x="11649074" y="154781"/>
              <a:ext cx="354804" cy="195261"/>
            </a:xfrm>
            <a:prstGeom prst="triangle">
              <a:avLst>
                <a:gd name="adj" fmla="val 7382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350" dirty="0"/>
            </a:p>
          </p:txBody>
        </p:sp>
      </p:grpSp>
      <p:grpSp>
        <p:nvGrpSpPr>
          <p:cNvPr id="7" name="组合 6"/>
          <p:cNvGrpSpPr/>
          <p:nvPr/>
        </p:nvGrpSpPr>
        <p:grpSpPr>
          <a:xfrm>
            <a:off x="6911340" y="227965"/>
            <a:ext cx="2143125" cy="307975"/>
            <a:chOff x="3716" y="3214"/>
            <a:chExt cx="8453" cy="485"/>
          </a:xfrm>
        </p:grpSpPr>
        <p:sp>
          <p:nvSpPr>
            <p:cNvPr id="8" name="文本框 7"/>
            <p:cNvSpPr txBox="1"/>
            <p:nvPr>
              <p:custDataLst>
                <p:tags r:id="rId8"/>
              </p:custDataLst>
            </p:nvPr>
          </p:nvSpPr>
          <p:spPr>
            <a:xfrm>
              <a:off x="4002" y="3214"/>
              <a:ext cx="8167" cy="485"/>
            </a:xfrm>
            <a:prstGeom prst="rect">
              <a:avLst/>
            </a:prstGeom>
            <a:noFill/>
          </p:spPr>
          <p:txBody>
            <a:bodyPr wrap="square" rtlCol="0">
              <a:spAutoFit/>
            </a:bodyPr>
            <a:lstStyle/>
            <a:p>
              <a:pPr indent="0" fontAlgn="auto">
                <a:lnSpc>
                  <a:spcPct val="100000"/>
                </a:lnSpc>
              </a:pP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第</a:t>
              </a:r>
              <a:r>
                <a:rPr lang="en-US" altLang="zh-CN" sz="1400" dirty="0">
                  <a:solidFill>
                    <a:srgbClr val="3077B5"/>
                  </a:solidFill>
                  <a:latin typeface="汉仪雅酷黑简" panose="00020600040101010101" charset="-122"/>
                  <a:ea typeface="汉仪雅酷黑简" panose="00020600040101010101" charset="-122"/>
                  <a:cs typeface="汉仪雅酷黑简" panose="00020600040101010101" charset="-122"/>
                </a:rPr>
                <a:t>7</a:t>
              </a: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章  </a:t>
              </a:r>
              <a:r>
                <a:rPr lang="en-US" altLang="zh-CN" sz="1400" dirty="0">
                  <a:solidFill>
                    <a:srgbClr val="3077B5"/>
                  </a:solidFill>
                  <a:latin typeface="汉仪雅酷黑简" panose="00020600040101010101" charset="-122"/>
                  <a:ea typeface="汉仪雅酷黑简" panose="00020600040101010101" charset="-122"/>
                  <a:cs typeface="汉仪雅酷黑简" panose="00020600040101010101" charset="-122"/>
                </a:rPr>
                <a:t>JSP</a:t>
              </a: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技术基础</a:t>
              </a:r>
            </a:p>
          </p:txBody>
        </p:sp>
        <p:sp>
          <p:nvSpPr>
            <p:cNvPr id="10" name="矩形 9"/>
            <p:cNvSpPr/>
            <p:nvPr>
              <p:custDataLst>
                <p:tags r:id="rId9"/>
              </p:custDataLst>
            </p:nvPr>
          </p:nvSpPr>
          <p:spPr>
            <a:xfrm>
              <a:off x="3716" y="3292"/>
              <a:ext cx="286" cy="327"/>
            </a:xfrm>
            <a:prstGeom prst="rect">
              <a:avLst/>
            </a:prstGeom>
            <a:solidFill>
              <a:srgbClr val="3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3" name="图片 12" descr="8"/>
          <p:cNvPicPr>
            <a:picLocks noChangeAspect="1"/>
          </p:cNvPicPr>
          <p:nvPr/>
        </p:nvPicPr>
        <p:blipFill>
          <a:blip r:embed="rId15"/>
          <a:stretch>
            <a:fillRect/>
          </a:stretch>
        </p:blipFill>
        <p:spPr>
          <a:xfrm>
            <a:off x="601345" y="996315"/>
            <a:ext cx="2352675" cy="619125"/>
          </a:xfrm>
          <a:prstGeom prst="rect">
            <a:avLst/>
          </a:prstGeom>
        </p:spPr>
      </p:pic>
      <p:sp>
        <p:nvSpPr>
          <p:cNvPr id="15" name="文本框 14"/>
          <p:cNvSpPr txBox="1"/>
          <p:nvPr/>
        </p:nvSpPr>
        <p:spPr>
          <a:xfrm>
            <a:off x="802005" y="1115060"/>
            <a:ext cx="2152015" cy="398780"/>
          </a:xfrm>
          <a:prstGeom prst="rect">
            <a:avLst/>
          </a:prstGeom>
          <a:noFill/>
        </p:spPr>
        <p:txBody>
          <a:bodyPr wrap="square" rtlCol="0">
            <a:spAutoFit/>
          </a:bodyPr>
          <a:lstStyle/>
          <a:p>
            <a:r>
              <a:rPr lang="zh-CN" altLang="en-US" sz="2000">
                <a:solidFill>
                  <a:schemeClr val="bg1"/>
                </a:solidFill>
                <a:latin typeface="汉仪雅酷黑 65W" panose="020B0604020202020204" charset="-122"/>
                <a:ea typeface="汉仪雅酷黑 65W" panose="020B0604020202020204" charset="-122"/>
              </a:rPr>
              <a:t>本章学习目标</a:t>
            </a:r>
          </a:p>
        </p:txBody>
      </p:sp>
      <p:sp>
        <p:nvSpPr>
          <p:cNvPr id="16" name="文本框 15"/>
          <p:cNvSpPr txBox="1"/>
          <p:nvPr/>
        </p:nvSpPr>
        <p:spPr>
          <a:xfrm>
            <a:off x="1976755" y="1845310"/>
            <a:ext cx="5454650" cy="2861310"/>
          </a:xfrm>
          <a:prstGeom prst="rect">
            <a:avLst/>
          </a:prstGeom>
          <a:noFill/>
        </p:spPr>
        <p:txBody>
          <a:bodyPr wrap="square" rtlCol="0">
            <a:spAutoFit/>
          </a:bodyPr>
          <a:lstStyle/>
          <a:p>
            <a:pPr marL="342900" indent="-342900" fontAlgn="auto">
              <a:lnSpc>
                <a:spcPct val="150000"/>
              </a:lnSpc>
              <a:buFont typeface="Wingdings" panose="05000000000000000000" charset="0"/>
              <a:buChar char="Ø"/>
            </a:pPr>
            <a:r>
              <a:rPr lang="zh-CN" altLang="en-US" sz="2000" dirty="0">
                <a:latin typeface="汉仪雅酷黑 65W" panose="020B0604020202020204" charset="-122"/>
                <a:ea typeface="汉仪雅酷黑 65W" panose="020B0604020202020204" charset="-122"/>
                <a:cs typeface="汉仪雅酷黑 65W" panose="020B0604020202020204" charset="-122"/>
              </a:rPr>
              <a:t></a:t>
            </a:r>
            <a:r>
              <a:rPr lang="zh-CN" altLang="en-US" sz="2000" dirty="0">
                <a:latin typeface="汉仪雅酷黑 65W" panose="020B0604020202020204" charset="-122"/>
                <a:ea typeface="汉仪雅酷黑 65W" panose="020B0604020202020204" charset="-122"/>
                <a:cs typeface="汉仪雅酷黑 65W" panose="020B0604020202020204" charset="-122"/>
                <a:sym typeface="+mn-ea"/>
              </a:rPr>
              <a:t>了解</a:t>
            </a:r>
            <a:r>
              <a:rPr lang="en-US" altLang="zh-CN" sz="2000" dirty="0">
                <a:latin typeface="汉仪雅酷黑 65W" panose="020B0604020202020204" charset="-122"/>
                <a:ea typeface="汉仪雅酷黑 65W" panose="020B0604020202020204" charset="-122"/>
                <a:cs typeface="汉仪雅酷黑 65W" panose="020B0604020202020204" charset="-122"/>
                <a:sym typeface="+mn-ea"/>
              </a:rPr>
              <a:t>JSP</a:t>
            </a:r>
            <a:r>
              <a:rPr lang="zh-CN" altLang="en-US" sz="2000" dirty="0">
                <a:latin typeface="汉仪雅酷黑 65W" panose="020B0604020202020204" charset="-122"/>
                <a:ea typeface="汉仪雅酷黑 65W" panose="020B0604020202020204" charset="-122"/>
                <a:cs typeface="汉仪雅酷黑 65W" panose="020B0604020202020204" charset="-122"/>
                <a:sym typeface="+mn-ea"/>
              </a:rPr>
              <a:t>基本概念。</a:t>
            </a:r>
          </a:p>
          <a:p>
            <a:pPr marL="342900" indent="-342900" fontAlgn="auto">
              <a:lnSpc>
                <a:spcPct val="150000"/>
              </a:lnSpc>
              <a:buFont typeface="Wingdings" panose="05000000000000000000" charset="0"/>
              <a:buChar char="Ø"/>
            </a:pPr>
            <a:r>
              <a:rPr lang="zh-CN" altLang="en-US" sz="2000" dirty="0">
                <a:latin typeface="汉仪雅酷黑 65W" panose="020B0604020202020204" charset="-122"/>
                <a:ea typeface="汉仪雅酷黑 65W" panose="020B0604020202020204" charset="-122"/>
                <a:cs typeface="汉仪雅酷黑 65W" panose="020B0604020202020204" charset="-122"/>
                <a:sym typeface="+mn-ea"/>
              </a:rPr>
              <a:t>了解</a:t>
            </a:r>
            <a:r>
              <a:rPr lang="en-US" altLang="zh-CN" sz="2000" dirty="0">
                <a:latin typeface="汉仪雅酷黑 65W" panose="020B0604020202020204" charset="-122"/>
                <a:ea typeface="汉仪雅酷黑 65W" panose="020B0604020202020204" charset="-122"/>
                <a:cs typeface="汉仪雅酷黑 65W" panose="020B0604020202020204" charset="-122"/>
                <a:sym typeface="+mn-ea"/>
              </a:rPr>
              <a:t>JSP</a:t>
            </a:r>
            <a:r>
              <a:rPr lang="zh-CN" altLang="en-US" sz="2000" dirty="0">
                <a:latin typeface="汉仪雅酷黑 65W" panose="020B0604020202020204" charset="-122"/>
                <a:ea typeface="汉仪雅酷黑 65W" panose="020B0604020202020204" charset="-122"/>
                <a:cs typeface="汉仪雅酷黑 65W" panose="020B0604020202020204" charset="-122"/>
                <a:sym typeface="+mn-ea"/>
              </a:rPr>
              <a:t>的页面结构。</a:t>
            </a:r>
          </a:p>
          <a:p>
            <a:pPr marL="342900" indent="-342900" fontAlgn="auto">
              <a:lnSpc>
                <a:spcPct val="150000"/>
              </a:lnSpc>
              <a:buFont typeface="Wingdings" panose="05000000000000000000" charset="0"/>
              <a:buChar char="Ø"/>
            </a:pPr>
            <a:r>
              <a:rPr lang="zh-CN" altLang="en-US" sz="2000" dirty="0">
                <a:latin typeface="汉仪雅酷黑 65W" panose="020B0604020202020204" charset="-122"/>
                <a:ea typeface="汉仪雅酷黑 65W" panose="020B0604020202020204" charset="-122"/>
                <a:cs typeface="汉仪雅酷黑 65W" panose="020B0604020202020204" charset="-122"/>
                <a:sym typeface="+mn-ea"/>
              </a:rPr>
              <a:t>了解</a:t>
            </a:r>
            <a:r>
              <a:rPr lang="en-US" sz="2000" dirty="0">
                <a:latin typeface="汉仪雅酷黑 65W" panose="020B0604020202020204" charset="-122"/>
                <a:ea typeface="汉仪雅酷黑 65W" panose="020B0604020202020204" charset="-122"/>
                <a:cs typeface="汉仪雅酷黑 65W" panose="020B0604020202020204" charset="-122"/>
                <a:sym typeface="+mn-ea"/>
              </a:rPr>
              <a:t>JSP</a:t>
            </a:r>
            <a:r>
              <a:rPr lang="zh-CN" altLang="en-US" sz="2000" dirty="0">
                <a:latin typeface="汉仪雅酷黑 65W" panose="020B0604020202020204" charset="-122"/>
                <a:ea typeface="汉仪雅酷黑 65W" panose="020B0604020202020204" charset="-122"/>
                <a:cs typeface="汉仪雅酷黑 65W" panose="020B0604020202020204" charset="-122"/>
                <a:sym typeface="+mn-ea"/>
              </a:rPr>
              <a:t>程序的运行机制。</a:t>
            </a:r>
            <a:endParaRPr lang="en-US" altLang="zh-CN" sz="2000" dirty="0">
              <a:latin typeface="汉仪雅酷黑 65W" panose="020B0604020202020204" charset="-122"/>
              <a:ea typeface="汉仪雅酷黑 65W" panose="020B0604020202020204" charset="-122"/>
              <a:cs typeface="汉仪雅酷黑 65W" panose="020B0604020202020204" charset="-122"/>
              <a:sym typeface="+mn-ea"/>
            </a:endParaRPr>
          </a:p>
          <a:p>
            <a:pPr marL="342900" indent="-342900" fontAlgn="auto">
              <a:lnSpc>
                <a:spcPct val="150000"/>
              </a:lnSpc>
              <a:buFont typeface="Wingdings" panose="05000000000000000000" charset="0"/>
              <a:buChar char="Ø"/>
            </a:pPr>
            <a:r>
              <a:rPr lang="zh-CN" altLang="en-US" sz="2000" dirty="0">
                <a:latin typeface="汉仪雅酷黑 65W" panose="020B0604020202020204" charset="-122"/>
                <a:ea typeface="汉仪雅酷黑 65W" panose="020B0604020202020204" charset="-122"/>
                <a:cs typeface="汉仪雅酷黑 65W" panose="020B0604020202020204" charset="-122"/>
                <a:sym typeface="+mn-ea"/>
              </a:rPr>
              <a:t>了解</a:t>
            </a:r>
            <a:r>
              <a:rPr lang="en-US" altLang="zh-CN" sz="2000" dirty="0">
                <a:latin typeface="汉仪雅酷黑 65W" panose="020B0604020202020204" charset="-122"/>
                <a:ea typeface="汉仪雅酷黑 65W" panose="020B0604020202020204" charset="-122"/>
                <a:cs typeface="汉仪雅酷黑 65W" panose="020B0604020202020204" charset="-122"/>
                <a:sym typeface="+mn-ea"/>
              </a:rPr>
              <a:t>Java Web</a:t>
            </a:r>
            <a:r>
              <a:rPr lang="zh-CN" altLang="en-US" sz="2000" dirty="0">
                <a:latin typeface="汉仪雅酷黑 65W" panose="020B0604020202020204" charset="-122"/>
                <a:ea typeface="汉仪雅酷黑 65W" panose="020B0604020202020204" charset="-122"/>
                <a:cs typeface="汉仪雅酷黑 65W" panose="020B0604020202020204" charset="-122"/>
                <a:sym typeface="+mn-ea"/>
              </a:rPr>
              <a:t>开发环境及开发工具。</a:t>
            </a:r>
          </a:p>
          <a:p>
            <a:pPr marL="342900" indent="-342900" fontAlgn="auto">
              <a:lnSpc>
                <a:spcPct val="150000"/>
              </a:lnSpc>
              <a:buFont typeface="Wingdings" panose="05000000000000000000" charset="0"/>
              <a:buChar char="Ø"/>
            </a:pPr>
            <a:r>
              <a:rPr lang="zh-CN" altLang="en-US" sz="2000" dirty="0">
                <a:latin typeface="汉仪雅酷黑 65W" panose="020B0604020202020204" charset="-122"/>
                <a:ea typeface="汉仪雅酷黑 65W" panose="020B0604020202020204" charset="-122"/>
                <a:cs typeface="汉仪雅酷黑 65W" panose="020B0604020202020204" charset="-122"/>
                <a:sym typeface="+mn-ea"/>
              </a:rPr>
              <a:t>掌握</a:t>
            </a:r>
            <a:r>
              <a:rPr lang="en-US" sz="2000" dirty="0">
                <a:latin typeface="汉仪雅酷黑 65W" panose="020B0604020202020204" charset="-122"/>
                <a:ea typeface="汉仪雅酷黑 65W" panose="020B0604020202020204" charset="-122"/>
                <a:cs typeface="汉仪雅酷黑 65W" panose="020B0604020202020204" charset="-122"/>
                <a:sym typeface="+mn-ea"/>
              </a:rPr>
              <a:t>JSP</a:t>
            </a:r>
            <a:r>
              <a:rPr lang="zh-CN" altLang="en-US" sz="2000" dirty="0">
                <a:latin typeface="汉仪雅酷黑 65W" panose="020B0604020202020204" charset="-122"/>
                <a:ea typeface="汉仪雅酷黑 65W" panose="020B0604020202020204" charset="-122"/>
                <a:cs typeface="汉仪雅酷黑 65W" panose="020B0604020202020204" charset="-122"/>
                <a:sym typeface="+mn-ea"/>
              </a:rPr>
              <a:t>基本语法。</a:t>
            </a:r>
          </a:p>
          <a:p>
            <a:pPr marL="342900" indent="-342900" fontAlgn="auto">
              <a:lnSpc>
                <a:spcPct val="150000"/>
              </a:lnSpc>
              <a:buFont typeface="Wingdings" panose="05000000000000000000" charset="0"/>
              <a:buChar char="Ø"/>
            </a:pPr>
            <a:r>
              <a:rPr lang="zh-CN" altLang="en-US" sz="2000" dirty="0">
                <a:latin typeface="汉仪雅酷黑 65W" panose="020B0604020202020204" charset="-122"/>
                <a:ea typeface="汉仪雅酷黑 65W" panose="020B0604020202020204" charset="-122"/>
                <a:cs typeface="汉仪雅酷黑 65W" panose="020B0604020202020204" charset="-122"/>
                <a:sym typeface="+mn-ea"/>
              </a:rPr>
              <a:t>掌握</a:t>
            </a:r>
            <a:r>
              <a:rPr lang="en-US" altLang="zh-CN" sz="2000" dirty="0">
                <a:latin typeface="汉仪雅酷黑 65W" panose="020B0604020202020204" charset="-122"/>
                <a:ea typeface="汉仪雅酷黑 65W" panose="020B0604020202020204" charset="-122"/>
                <a:cs typeface="汉仪雅酷黑 65W" panose="020B0604020202020204" charset="-122"/>
                <a:sym typeface="+mn-ea"/>
              </a:rPr>
              <a:t>JSP</a:t>
            </a:r>
            <a:r>
              <a:rPr lang="zh-CN" altLang="en-US" sz="2000" dirty="0">
                <a:latin typeface="汉仪雅酷黑 65W" panose="020B0604020202020204" charset="-122"/>
                <a:ea typeface="汉仪雅酷黑 65W" panose="020B0604020202020204" charset="-122"/>
                <a:cs typeface="汉仪雅酷黑 65W" panose="020B0604020202020204" charset="-122"/>
                <a:sym typeface="+mn-ea"/>
              </a:rPr>
              <a:t>指令元素</a:t>
            </a:r>
          </a:p>
        </p:txBody>
      </p:sp>
      <p:cxnSp>
        <p:nvCxnSpPr>
          <p:cNvPr id="17" name="直接连接符 16"/>
          <p:cNvCxnSpPr/>
          <p:nvPr/>
        </p:nvCxnSpPr>
        <p:spPr>
          <a:xfrm>
            <a:off x="1976755" y="2367280"/>
            <a:ext cx="503428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custDataLst>
              <p:tags r:id="rId3"/>
            </p:custDataLst>
          </p:nvPr>
        </p:nvCxnSpPr>
        <p:spPr>
          <a:xfrm>
            <a:off x="1981200" y="2838450"/>
            <a:ext cx="503428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custDataLst>
              <p:tags r:id="rId4"/>
            </p:custDataLst>
          </p:nvPr>
        </p:nvCxnSpPr>
        <p:spPr>
          <a:xfrm>
            <a:off x="1981200" y="3286760"/>
            <a:ext cx="503428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custDataLst>
              <p:tags r:id="rId5"/>
            </p:custDataLst>
          </p:nvPr>
        </p:nvCxnSpPr>
        <p:spPr>
          <a:xfrm>
            <a:off x="1981200" y="3735070"/>
            <a:ext cx="503428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custDataLst>
              <p:tags r:id="rId6"/>
            </p:custDataLst>
          </p:nvPr>
        </p:nvCxnSpPr>
        <p:spPr>
          <a:xfrm>
            <a:off x="1981200" y="4206240"/>
            <a:ext cx="503428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2" name="图片 1" descr="未标题-1"/>
          <p:cNvPicPr>
            <a:picLocks noChangeAspect="1"/>
          </p:cNvPicPr>
          <p:nvPr>
            <p:custDataLst>
              <p:tags r:id="rId7"/>
            </p:custDataLst>
          </p:nvPr>
        </p:nvPicPr>
        <p:blipFill>
          <a:blip r:embed="rId16"/>
          <a:stretch>
            <a:fillRect/>
          </a:stretch>
        </p:blipFill>
        <p:spPr>
          <a:xfrm>
            <a:off x="144145" y="104140"/>
            <a:ext cx="1975485" cy="49403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6"/>
          <p:cNvPicPr>
            <a:picLocks noChangeAspect="1"/>
          </p:cNvPicPr>
          <p:nvPr/>
        </p:nvPicPr>
        <p:blipFill>
          <a:blip r:embed="rId7"/>
          <a:stretch>
            <a:fillRect/>
          </a:stretch>
        </p:blipFill>
        <p:spPr>
          <a:xfrm>
            <a:off x="-4445" y="0"/>
            <a:ext cx="8107680" cy="584200"/>
          </a:xfrm>
          <a:prstGeom prst="rect">
            <a:avLst/>
          </a:prstGeom>
        </p:spPr>
      </p:pic>
      <p:pic>
        <p:nvPicPr>
          <p:cNvPr id="5" name="图片 4" descr="5"/>
          <p:cNvPicPr>
            <a:picLocks noChangeAspect="1"/>
          </p:cNvPicPr>
          <p:nvPr/>
        </p:nvPicPr>
        <p:blipFill>
          <a:blip r:embed="rId8"/>
          <a:stretch>
            <a:fillRect/>
          </a:stretch>
        </p:blipFill>
        <p:spPr>
          <a:xfrm>
            <a:off x="3091815" y="5311775"/>
            <a:ext cx="6116955" cy="408305"/>
          </a:xfrm>
          <a:prstGeom prst="rect">
            <a:avLst/>
          </a:prstGeom>
        </p:spPr>
      </p:pic>
      <p:sp>
        <p:nvSpPr>
          <p:cNvPr id="9" name="文本框 8"/>
          <p:cNvSpPr txBox="1"/>
          <p:nvPr/>
        </p:nvSpPr>
        <p:spPr>
          <a:xfrm>
            <a:off x="400685" y="765810"/>
            <a:ext cx="3932555" cy="398780"/>
          </a:xfrm>
          <a:prstGeom prst="rect">
            <a:avLst/>
          </a:prstGeom>
          <a:noFill/>
        </p:spPr>
        <p:txBody>
          <a:bodyPr wrap="square" rtlCol="0">
            <a:spAutoFit/>
          </a:bodyPr>
          <a:lstStyle/>
          <a:p>
            <a:r>
              <a:rPr lang="en-US" altLang="zh-CN" sz="2000" b="1" dirty="0">
                <a:solidFill>
                  <a:srgbClr val="3077B5"/>
                </a:solidFill>
                <a:latin typeface="汉仪雅酷黑 65W" panose="020B0604020202020204" charset="-122"/>
                <a:ea typeface="汉仪雅酷黑 65W" panose="020B0604020202020204" charset="-122"/>
                <a:cs typeface="汉仪雅酷黑 65W" panose="020B0604020202020204" charset="-122"/>
              </a:rPr>
              <a:t>7</a:t>
            </a:r>
            <a:r>
              <a:rPr lang="zh-CN" alt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.3</a:t>
            </a:r>
            <a:r>
              <a:rPr lang="en-US" altLang="zh-CN" sz="2000" b="1" dirty="0">
                <a:solidFill>
                  <a:srgbClr val="3077B5"/>
                </a:solidFill>
                <a:latin typeface="汉仪雅酷黑 65W" panose="020B0604020202020204" charset="-122"/>
                <a:ea typeface="汉仪雅酷黑 65W" panose="020B0604020202020204" charset="-122"/>
                <a:cs typeface="汉仪雅酷黑 65W" panose="020B0604020202020204" charset="-122"/>
              </a:rPr>
              <a:t>.1</a:t>
            </a:r>
            <a:r>
              <a:rPr lang="zh-CN" alt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  </a:t>
            </a:r>
            <a:r>
              <a:rPr lang="en-US" altLang="zh-CN" sz="2000" b="1" dirty="0">
                <a:solidFill>
                  <a:srgbClr val="3077B5"/>
                </a:solidFill>
                <a:latin typeface="汉仪雅酷黑 65W" panose="020B0604020202020204" charset="-122"/>
                <a:ea typeface="汉仪雅酷黑 65W" panose="020B0604020202020204" charset="-122"/>
                <a:cs typeface="汉仪雅酷黑 65W" panose="020B0604020202020204" charset="-122"/>
              </a:rPr>
              <a:t>JSP</a:t>
            </a:r>
            <a:r>
              <a:rPr lang="zh-CN" alt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脚本元素</a:t>
            </a:r>
          </a:p>
        </p:txBody>
      </p:sp>
      <p:pic>
        <p:nvPicPr>
          <p:cNvPr id="3" name="图片 2" descr="未标题-1"/>
          <p:cNvPicPr>
            <a:picLocks noChangeAspect="1"/>
          </p:cNvPicPr>
          <p:nvPr>
            <p:custDataLst>
              <p:tags r:id="rId1"/>
            </p:custDataLst>
          </p:nvPr>
        </p:nvPicPr>
        <p:blipFill>
          <a:blip r:embed="rId9"/>
          <a:stretch>
            <a:fillRect/>
          </a:stretch>
        </p:blipFill>
        <p:spPr>
          <a:xfrm>
            <a:off x="144145" y="104140"/>
            <a:ext cx="1975485" cy="494030"/>
          </a:xfrm>
          <a:prstGeom prst="rect">
            <a:avLst/>
          </a:prstGeom>
        </p:spPr>
      </p:pic>
      <p:grpSp>
        <p:nvGrpSpPr>
          <p:cNvPr id="4" name="组合 3"/>
          <p:cNvGrpSpPr/>
          <p:nvPr/>
        </p:nvGrpSpPr>
        <p:grpSpPr>
          <a:xfrm>
            <a:off x="6911340" y="227965"/>
            <a:ext cx="2143125" cy="521970"/>
            <a:chOff x="3716" y="3214"/>
            <a:chExt cx="8453" cy="822"/>
          </a:xfrm>
        </p:grpSpPr>
        <p:sp>
          <p:nvSpPr>
            <p:cNvPr id="8" name="文本框 7"/>
            <p:cNvSpPr txBox="1"/>
            <p:nvPr>
              <p:custDataLst>
                <p:tags r:id="rId4"/>
              </p:custDataLst>
            </p:nvPr>
          </p:nvSpPr>
          <p:spPr>
            <a:xfrm>
              <a:off x="4002" y="3214"/>
              <a:ext cx="8167" cy="822"/>
            </a:xfrm>
            <a:prstGeom prst="rect">
              <a:avLst/>
            </a:prstGeom>
            <a:noFill/>
          </p:spPr>
          <p:txBody>
            <a:bodyPr wrap="square" rtlCol="0">
              <a:spAutoFit/>
            </a:bodyPr>
            <a:lstStyle/>
            <a:p>
              <a:pPr indent="0" fontAlgn="auto">
                <a:lnSpc>
                  <a:spcPct val="100000"/>
                </a:lnSpc>
              </a:pP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第3章  Java的多线程机制及其网络程序设计</a:t>
              </a:r>
            </a:p>
          </p:txBody>
        </p:sp>
        <p:sp>
          <p:nvSpPr>
            <p:cNvPr id="14" name="矩形 13"/>
            <p:cNvSpPr/>
            <p:nvPr>
              <p:custDataLst>
                <p:tags r:id="rId5"/>
              </p:custDataLst>
            </p:nvPr>
          </p:nvSpPr>
          <p:spPr>
            <a:xfrm>
              <a:off x="3716" y="3292"/>
              <a:ext cx="286" cy="327"/>
            </a:xfrm>
            <a:prstGeom prst="rect">
              <a:avLst/>
            </a:prstGeom>
            <a:solidFill>
              <a:srgbClr val="3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文本框 6"/>
          <p:cNvSpPr txBox="1"/>
          <p:nvPr/>
        </p:nvSpPr>
        <p:spPr>
          <a:xfrm>
            <a:off x="786130" y="1164590"/>
            <a:ext cx="7950200" cy="3693319"/>
          </a:xfrm>
          <a:prstGeom prst="rect">
            <a:avLst/>
          </a:prstGeom>
          <a:noFill/>
        </p:spPr>
        <p:txBody>
          <a:bodyPr wrap="square" rtlCol="0">
            <a:spAutoFit/>
          </a:bodyPr>
          <a:lstStyle/>
          <a:p>
            <a:pPr indent="266700" algn="just"/>
            <a:r>
              <a:rPr lang="en-US" altLang="zh-CN" sz="1800" kern="100" dirty="0">
                <a:effectLst/>
                <a:latin typeface="Times New Roman" panose="02020603050405020304" pitchFamily="18" charset="0"/>
                <a:ea typeface="汉仪雅酷黑 65W" panose="020B0604020202020204"/>
              </a:rPr>
              <a:t>JSP</a:t>
            </a:r>
            <a:r>
              <a:rPr lang="zh-CN" altLang="zh-CN" sz="1800" kern="100" dirty="0">
                <a:effectLst/>
                <a:latin typeface="Times New Roman" panose="02020603050405020304" pitchFamily="18" charset="0"/>
                <a:ea typeface="汉仪雅酷黑 65W" panose="020B0604020202020204"/>
              </a:rPr>
              <a:t>脚本元素是可以在</a:t>
            </a:r>
            <a:r>
              <a:rPr lang="en-US" altLang="zh-CN" sz="1800" kern="100" dirty="0">
                <a:effectLst/>
                <a:latin typeface="Times New Roman" panose="02020603050405020304" pitchFamily="18" charset="0"/>
                <a:ea typeface="汉仪雅酷黑 65W" panose="020B0604020202020204"/>
              </a:rPr>
              <a:t>JSP</a:t>
            </a:r>
            <a:r>
              <a:rPr lang="zh-CN" altLang="zh-CN" sz="1800" kern="100" dirty="0">
                <a:effectLst/>
                <a:latin typeface="Times New Roman" panose="02020603050405020304" pitchFamily="18" charset="0"/>
                <a:ea typeface="汉仪雅酷黑 65W" panose="020B0604020202020204"/>
              </a:rPr>
              <a:t>中使用的动态编程语言，即可以在</a:t>
            </a:r>
            <a:r>
              <a:rPr lang="en-US" altLang="zh-CN" sz="1800" kern="100" dirty="0">
                <a:effectLst/>
                <a:latin typeface="Times New Roman" panose="02020603050405020304" pitchFamily="18" charset="0"/>
                <a:ea typeface="汉仪雅酷黑 65W" panose="020B0604020202020204"/>
              </a:rPr>
              <a:t>JSP</a:t>
            </a:r>
            <a:r>
              <a:rPr lang="zh-CN" altLang="zh-CN" sz="1800" kern="100" dirty="0">
                <a:effectLst/>
                <a:latin typeface="Times New Roman" panose="02020603050405020304" pitchFamily="18" charset="0"/>
                <a:ea typeface="汉仪雅酷黑 65W" panose="020B0604020202020204"/>
              </a:rPr>
              <a:t>中嵌入类似于</a:t>
            </a:r>
            <a:r>
              <a:rPr lang="en-US" altLang="zh-CN" sz="1800" kern="100" dirty="0">
                <a:effectLst/>
                <a:latin typeface="Times New Roman" panose="02020603050405020304" pitchFamily="18" charset="0"/>
                <a:ea typeface="汉仪雅酷黑 65W" panose="020B0604020202020204"/>
              </a:rPr>
              <a:t>Java</a:t>
            </a:r>
            <a:r>
              <a:rPr lang="zh-CN" altLang="zh-CN" sz="1800" kern="100" dirty="0">
                <a:effectLst/>
                <a:latin typeface="Times New Roman" panose="02020603050405020304" pitchFamily="18" charset="0"/>
                <a:ea typeface="汉仪雅酷黑 65W" panose="020B0604020202020204"/>
              </a:rPr>
              <a:t>的程序。</a:t>
            </a:r>
            <a:r>
              <a:rPr lang="en-US" altLang="zh-CN" sz="1800" kern="100" dirty="0">
                <a:effectLst/>
                <a:latin typeface="Times New Roman" panose="02020603050405020304" pitchFamily="18" charset="0"/>
                <a:ea typeface="汉仪雅酷黑 65W" panose="020B0604020202020204"/>
              </a:rPr>
              <a:t>JSP</a:t>
            </a:r>
            <a:r>
              <a:rPr lang="zh-CN" altLang="zh-CN" sz="1800" kern="100" dirty="0">
                <a:effectLst/>
                <a:latin typeface="Times New Roman" panose="02020603050405020304" pitchFamily="18" charset="0"/>
                <a:ea typeface="汉仪雅酷黑 65W" panose="020B0604020202020204"/>
              </a:rPr>
              <a:t>脚本元素主要包括注释、声明、表达式和脚本程序等。</a:t>
            </a:r>
          </a:p>
          <a:p>
            <a:pPr indent="267970" algn="just"/>
            <a:r>
              <a:rPr lang="en-US" altLang="zh-CN" sz="1800" b="1" kern="100" dirty="0">
                <a:effectLst/>
                <a:latin typeface="Times New Roman" panose="02020603050405020304" pitchFamily="18" charset="0"/>
                <a:ea typeface="汉仪雅酷黑 65W" panose="020B0604020202020204"/>
              </a:rPr>
              <a:t>1.</a:t>
            </a:r>
            <a:r>
              <a:rPr lang="zh-CN" altLang="zh-CN" sz="1800" b="1" kern="100" dirty="0">
                <a:effectLst/>
                <a:latin typeface="Times New Roman" panose="02020603050405020304" pitchFamily="18" charset="0"/>
                <a:ea typeface="汉仪雅酷黑 65W" panose="020B0604020202020204"/>
              </a:rPr>
              <a:t>声明</a:t>
            </a:r>
            <a:r>
              <a:rPr lang="en-US" altLang="zh-CN" sz="1800" b="1" kern="100" dirty="0">
                <a:solidFill>
                  <a:srgbClr val="0066FF"/>
                </a:solidFill>
                <a:effectLst/>
                <a:latin typeface="Times New Roman" panose="02020603050405020304" pitchFamily="18" charset="0"/>
                <a:ea typeface="汉仪雅酷黑 65W" panose="020B0604020202020204"/>
              </a:rPr>
              <a:t>(</a:t>
            </a:r>
            <a:r>
              <a:rPr lang="en-US" altLang="zh-CN" sz="1800" b="1" kern="100" dirty="0">
                <a:effectLst/>
                <a:latin typeface="Times New Roman" panose="02020603050405020304" pitchFamily="18" charset="0"/>
                <a:ea typeface="汉仪雅酷黑 65W" panose="020B0604020202020204"/>
              </a:rPr>
              <a:t>Declaration)</a:t>
            </a:r>
            <a:endParaRPr lang="zh-CN" altLang="zh-CN" sz="1800" kern="100" dirty="0">
              <a:effectLst/>
              <a:latin typeface="Times New Roman" panose="02020603050405020304" pitchFamily="18" charset="0"/>
              <a:ea typeface="汉仪雅酷黑 65W" panose="020B0604020202020204"/>
            </a:endParaRPr>
          </a:p>
          <a:p>
            <a:pPr indent="266700" algn="just"/>
            <a:r>
              <a:rPr lang="en-US" altLang="zh-CN" sz="1800" kern="100" dirty="0">
                <a:effectLst/>
                <a:latin typeface="Times New Roman" panose="02020603050405020304" pitchFamily="18" charset="0"/>
                <a:ea typeface="汉仪雅酷黑 65W" panose="020B0604020202020204"/>
              </a:rPr>
              <a:t>JSP</a:t>
            </a:r>
            <a:r>
              <a:rPr lang="zh-CN" altLang="zh-CN" sz="1800" kern="100" dirty="0">
                <a:effectLst/>
                <a:latin typeface="Times New Roman" panose="02020603050405020304" pitchFamily="18" charset="0"/>
                <a:ea typeface="汉仪雅酷黑 65W" panose="020B0604020202020204"/>
              </a:rPr>
              <a:t>声明用于声明将要在本</a:t>
            </a:r>
            <a:r>
              <a:rPr lang="en-US" altLang="zh-CN" sz="1800" kern="100" dirty="0">
                <a:effectLst/>
                <a:latin typeface="Times New Roman" panose="02020603050405020304" pitchFamily="18" charset="0"/>
                <a:ea typeface="汉仪雅酷黑 65W" panose="020B0604020202020204"/>
              </a:rPr>
              <a:t>JSP</a:t>
            </a:r>
            <a:r>
              <a:rPr lang="zh-CN" altLang="zh-CN" sz="1800" kern="100" dirty="0">
                <a:effectLst/>
                <a:latin typeface="Times New Roman" panose="02020603050405020304" pitchFamily="18" charset="0"/>
                <a:ea typeface="汉仪雅酷黑 65W" panose="020B0604020202020204"/>
              </a:rPr>
              <a:t>页面中用到的变量和方法，类似于</a:t>
            </a:r>
            <a:r>
              <a:rPr lang="en-US" altLang="zh-CN" sz="1800" kern="100" dirty="0">
                <a:effectLst/>
                <a:latin typeface="Times New Roman" panose="02020603050405020304" pitchFamily="18" charset="0"/>
                <a:ea typeface="汉仪雅酷黑 65W" panose="020B0604020202020204"/>
              </a:rPr>
              <a:t>Java</a:t>
            </a:r>
            <a:r>
              <a:rPr lang="zh-CN" altLang="zh-CN" sz="1800" kern="100" dirty="0">
                <a:effectLst/>
                <a:latin typeface="Times New Roman" panose="02020603050405020304" pitchFamily="18" charset="0"/>
                <a:ea typeface="汉仪雅酷黑 65W" panose="020B0604020202020204"/>
              </a:rPr>
              <a:t>中的变量声明。</a:t>
            </a:r>
            <a:r>
              <a:rPr lang="en-US" altLang="zh-CN" sz="1800" kern="100" dirty="0">
                <a:effectLst/>
                <a:latin typeface="Times New Roman" panose="02020603050405020304" pitchFamily="18" charset="0"/>
                <a:ea typeface="汉仪雅酷黑 65W" panose="020B0604020202020204"/>
              </a:rPr>
              <a:t>JSP</a:t>
            </a:r>
            <a:r>
              <a:rPr lang="zh-CN" altLang="zh-CN" sz="1800" kern="100" dirty="0">
                <a:effectLst/>
                <a:latin typeface="Times New Roman" panose="02020603050405020304" pitchFamily="18" charset="0"/>
                <a:ea typeface="汉仪雅酷黑 65W" panose="020B0604020202020204"/>
              </a:rPr>
              <a:t>中的变量必须先声明、后使用。</a:t>
            </a:r>
            <a:r>
              <a:rPr lang="en-US" altLang="zh-CN" sz="1800" kern="100" dirty="0">
                <a:effectLst/>
                <a:latin typeface="Times New Roman" panose="02020603050405020304" pitchFamily="18" charset="0"/>
                <a:ea typeface="汉仪雅酷黑 65W" panose="020B0604020202020204"/>
              </a:rPr>
              <a:t>JSP</a:t>
            </a:r>
            <a:r>
              <a:rPr lang="zh-CN" altLang="zh-CN" sz="1800" kern="100" dirty="0">
                <a:effectLst/>
                <a:latin typeface="Times New Roman" panose="02020603050405020304" pitchFamily="18" charset="0"/>
                <a:ea typeface="汉仪雅酷黑 65W" panose="020B0604020202020204"/>
              </a:rPr>
              <a:t>中的变量和方法声明的语法格式是：“</a:t>
            </a:r>
            <a:r>
              <a:rPr lang="en-US" altLang="zh-CN" sz="1800" kern="100" dirty="0">
                <a:solidFill>
                  <a:srgbClr val="0066FF"/>
                </a:solidFill>
                <a:effectLst/>
                <a:latin typeface="Times New Roman" panose="02020603050405020304" pitchFamily="18" charset="0"/>
                <a:ea typeface="汉仪雅酷黑 65W" panose="020B0604020202020204"/>
              </a:rPr>
              <a:t>&lt;</a:t>
            </a:r>
            <a:r>
              <a:rPr lang="en-US" altLang="zh-CN" sz="1800" kern="100" dirty="0">
                <a:effectLst/>
                <a:latin typeface="Times New Roman" panose="02020603050405020304" pitchFamily="18" charset="0"/>
                <a:ea typeface="汉仪雅酷黑 65W" panose="020B0604020202020204"/>
              </a:rPr>
              <a:t>%!</a:t>
            </a:r>
            <a:r>
              <a:rPr lang="zh-CN" altLang="zh-CN" sz="1800" kern="100" dirty="0">
                <a:effectLst/>
                <a:latin typeface="Times New Roman" panose="02020603050405020304" pitchFamily="18" charset="0"/>
                <a:ea typeface="汉仪雅酷黑 65W" panose="020B0604020202020204"/>
              </a:rPr>
              <a:t>变量</a:t>
            </a:r>
            <a:r>
              <a:rPr lang="en-US" altLang="zh-CN" sz="1800" kern="100" dirty="0">
                <a:effectLst/>
                <a:latin typeface="Times New Roman" panose="02020603050405020304" pitchFamily="18" charset="0"/>
                <a:ea typeface="汉仪雅酷黑 65W" panose="020B0604020202020204"/>
              </a:rPr>
              <a:t>/</a:t>
            </a:r>
            <a:r>
              <a:rPr lang="zh-CN" altLang="zh-CN" sz="1800" kern="100" dirty="0">
                <a:effectLst/>
                <a:latin typeface="Times New Roman" panose="02020603050405020304" pitchFamily="18" charset="0"/>
                <a:ea typeface="汉仪雅酷黑 65W" panose="020B0604020202020204"/>
              </a:rPr>
              <a:t>方法声明语句</a:t>
            </a:r>
            <a:r>
              <a:rPr lang="en-US" altLang="zh-CN" sz="1800" kern="100" dirty="0">
                <a:effectLst/>
                <a:latin typeface="Times New Roman" panose="02020603050405020304" pitchFamily="18" charset="0"/>
                <a:ea typeface="汉仪雅酷黑 65W" panose="020B0604020202020204"/>
              </a:rPr>
              <a:t>;%</a:t>
            </a:r>
            <a:r>
              <a:rPr lang="en-US" altLang="zh-CN" sz="1800" kern="100" dirty="0">
                <a:solidFill>
                  <a:srgbClr val="0066FF"/>
                </a:solidFill>
                <a:effectLst/>
                <a:latin typeface="Times New Roman" panose="02020603050405020304" pitchFamily="18" charset="0"/>
                <a:ea typeface="汉仪雅酷黑 65W" panose="020B0604020202020204"/>
              </a:rPr>
              <a:t>&gt;</a:t>
            </a:r>
            <a:r>
              <a:rPr lang="en-US" altLang="zh-CN" sz="1800" kern="100" dirty="0">
                <a:solidFill>
                  <a:srgbClr val="0066FF"/>
                </a:solidFill>
                <a:effectLst/>
                <a:latin typeface="宋体" panose="02010600030101010101" pitchFamily="2" charset="-122"/>
                <a:ea typeface="汉仪雅酷黑 65W" panose="020B0604020202020204"/>
              </a:rPr>
              <a:t>”</a:t>
            </a:r>
            <a:r>
              <a:rPr lang="zh-CN" altLang="zh-CN" sz="1800" kern="100" dirty="0">
                <a:effectLst/>
                <a:latin typeface="Times New Roman" panose="02020603050405020304" pitchFamily="18" charset="0"/>
                <a:ea typeface="汉仪雅酷黑 65W" panose="020B0604020202020204"/>
              </a:rPr>
              <a:t>。以下给出</a:t>
            </a:r>
            <a:r>
              <a:rPr lang="en-US" altLang="zh-CN" sz="1800" kern="100" dirty="0">
                <a:effectLst/>
                <a:latin typeface="Times New Roman" panose="02020603050405020304" pitchFamily="18" charset="0"/>
                <a:ea typeface="汉仪雅酷黑 65W" panose="020B0604020202020204"/>
              </a:rPr>
              <a:t>JSP</a:t>
            </a:r>
            <a:r>
              <a:rPr lang="zh-CN" altLang="zh-CN" sz="1800" kern="100" dirty="0">
                <a:effectLst/>
                <a:latin typeface="Times New Roman" panose="02020603050405020304" pitchFamily="18" charset="0"/>
                <a:ea typeface="汉仪雅酷黑 65W" panose="020B0604020202020204"/>
              </a:rPr>
              <a:t>网页文件中的变量声明实例：</a:t>
            </a:r>
          </a:p>
          <a:p>
            <a:pPr indent="266700" algn="just"/>
            <a:r>
              <a:rPr lang="en-US" altLang="zh-CN" sz="1800" kern="100" dirty="0">
                <a:effectLst/>
                <a:latin typeface="Times New Roman" panose="02020603050405020304" pitchFamily="18" charset="0"/>
                <a:ea typeface="汉仪雅酷黑 65W" panose="020B0604020202020204"/>
              </a:rPr>
              <a:t>&lt;%!  int  x1=0;%&gt;</a:t>
            </a:r>
            <a:endParaRPr lang="zh-CN" altLang="zh-CN" sz="1800" kern="100" dirty="0">
              <a:effectLst/>
              <a:latin typeface="Times New Roman" panose="02020603050405020304" pitchFamily="18" charset="0"/>
              <a:ea typeface="汉仪雅酷黑 65W" panose="020B0604020202020204"/>
            </a:endParaRPr>
          </a:p>
          <a:p>
            <a:pPr indent="266700" algn="just"/>
            <a:r>
              <a:rPr lang="en-US" altLang="zh-CN" sz="1800" kern="100" dirty="0">
                <a:effectLst/>
                <a:latin typeface="Times New Roman" panose="02020603050405020304" pitchFamily="18" charset="0"/>
                <a:ea typeface="汉仪雅酷黑 65W" panose="020B0604020202020204"/>
              </a:rPr>
              <a:t>	&lt;%!  int  a, b, c, count ;</a:t>
            </a:r>
            <a:r>
              <a:rPr lang="zh-CN" altLang="zh-CN" sz="1800" kern="100" dirty="0">
                <a:effectLst/>
                <a:latin typeface="Times New Roman" panose="02020603050405020304" pitchFamily="18" charset="0"/>
                <a:ea typeface="汉仪雅酷黑 65W" panose="020B0604020202020204"/>
              </a:rPr>
              <a:t>　</a:t>
            </a:r>
            <a:r>
              <a:rPr lang="en-US" altLang="zh-CN" sz="1800" kern="100" dirty="0">
                <a:effectLst/>
                <a:latin typeface="Times New Roman" panose="02020603050405020304" pitchFamily="18" charset="0"/>
                <a:ea typeface="汉仪雅酷黑 65W" panose="020B0604020202020204"/>
              </a:rPr>
              <a:t>%&gt; </a:t>
            </a:r>
            <a:endParaRPr lang="zh-CN" altLang="zh-CN" sz="1800" kern="100" dirty="0">
              <a:effectLst/>
              <a:latin typeface="Times New Roman" panose="02020603050405020304" pitchFamily="18" charset="0"/>
              <a:ea typeface="汉仪雅酷黑 65W" panose="020B0604020202020204"/>
            </a:endParaRPr>
          </a:p>
          <a:p>
            <a:pPr indent="266700" algn="just"/>
            <a:r>
              <a:rPr lang="en-US" altLang="zh-CN" sz="1800" kern="100" dirty="0">
                <a:effectLst/>
                <a:latin typeface="Times New Roman" panose="02020603050405020304" pitchFamily="18" charset="0"/>
                <a:ea typeface="汉仪雅酷黑 65W" panose="020B0604020202020204"/>
              </a:rPr>
              <a:t>	&lt;%!  long fact(int y) </a:t>
            </a:r>
            <a:r>
              <a:rPr lang="en-US" altLang="zh-CN" sz="1800" kern="100" dirty="0">
                <a:solidFill>
                  <a:srgbClr val="FF0000"/>
                </a:solidFill>
                <a:effectLst/>
                <a:latin typeface="Times New Roman" panose="02020603050405020304" pitchFamily="18" charset="0"/>
                <a:ea typeface="汉仪雅酷黑 65W" panose="020B0604020202020204"/>
              </a:rPr>
              <a:t>{</a:t>
            </a:r>
            <a:r>
              <a:rPr lang="en-US" altLang="zh-CN" sz="1800" kern="100" dirty="0">
                <a:effectLst/>
                <a:latin typeface="Times New Roman" panose="02020603050405020304" pitchFamily="18" charset="0"/>
                <a:ea typeface="汉仪雅酷黑 65W" panose="020B0604020202020204"/>
              </a:rPr>
              <a:t>//</a:t>
            </a:r>
            <a:r>
              <a:rPr lang="zh-CN" altLang="zh-CN" sz="1800" kern="100" dirty="0">
                <a:effectLst/>
                <a:latin typeface="Times New Roman" panose="02020603050405020304" pitchFamily="18" charset="0"/>
                <a:ea typeface="汉仪雅酷黑 65W" panose="020B0604020202020204"/>
              </a:rPr>
              <a:t>声明</a:t>
            </a:r>
            <a:r>
              <a:rPr lang="en-US" altLang="zh-CN" sz="1800" kern="100" dirty="0">
                <a:effectLst/>
                <a:latin typeface="Times New Roman" panose="02020603050405020304" pitchFamily="18" charset="0"/>
                <a:ea typeface="汉仪雅酷黑 65W" panose="020B0604020202020204"/>
              </a:rPr>
              <a:t>long fact(int y</a:t>
            </a:r>
            <a:r>
              <a:rPr lang="en-US" altLang="zh-CN" sz="1800" kern="100" dirty="0">
                <a:solidFill>
                  <a:srgbClr val="0066FF"/>
                </a:solidFill>
                <a:effectLst/>
                <a:latin typeface="Times New Roman" panose="02020603050405020304" pitchFamily="18" charset="0"/>
                <a:ea typeface="汉仪雅酷黑 65W" panose="020B0604020202020204"/>
              </a:rPr>
              <a:t>)</a:t>
            </a:r>
            <a:r>
              <a:rPr lang="zh-CN" altLang="zh-CN" sz="1800" kern="100" dirty="0">
                <a:effectLst/>
                <a:latin typeface="Times New Roman" panose="02020603050405020304" pitchFamily="18" charset="0"/>
                <a:ea typeface="汉仪雅酷黑 65W" panose="020B0604020202020204"/>
              </a:rPr>
              <a:t>方法</a:t>
            </a:r>
          </a:p>
          <a:p>
            <a:pPr indent="933450" algn="just"/>
            <a:r>
              <a:rPr lang="en-US" altLang="zh-CN" sz="1800" kern="100" dirty="0">
                <a:effectLst/>
                <a:latin typeface="Times New Roman" panose="02020603050405020304" pitchFamily="18" charset="0"/>
                <a:ea typeface="汉仪雅酷黑 65W" panose="020B0604020202020204"/>
              </a:rPr>
              <a:t>if(y==0)		return 1;</a:t>
            </a:r>
            <a:endParaRPr lang="zh-CN" altLang="zh-CN" sz="1800" kern="100" dirty="0">
              <a:effectLst/>
              <a:latin typeface="Times New Roman" panose="02020603050405020304" pitchFamily="18" charset="0"/>
              <a:ea typeface="汉仪雅酷黑 65W" panose="020B0604020202020204"/>
            </a:endParaRPr>
          </a:p>
          <a:p>
            <a:pPr indent="933450" algn="just"/>
            <a:r>
              <a:rPr lang="en-US" altLang="zh-CN" sz="1800" kern="100" dirty="0">
                <a:effectLst/>
                <a:latin typeface="Times New Roman" panose="02020603050405020304" pitchFamily="18" charset="0"/>
                <a:ea typeface="汉仪雅酷黑 65W" panose="020B0604020202020204"/>
              </a:rPr>
              <a:t>else	 return y*y;</a:t>
            </a:r>
            <a:endParaRPr lang="zh-CN" altLang="zh-CN" sz="1800" kern="100" dirty="0">
              <a:effectLst/>
              <a:latin typeface="Times New Roman" panose="02020603050405020304" pitchFamily="18" charset="0"/>
              <a:ea typeface="汉仪雅酷黑 65W" panose="020B0604020202020204"/>
            </a:endParaRPr>
          </a:p>
          <a:p>
            <a:pPr indent="933450" algn="just"/>
            <a:r>
              <a:rPr lang="en-US" altLang="zh-CN" sz="1800" kern="100" dirty="0">
                <a:effectLst/>
                <a:latin typeface="Times New Roman" panose="02020603050405020304" pitchFamily="18" charset="0"/>
                <a:ea typeface="汉仪雅酷黑 65W" panose="020B0604020202020204"/>
              </a:rPr>
              <a:t>}%&gt;</a:t>
            </a:r>
            <a:endParaRPr lang="zh-CN" altLang="zh-CN" sz="1800" kern="100" dirty="0">
              <a:effectLst/>
              <a:latin typeface="Times New Roman" panose="02020603050405020304" pitchFamily="18" charset="0"/>
              <a:ea typeface="汉仪雅酷黑 65W" panose="020B0604020202020204"/>
            </a:endParaRPr>
          </a:p>
        </p:txBody>
      </p:sp>
      <p:sp>
        <p:nvSpPr>
          <p:cNvPr id="6" name="矩形 5">
            <a:extLst>
              <a:ext uri="{FF2B5EF4-FFF2-40B4-BE49-F238E27FC236}">
                <a16:creationId xmlns:a16="http://schemas.microsoft.com/office/drawing/2014/main" id="{0A8F240D-12FB-AB0A-5BC6-3BEC2AB41AA1}"/>
              </a:ext>
            </a:extLst>
          </p:cNvPr>
          <p:cNvSpPr/>
          <p:nvPr/>
        </p:nvSpPr>
        <p:spPr>
          <a:xfrm>
            <a:off x="6679096" y="227965"/>
            <a:ext cx="2295240" cy="494030"/>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grpSp>
        <p:nvGrpSpPr>
          <p:cNvPr id="10" name="组合 9">
            <a:extLst>
              <a:ext uri="{FF2B5EF4-FFF2-40B4-BE49-F238E27FC236}">
                <a16:creationId xmlns:a16="http://schemas.microsoft.com/office/drawing/2014/main" id="{86D851E7-062D-CC7B-ABEA-6FFAF45028E6}"/>
              </a:ext>
            </a:extLst>
          </p:cNvPr>
          <p:cNvGrpSpPr/>
          <p:nvPr/>
        </p:nvGrpSpPr>
        <p:grpSpPr>
          <a:xfrm>
            <a:off x="6911340" y="227965"/>
            <a:ext cx="2143125" cy="307975"/>
            <a:chOff x="3716" y="3214"/>
            <a:chExt cx="8453" cy="485"/>
          </a:xfrm>
        </p:grpSpPr>
        <p:sp>
          <p:nvSpPr>
            <p:cNvPr id="11" name="文本框 10">
              <a:extLst>
                <a:ext uri="{FF2B5EF4-FFF2-40B4-BE49-F238E27FC236}">
                  <a16:creationId xmlns:a16="http://schemas.microsoft.com/office/drawing/2014/main" id="{40112CD6-CE1B-53BA-EB58-54C37D6A04D6}"/>
                </a:ext>
              </a:extLst>
            </p:cNvPr>
            <p:cNvSpPr txBox="1"/>
            <p:nvPr>
              <p:custDataLst>
                <p:tags r:id="rId2"/>
              </p:custDataLst>
            </p:nvPr>
          </p:nvSpPr>
          <p:spPr>
            <a:xfrm>
              <a:off x="4002" y="3214"/>
              <a:ext cx="8167" cy="485"/>
            </a:xfrm>
            <a:prstGeom prst="rect">
              <a:avLst/>
            </a:prstGeom>
            <a:noFill/>
          </p:spPr>
          <p:txBody>
            <a:bodyPr wrap="square" rtlCol="0">
              <a:spAutoFit/>
            </a:bodyPr>
            <a:lstStyle/>
            <a:p>
              <a:pPr indent="0" fontAlgn="auto">
                <a:lnSpc>
                  <a:spcPct val="100000"/>
                </a:lnSpc>
              </a:pP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第</a:t>
              </a:r>
              <a:r>
                <a:rPr lang="en-US" altLang="zh-CN" sz="1400" dirty="0">
                  <a:solidFill>
                    <a:srgbClr val="3077B5"/>
                  </a:solidFill>
                  <a:latin typeface="汉仪雅酷黑简" panose="00020600040101010101" charset="-122"/>
                  <a:ea typeface="汉仪雅酷黑简" panose="00020600040101010101" charset="-122"/>
                  <a:cs typeface="汉仪雅酷黑简" panose="00020600040101010101" charset="-122"/>
                </a:rPr>
                <a:t>7</a:t>
              </a: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章</a:t>
              </a:r>
              <a:r>
                <a:rPr lang="en-US" altLang="zh-CN" sz="1400" dirty="0">
                  <a:solidFill>
                    <a:srgbClr val="3077B5"/>
                  </a:solidFill>
                  <a:latin typeface="汉仪雅酷黑简" panose="00020600040101010101" charset="-122"/>
                  <a:ea typeface="汉仪雅酷黑简" panose="00020600040101010101" charset="-122"/>
                  <a:cs typeface="汉仪雅酷黑简" panose="00020600040101010101" charset="-122"/>
                </a:rPr>
                <a:t> JSP</a:t>
              </a: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技术基础</a:t>
              </a:r>
            </a:p>
          </p:txBody>
        </p:sp>
        <p:sp>
          <p:nvSpPr>
            <p:cNvPr id="12" name="矩形 11">
              <a:extLst>
                <a:ext uri="{FF2B5EF4-FFF2-40B4-BE49-F238E27FC236}">
                  <a16:creationId xmlns:a16="http://schemas.microsoft.com/office/drawing/2014/main" id="{42B38E6A-FAA9-72EF-4294-7519322F7A87}"/>
                </a:ext>
              </a:extLst>
            </p:cNvPr>
            <p:cNvSpPr/>
            <p:nvPr>
              <p:custDataLst>
                <p:tags r:id="rId3"/>
              </p:custDataLst>
            </p:nvPr>
          </p:nvSpPr>
          <p:spPr>
            <a:xfrm>
              <a:off x="3716" y="3292"/>
              <a:ext cx="286" cy="327"/>
            </a:xfrm>
            <a:prstGeom prst="rect">
              <a:avLst/>
            </a:prstGeom>
            <a:solidFill>
              <a:srgbClr val="3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4351069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6"/>
          <p:cNvPicPr>
            <a:picLocks noChangeAspect="1"/>
          </p:cNvPicPr>
          <p:nvPr/>
        </p:nvPicPr>
        <p:blipFill>
          <a:blip r:embed="rId7"/>
          <a:stretch>
            <a:fillRect/>
          </a:stretch>
        </p:blipFill>
        <p:spPr>
          <a:xfrm>
            <a:off x="-4445" y="0"/>
            <a:ext cx="8107680" cy="584200"/>
          </a:xfrm>
          <a:prstGeom prst="rect">
            <a:avLst/>
          </a:prstGeom>
        </p:spPr>
      </p:pic>
      <p:pic>
        <p:nvPicPr>
          <p:cNvPr id="5" name="图片 4" descr="5"/>
          <p:cNvPicPr>
            <a:picLocks noChangeAspect="1"/>
          </p:cNvPicPr>
          <p:nvPr/>
        </p:nvPicPr>
        <p:blipFill>
          <a:blip r:embed="rId8"/>
          <a:stretch>
            <a:fillRect/>
          </a:stretch>
        </p:blipFill>
        <p:spPr>
          <a:xfrm>
            <a:off x="3091815" y="5311775"/>
            <a:ext cx="6116955" cy="408305"/>
          </a:xfrm>
          <a:prstGeom prst="rect">
            <a:avLst/>
          </a:prstGeom>
        </p:spPr>
      </p:pic>
      <p:sp>
        <p:nvSpPr>
          <p:cNvPr id="9" name="文本框 8"/>
          <p:cNvSpPr txBox="1"/>
          <p:nvPr/>
        </p:nvSpPr>
        <p:spPr>
          <a:xfrm>
            <a:off x="400685" y="765810"/>
            <a:ext cx="3932555" cy="398780"/>
          </a:xfrm>
          <a:prstGeom prst="rect">
            <a:avLst/>
          </a:prstGeom>
          <a:noFill/>
        </p:spPr>
        <p:txBody>
          <a:bodyPr wrap="square" rtlCol="0">
            <a:spAutoFit/>
          </a:bodyPr>
          <a:lstStyle/>
          <a:p>
            <a:r>
              <a:rPr lang="en-US" altLang="zh-CN" sz="2000" b="1" dirty="0">
                <a:solidFill>
                  <a:srgbClr val="3077B5"/>
                </a:solidFill>
                <a:latin typeface="汉仪雅酷黑 65W" panose="020B0604020202020204" charset="-122"/>
                <a:ea typeface="汉仪雅酷黑 65W" panose="020B0604020202020204" charset="-122"/>
                <a:cs typeface="汉仪雅酷黑 65W" panose="020B0604020202020204" charset="-122"/>
              </a:rPr>
              <a:t>7</a:t>
            </a:r>
            <a:r>
              <a:rPr lang="zh-CN" alt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.3</a:t>
            </a:r>
            <a:r>
              <a:rPr lang="en-US" altLang="zh-CN" sz="2000" b="1" dirty="0">
                <a:solidFill>
                  <a:srgbClr val="3077B5"/>
                </a:solidFill>
                <a:latin typeface="汉仪雅酷黑 65W" panose="020B0604020202020204" charset="-122"/>
                <a:ea typeface="汉仪雅酷黑 65W" panose="020B0604020202020204" charset="-122"/>
                <a:cs typeface="汉仪雅酷黑 65W" panose="020B0604020202020204" charset="-122"/>
              </a:rPr>
              <a:t>.1</a:t>
            </a:r>
            <a:r>
              <a:rPr lang="zh-CN" alt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  </a:t>
            </a:r>
            <a:r>
              <a:rPr lang="en-US" altLang="zh-CN" sz="2000" b="1" dirty="0">
                <a:solidFill>
                  <a:srgbClr val="3077B5"/>
                </a:solidFill>
                <a:latin typeface="汉仪雅酷黑 65W" panose="020B0604020202020204" charset="-122"/>
                <a:ea typeface="汉仪雅酷黑 65W" panose="020B0604020202020204" charset="-122"/>
                <a:cs typeface="汉仪雅酷黑 65W" panose="020B0604020202020204" charset="-122"/>
              </a:rPr>
              <a:t>JSP</a:t>
            </a:r>
            <a:r>
              <a:rPr lang="zh-CN" alt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脚本元素</a:t>
            </a:r>
          </a:p>
        </p:txBody>
      </p:sp>
      <p:pic>
        <p:nvPicPr>
          <p:cNvPr id="3" name="图片 2" descr="未标题-1"/>
          <p:cNvPicPr>
            <a:picLocks noChangeAspect="1"/>
          </p:cNvPicPr>
          <p:nvPr>
            <p:custDataLst>
              <p:tags r:id="rId1"/>
            </p:custDataLst>
          </p:nvPr>
        </p:nvPicPr>
        <p:blipFill>
          <a:blip r:embed="rId9"/>
          <a:stretch>
            <a:fillRect/>
          </a:stretch>
        </p:blipFill>
        <p:spPr>
          <a:xfrm>
            <a:off x="144145" y="104140"/>
            <a:ext cx="1975485" cy="494030"/>
          </a:xfrm>
          <a:prstGeom prst="rect">
            <a:avLst/>
          </a:prstGeom>
        </p:spPr>
      </p:pic>
      <p:grpSp>
        <p:nvGrpSpPr>
          <p:cNvPr id="4" name="组合 3"/>
          <p:cNvGrpSpPr/>
          <p:nvPr/>
        </p:nvGrpSpPr>
        <p:grpSpPr>
          <a:xfrm>
            <a:off x="6911340" y="227965"/>
            <a:ext cx="2143125" cy="521970"/>
            <a:chOff x="3716" y="3214"/>
            <a:chExt cx="8453" cy="822"/>
          </a:xfrm>
        </p:grpSpPr>
        <p:sp>
          <p:nvSpPr>
            <p:cNvPr id="8" name="文本框 7"/>
            <p:cNvSpPr txBox="1"/>
            <p:nvPr>
              <p:custDataLst>
                <p:tags r:id="rId4"/>
              </p:custDataLst>
            </p:nvPr>
          </p:nvSpPr>
          <p:spPr>
            <a:xfrm>
              <a:off x="4002" y="3214"/>
              <a:ext cx="8167" cy="822"/>
            </a:xfrm>
            <a:prstGeom prst="rect">
              <a:avLst/>
            </a:prstGeom>
            <a:noFill/>
          </p:spPr>
          <p:txBody>
            <a:bodyPr wrap="square" rtlCol="0">
              <a:spAutoFit/>
            </a:bodyPr>
            <a:lstStyle/>
            <a:p>
              <a:pPr indent="0" fontAlgn="auto">
                <a:lnSpc>
                  <a:spcPct val="100000"/>
                </a:lnSpc>
              </a:pP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第3章  Java的多线程机制及其网络程序设计</a:t>
              </a:r>
            </a:p>
          </p:txBody>
        </p:sp>
        <p:sp>
          <p:nvSpPr>
            <p:cNvPr id="14" name="矩形 13"/>
            <p:cNvSpPr/>
            <p:nvPr>
              <p:custDataLst>
                <p:tags r:id="rId5"/>
              </p:custDataLst>
            </p:nvPr>
          </p:nvSpPr>
          <p:spPr>
            <a:xfrm>
              <a:off x="3716" y="3292"/>
              <a:ext cx="286" cy="327"/>
            </a:xfrm>
            <a:prstGeom prst="rect">
              <a:avLst/>
            </a:prstGeom>
            <a:solidFill>
              <a:srgbClr val="3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文本框 6"/>
          <p:cNvSpPr txBox="1"/>
          <p:nvPr/>
        </p:nvSpPr>
        <p:spPr>
          <a:xfrm>
            <a:off x="786130" y="1164590"/>
            <a:ext cx="7950200" cy="2308324"/>
          </a:xfrm>
          <a:prstGeom prst="rect">
            <a:avLst/>
          </a:prstGeom>
          <a:noFill/>
        </p:spPr>
        <p:txBody>
          <a:bodyPr wrap="square" rtlCol="0">
            <a:spAutoFit/>
          </a:bodyPr>
          <a:lstStyle/>
          <a:p>
            <a:pPr indent="267970" algn="just"/>
            <a:r>
              <a:rPr lang="en-US" altLang="zh-CN" sz="1800" b="1" kern="100" dirty="0">
                <a:effectLst/>
                <a:latin typeface="Times New Roman" panose="02020603050405020304" pitchFamily="18" charset="0"/>
                <a:ea typeface="汉仪雅酷黑 65W" panose="020B0604020202020204"/>
              </a:rPr>
              <a:t>2.</a:t>
            </a:r>
            <a:r>
              <a:rPr lang="zh-CN" altLang="zh-CN" sz="1800" b="1" kern="100" dirty="0">
                <a:effectLst/>
                <a:latin typeface="Times New Roman" panose="02020603050405020304" pitchFamily="18" charset="0"/>
                <a:ea typeface="汉仪雅酷黑 65W" panose="020B0604020202020204"/>
              </a:rPr>
              <a:t>表达式</a:t>
            </a:r>
            <a:r>
              <a:rPr lang="en-US" altLang="zh-CN" sz="1800" b="1" kern="100" dirty="0">
                <a:solidFill>
                  <a:srgbClr val="0066FF"/>
                </a:solidFill>
                <a:effectLst/>
                <a:latin typeface="Times New Roman" panose="02020603050405020304" pitchFamily="18" charset="0"/>
                <a:ea typeface="汉仪雅酷黑 65W" panose="020B0604020202020204"/>
              </a:rPr>
              <a:t>(</a:t>
            </a:r>
            <a:r>
              <a:rPr lang="en-US" altLang="zh-CN" sz="1800" b="1" kern="100" dirty="0" err="1">
                <a:effectLst/>
                <a:latin typeface="Times New Roman" panose="02020603050405020304" pitchFamily="18" charset="0"/>
                <a:ea typeface="汉仪雅酷黑 65W" panose="020B0604020202020204"/>
              </a:rPr>
              <a:t>Expreesion</a:t>
            </a:r>
            <a:r>
              <a:rPr lang="en-US" altLang="zh-CN" sz="1800" b="1" kern="100" dirty="0">
                <a:effectLst/>
                <a:latin typeface="Times New Roman" panose="02020603050405020304" pitchFamily="18" charset="0"/>
                <a:ea typeface="汉仪雅酷黑 65W" panose="020B0604020202020204"/>
              </a:rPr>
              <a:t>)</a:t>
            </a:r>
            <a:endParaRPr lang="zh-CN" altLang="zh-CN" sz="1800" kern="100" dirty="0">
              <a:effectLst/>
              <a:latin typeface="Times New Roman" panose="02020603050405020304" pitchFamily="18" charset="0"/>
              <a:ea typeface="汉仪雅酷黑 65W" panose="020B0604020202020204"/>
            </a:endParaRPr>
          </a:p>
          <a:p>
            <a:pPr indent="266700" algn="just"/>
            <a:r>
              <a:rPr lang="en-US" altLang="zh-CN" sz="1800" kern="100" dirty="0">
                <a:effectLst/>
                <a:latin typeface="Times New Roman" panose="02020603050405020304" pitchFamily="18" charset="0"/>
                <a:ea typeface="汉仪雅酷黑 65W" panose="020B0604020202020204"/>
              </a:rPr>
              <a:t>JSP</a:t>
            </a:r>
            <a:r>
              <a:rPr lang="zh-CN" altLang="zh-CN" sz="1800" kern="100" dirty="0">
                <a:effectLst/>
                <a:latin typeface="Times New Roman" panose="02020603050405020304" pitchFamily="18" charset="0"/>
                <a:ea typeface="汉仪雅酷黑 65W" panose="020B0604020202020204"/>
              </a:rPr>
              <a:t>表达式是由变量、常量组成的算式，</a:t>
            </a:r>
            <a:r>
              <a:rPr lang="en-US" altLang="zh-CN" sz="1800" kern="100" dirty="0">
                <a:effectLst/>
                <a:latin typeface="Times New Roman" panose="02020603050405020304" pitchFamily="18" charset="0"/>
                <a:ea typeface="汉仪雅酷黑 65W" panose="020B0604020202020204"/>
              </a:rPr>
              <a:t>Web</a:t>
            </a:r>
            <a:r>
              <a:rPr lang="zh-CN" altLang="zh-CN" sz="1800" kern="100" dirty="0">
                <a:effectLst/>
                <a:latin typeface="Times New Roman" panose="02020603050405020304" pitchFamily="18" charset="0"/>
                <a:ea typeface="汉仪雅酷黑 65W" panose="020B0604020202020204"/>
              </a:rPr>
              <a:t>服务器会将</a:t>
            </a:r>
            <a:r>
              <a:rPr lang="en-US" altLang="zh-CN" sz="1800" kern="100" dirty="0">
                <a:effectLst/>
                <a:latin typeface="Times New Roman" panose="02020603050405020304" pitchFamily="18" charset="0"/>
                <a:ea typeface="汉仪雅酷黑 65W" panose="020B0604020202020204"/>
              </a:rPr>
              <a:t>Java</a:t>
            </a:r>
            <a:r>
              <a:rPr lang="zh-CN" altLang="zh-CN" sz="1800" kern="100" dirty="0">
                <a:effectLst/>
                <a:latin typeface="Times New Roman" panose="02020603050405020304" pitchFamily="18" charset="0"/>
                <a:ea typeface="汉仪雅酷黑 65W" panose="020B0604020202020204"/>
              </a:rPr>
              <a:t>表达式计算得到的结果转换成字符串，然后插入到页面中。</a:t>
            </a:r>
            <a:r>
              <a:rPr lang="en-US" altLang="zh-CN" sz="1800" kern="100" dirty="0">
                <a:effectLst/>
                <a:latin typeface="Times New Roman" panose="02020603050405020304" pitchFamily="18" charset="0"/>
                <a:ea typeface="汉仪雅酷黑 65W" panose="020B0604020202020204"/>
              </a:rPr>
              <a:t>Java</a:t>
            </a:r>
            <a:r>
              <a:rPr lang="zh-CN" altLang="zh-CN" sz="1800" kern="100" dirty="0">
                <a:effectLst/>
                <a:latin typeface="Times New Roman" panose="02020603050405020304" pitchFamily="18" charset="0"/>
                <a:ea typeface="汉仪雅酷黑 65W" panose="020B0604020202020204"/>
              </a:rPr>
              <a:t>表达式的语法格式：</a:t>
            </a:r>
            <a:r>
              <a:rPr lang="en-US" altLang="zh-CN" sz="1800" kern="100" dirty="0">
                <a:solidFill>
                  <a:srgbClr val="0066FF"/>
                </a:solidFill>
                <a:effectLst/>
                <a:latin typeface="Times New Roman" panose="02020603050405020304" pitchFamily="18" charset="0"/>
                <a:ea typeface="汉仪雅酷黑 65W" panose="020B0604020202020204"/>
              </a:rPr>
              <a:t>&lt;</a:t>
            </a:r>
            <a:r>
              <a:rPr lang="en-US" altLang="zh-CN" sz="1800" kern="100" dirty="0">
                <a:effectLst/>
                <a:latin typeface="Times New Roman" panose="02020603050405020304" pitchFamily="18" charset="0"/>
                <a:ea typeface="汉仪雅酷黑 65W" panose="020B0604020202020204"/>
              </a:rPr>
              <a:t>%=</a:t>
            </a:r>
            <a:r>
              <a:rPr lang="zh-CN" altLang="zh-CN" sz="1800" kern="100" dirty="0">
                <a:effectLst/>
                <a:latin typeface="Times New Roman" panose="02020603050405020304" pitchFamily="18" charset="0"/>
                <a:ea typeface="汉仪雅酷黑 65W" panose="020B0604020202020204"/>
              </a:rPr>
              <a:t>表达式</a:t>
            </a:r>
            <a:r>
              <a:rPr lang="en-US" altLang="zh-CN" sz="1800" kern="100" dirty="0">
                <a:effectLst/>
                <a:latin typeface="Times New Roman" panose="02020603050405020304" pitchFamily="18" charset="0"/>
                <a:ea typeface="汉仪雅酷黑 65W" panose="020B0604020202020204"/>
              </a:rPr>
              <a:t>%</a:t>
            </a:r>
            <a:r>
              <a:rPr lang="en-US" altLang="zh-CN" sz="1800" kern="100" dirty="0">
                <a:solidFill>
                  <a:srgbClr val="0066FF"/>
                </a:solidFill>
                <a:effectLst/>
                <a:latin typeface="Times New Roman" panose="02020603050405020304" pitchFamily="18" charset="0"/>
                <a:ea typeface="汉仪雅酷黑 65W" panose="020B0604020202020204"/>
              </a:rPr>
              <a:t>&gt;</a:t>
            </a:r>
            <a:r>
              <a:rPr lang="zh-CN" altLang="zh-CN" sz="1800" kern="100" dirty="0">
                <a:effectLst/>
                <a:latin typeface="Times New Roman" panose="02020603050405020304" pitchFamily="18" charset="0"/>
                <a:ea typeface="汉仪雅酷黑 65W" panose="020B0604020202020204"/>
              </a:rPr>
              <a:t>。以下给出</a:t>
            </a:r>
            <a:r>
              <a:rPr lang="en-US" altLang="zh-CN" sz="1800" kern="100" dirty="0">
                <a:effectLst/>
                <a:latin typeface="Times New Roman" panose="02020603050405020304" pitchFamily="18" charset="0"/>
                <a:ea typeface="汉仪雅酷黑 65W" panose="020B0604020202020204"/>
              </a:rPr>
              <a:t>JSP</a:t>
            </a:r>
            <a:r>
              <a:rPr lang="zh-CN" altLang="zh-CN" sz="1800" kern="100" dirty="0">
                <a:effectLst/>
                <a:latin typeface="Times New Roman" panose="02020603050405020304" pitchFamily="18" charset="0"/>
                <a:ea typeface="汉仪雅酷黑 65W" panose="020B0604020202020204"/>
              </a:rPr>
              <a:t>表达式的实例：</a:t>
            </a:r>
          </a:p>
          <a:p>
            <a:pPr indent="266700" algn="just"/>
            <a:r>
              <a:rPr lang="en-US" altLang="zh-CN" sz="1800" kern="100" dirty="0">
                <a:effectLst/>
                <a:latin typeface="Times New Roman" panose="02020603050405020304" pitchFamily="18" charset="0"/>
                <a:ea typeface="汉仪雅酷黑 65W" panose="020B0604020202020204"/>
              </a:rPr>
              <a:t>&lt;%=2* count </a:t>
            </a:r>
            <a:r>
              <a:rPr lang="en-US" altLang="zh-CN" sz="1800" kern="100" dirty="0">
                <a:solidFill>
                  <a:srgbClr val="FF0000"/>
                </a:solidFill>
                <a:effectLst/>
                <a:latin typeface="宋体" panose="02010600030101010101" pitchFamily="2" charset="-122"/>
                <a:ea typeface="汉仪雅酷黑 65W" panose="020B0604020202020204"/>
              </a:rPr>
              <a:t>＋１</a:t>
            </a:r>
            <a:r>
              <a:rPr lang="en-US" altLang="zh-CN" sz="1800" kern="100" dirty="0">
                <a:effectLst/>
                <a:latin typeface="Times New Roman" panose="02020603050405020304" pitchFamily="18" charset="0"/>
                <a:ea typeface="汉仪雅酷黑 65W" panose="020B0604020202020204"/>
              </a:rPr>
              <a:t>%&gt; //</a:t>
            </a:r>
            <a:r>
              <a:rPr lang="zh-CN" altLang="zh-CN" sz="1800" kern="100" dirty="0">
                <a:effectLst/>
                <a:latin typeface="Times New Roman" panose="02020603050405020304" pitchFamily="18" charset="0"/>
                <a:ea typeface="汉仪雅酷黑 65W" panose="020B0604020202020204"/>
              </a:rPr>
              <a:t>获得</a:t>
            </a:r>
            <a:r>
              <a:rPr lang="en-US" altLang="zh-CN" sz="1800" kern="100" dirty="0">
                <a:effectLst/>
                <a:latin typeface="Times New Roman" panose="02020603050405020304" pitchFamily="18" charset="0"/>
                <a:ea typeface="汉仪雅酷黑 65W" panose="020B0604020202020204"/>
              </a:rPr>
              <a:t>count</a:t>
            </a:r>
            <a:r>
              <a:rPr lang="zh-CN" altLang="zh-CN" sz="1800" kern="100" dirty="0">
                <a:effectLst/>
                <a:latin typeface="Times New Roman" panose="02020603050405020304" pitchFamily="18" charset="0"/>
                <a:ea typeface="汉仪雅酷黑 65W" panose="020B0604020202020204"/>
              </a:rPr>
              <a:t>变量</a:t>
            </a:r>
            <a:r>
              <a:rPr lang="en-US" altLang="zh-CN" sz="1800" kern="100" dirty="0">
                <a:effectLst/>
                <a:latin typeface="Times New Roman" panose="02020603050405020304" pitchFamily="18" charset="0"/>
                <a:ea typeface="汉仪雅酷黑 65W" panose="020B0604020202020204"/>
              </a:rPr>
              <a:t>*2+1</a:t>
            </a:r>
            <a:r>
              <a:rPr lang="zh-CN" altLang="zh-CN" sz="1800" kern="100" dirty="0">
                <a:effectLst/>
                <a:latin typeface="Times New Roman" panose="02020603050405020304" pitchFamily="18" charset="0"/>
                <a:ea typeface="汉仪雅酷黑 65W" panose="020B0604020202020204"/>
              </a:rPr>
              <a:t>得到的结果</a:t>
            </a:r>
          </a:p>
          <a:p>
            <a:pPr indent="266700" algn="just"/>
            <a:r>
              <a:rPr lang="en-US" altLang="zh-CN" sz="1800" kern="100" dirty="0">
                <a:effectLst/>
                <a:latin typeface="Times New Roman" panose="02020603050405020304" pitchFamily="18" charset="0"/>
                <a:ea typeface="汉仪雅酷黑 65W" panose="020B0604020202020204"/>
              </a:rPr>
              <a:t>&lt;body&gt;</a:t>
            </a:r>
            <a:endParaRPr lang="zh-CN" altLang="zh-CN" sz="1800" kern="100" dirty="0">
              <a:effectLst/>
              <a:latin typeface="Times New Roman" panose="02020603050405020304" pitchFamily="18" charset="0"/>
              <a:ea typeface="汉仪雅酷黑 65W" panose="020B0604020202020204"/>
            </a:endParaRPr>
          </a:p>
          <a:p>
            <a:pPr indent="266700" algn="just"/>
            <a:r>
              <a:rPr lang="en-US" altLang="zh-CN" sz="1800" kern="100" dirty="0">
                <a:effectLst/>
                <a:latin typeface="Times New Roman" panose="02020603050405020304" pitchFamily="18" charset="0"/>
                <a:ea typeface="汉仪雅酷黑 65W" panose="020B0604020202020204"/>
              </a:rPr>
              <a:t>        Current time:&lt;%=new </a:t>
            </a:r>
            <a:r>
              <a:rPr lang="en-US" altLang="zh-CN" sz="1800" kern="100" dirty="0" err="1">
                <a:effectLst/>
                <a:latin typeface="Times New Roman" panose="02020603050405020304" pitchFamily="18" charset="0"/>
                <a:ea typeface="汉仪雅酷黑 65W" panose="020B0604020202020204"/>
              </a:rPr>
              <a:t>java.util.Date</a:t>
            </a:r>
            <a:r>
              <a:rPr lang="en-US" altLang="zh-CN" sz="1800" kern="100" dirty="0">
                <a:effectLst/>
                <a:latin typeface="Times New Roman" panose="02020603050405020304" pitchFamily="18" charset="0"/>
                <a:ea typeface="汉仪雅酷黑 65W" panose="020B0604020202020204"/>
              </a:rPr>
              <a:t>()%&gt; //</a:t>
            </a:r>
            <a:r>
              <a:rPr lang="zh-CN" altLang="zh-CN" sz="1800" kern="100" dirty="0">
                <a:effectLst/>
                <a:latin typeface="Times New Roman" panose="02020603050405020304" pitchFamily="18" charset="0"/>
                <a:ea typeface="汉仪雅酷黑 65W" panose="020B0604020202020204"/>
              </a:rPr>
              <a:t>显示被请求时的系统时间</a:t>
            </a:r>
          </a:p>
          <a:p>
            <a:pPr indent="266700" algn="just"/>
            <a:r>
              <a:rPr lang="en-US" altLang="zh-CN" sz="1800" kern="100" dirty="0">
                <a:effectLst/>
                <a:latin typeface="Times New Roman" panose="02020603050405020304" pitchFamily="18" charset="0"/>
                <a:ea typeface="汉仪雅酷黑 65W" panose="020B0604020202020204"/>
              </a:rPr>
              <a:t>&lt;/body&gt;</a:t>
            </a:r>
            <a:endParaRPr lang="zh-CN" altLang="zh-CN" sz="1800" kern="100" dirty="0">
              <a:effectLst/>
              <a:latin typeface="Times New Roman" panose="02020603050405020304" pitchFamily="18" charset="0"/>
              <a:ea typeface="汉仪雅酷黑 65W" panose="020B0604020202020204"/>
            </a:endParaRPr>
          </a:p>
        </p:txBody>
      </p:sp>
      <p:sp>
        <p:nvSpPr>
          <p:cNvPr id="6" name="矩形 5">
            <a:extLst>
              <a:ext uri="{FF2B5EF4-FFF2-40B4-BE49-F238E27FC236}">
                <a16:creationId xmlns:a16="http://schemas.microsoft.com/office/drawing/2014/main" id="{0A8F240D-12FB-AB0A-5BC6-3BEC2AB41AA1}"/>
              </a:ext>
            </a:extLst>
          </p:cNvPr>
          <p:cNvSpPr/>
          <p:nvPr/>
        </p:nvSpPr>
        <p:spPr>
          <a:xfrm>
            <a:off x="6679096" y="227965"/>
            <a:ext cx="2295240" cy="494030"/>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grpSp>
        <p:nvGrpSpPr>
          <p:cNvPr id="10" name="组合 9">
            <a:extLst>
              <a:ext uri="{FF2B5EF4-FFF2-40B4-BE49-F238E27FC236}">
                <a16:creationId xmlns:a16="http://schemas.microsoft.com/office/drawing/2014/main" id="{86D851E7-062D-CC7B-ABEA-6FFAF45028E6}"/>
              </a:ext>
            </a:extLst>
          </p:cNvPr>
          <p:cNvGrpSpPr/>
          <p:nvPr/>
        </p:nvGrpSpPr>
        <p:grpSpPr>
          <a:xfrm>
            <a:off x="6911340" y="227965"/>
            <a:ext cx="2143125" cy="307975"/>
            <a:chOff x="3716" y="3214"/>
            <a:chExt cx="8453" cy="485"/>
          </a:xfrm>
        </p:grpSpPr>
        <p:sp>
          <p:nvSpPr>
            <p:cNvPr id="11" name="文本框 10">
              <a:extLst>
                <a:ext uri="{FF2B5EF4-FFF2-40B4-BE49-F238E27FC236}">
                  <a16:creationId xmlns:a16="http://schemas.microsoft.com/office/drawing/2014/main" id="{40112CD6-CE1B-53BA-EB58-54C37D6A04D6}"/>
                </a:ext>
              </a:extLst>
            </p:cNvPr>
            <p:cNvSpPr txBox="1"/>
            <p:nvPr>
              <p:custDataLst>
                <p:tags r:id="rId2"/>
              </p:custDataLst>
            </p:nvPr>
          </p:nvSpPr>
          <p:spPr>
            <a:xfrm>
              <a:off x="4002" y="3214"/>
              <a:ext cx="8167" cy="485"/>
            </a:xfrm>
            <a:prstGeom prst="rect">
              <a:avLst/>
            </a:prstGeom>
            <a:noFill/>
          </p:spPr>
          <p:txBody>
            <a:bodyPr wrap="square" rtlCol="0">
              <a:spAutoFit/>
            </a:bodyPr>
            <a:lstStyle/>
            <a:p>
              <a:pPr indent="0" fontAlgn="auto">
                <a:lnSpc>
                  <a:spcPct val="100000"/>
                </a:lnSpc>
              </a:pP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第</a:t>
              </a:r>
              <a:r>
                <a:rPr lang="en-US" altLang="zh-CN" sz="1400" dirty="0">
                  <a:solidFill>
                    <a:srgbClr val="3077B5"/>
                  </a:solidFill>
                  <a:latin typeface="汉仪雅酷黑简" panose="00020600040101010101" charset="-122"/>
                  <a:ea typeface="汉仪雅酷黑简" panose="00020600040101010101" charset="-122"/>
                  <a:cs typeface="汉仪雅酷黑简" panose="00020600040101010101" charset="-122"/>
                </a:rPr>
                <a:t>7</a:t>
              </a: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章</a:t>
              </a:r>
              <a:r>
                <a:rPr lang="en-US" altLang="zh-CN" sz="1400" dirty="0">
                  <a:solidFill>
                    <a:srgbClr val="3077B5"/>
                  </a:solidFill>
                  <a:latin typeface="汉仪雅酷黑简" panose="00020600040101010101" charset="-122"/>
                  <a:ea typeface="汉仪雅酷黑简" panose="00020600040101010101" charset="-122"/>
                  <a:cs typeface="汉仪雅酷黑简" panose="00020600040101010101" charset="-122"/>
                </a:rPr>
                <a:t> JSP</a:t>
              </a: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技术基础</a:t>
              </a:r>
            </a:p>
          </p:txBody>
        </p:sp>
        <p:sp>
          <p:nvSpPr>
            <p:cNvPr id="12" name="矩形 11">
              <a:extLst>
                <a:ext uri="{FF2B5EF4-FFF2-40B4-BE49-F238E27FC236}">
                  <a16:creationId xmlns:a16="http://schemas.microsoft.com/office/drawing/2014/main" id="{42B38E6A-FAA9-72EF-4294-7519322F7A87}"/>
                </a:ext>
              </a:extLst>
            </p:cNvPr>
            <p:cNvSpPr/>
            <p:nvPr>
              <p:custDataLst>
                <p:tags r:id="rId3"/>
              </p:custDataLst>
            </p:nvPr>
          </p:nvSpPr>
          <p:spPr>
            <a:xfrm>
              <a:off x="3716" y="3292"/>
              <a:ext cx="286" cy="327"/>
            </a:xfrm>
            <a:prstGeom prst="rect">
              <a:avLst/>
            </a:prstGeom>
            <a:solidFill>
              <a:srgbClr val="3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14250072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6"/>
          <p:cNvPicPr>
            <a:picLocks noChangeAspect="1"/>
          </p:cNvPicPr>
          <p:nvPr/>
        </p:nvPicPr>
        <p:blipFill>
          <a:blip r:embed="rId7"/>
          <a:stretch>
            <a:fillRect/>
          </a:stretch>
        </p:blipFill>
        <p:spPr>
          <a:xfrm>
            <a:off x="-4445" y="0"/>
            <a:ext cx="8107680" cy="584200"/>
          </a:xfrm>
          <a:prstGeom prst="rect">
            <a:avLst/>
          </a:prstGeom>
        </p:spPr>
      </p:pic>
      <p:pic>
        <p:nvPicPr>
          <p:cNvPr id="5" name="图片 4" descr="5"/>
          <p:cNvPicPr>
            <a:picLocks noChangeAspect="1"/>
          </p:cNvPicPr>
          <p:nvPr/>
        </p:nvPicPr>
        <p:blipFill>
          <a:blip r:embed="rId8"/>
          <a:stretch>
            <a:fillRect/>
          </a:stretch>
        </p:blipFill>
        <p:spPr>
          <a:xfrm>
            <a:off x="3091815" y="5311775"/>
            <a:ext cx="6116955" cy="408305"/>
          </a:xfrm>
          <a:prstGeom prst="rect">
            <a:avLst/>
          </a:prstGeom>
        </p:spPr>
      </p:pic>
      <p:sp>
        <p:nvSpPr>
          <p:cNvPr id="9" name="文本框 8"/>
          <p:cNvSpPr txBox="1"/>
          <p:nvPr/>
        </p:nvSpPr>
        <p:spPr>
          <a:xfrm>
            <a:off x="400685" y="765810"/>
            <a:ext cx="3932555" cy="398780"/>
          </a:xfrm>
          <a:prstGeom prst="rect">
            <a:avLst/>
          </a:prstGeom>
          <a:noFill/>
        </p:spPr>
        <p:txBody>
          <a:bodyPr wrap="square" rtlCol="0">
            <a:spAutoFit/>
          </a:bodyPr>
          <a:lstStyle/>
          <a:p>
            <a:r>
              <a:rPr lang="en-US" altLang="zh-CN" sz="2000" b="1" dirty="0">
                <a:solidFill>
                  <a:srgbClr val="3077B5"/>
                </a:solidFill>
                <a:latin typeface="汉仪雅酷黑 65W" panose="020B0604020202020204" charset="-122"/>
                <a:ea typeface="汉仪雅酷黑 65W" panose="020B0604020202020204" charset="-122"/>
                <a:cs typeface="汉仪雅酷黑 65W" panose="020B0604020202020204" charset="-122"/>
              </a:rPr>
              <a:t>7</a:t>
            </a:r>
            <a:r>
              <a:rPr lang="zh-CN" alt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.3</a:t>
            </a:r>
            <a:r>
              <a:rPr lang="en-US" altLang="zh-CN" sz="2000" b="1" dirty="0">
                <a:solidFill>
                  <a:srgbClr val="3077B5"/>
                </a:solidFill>
                <a:latin typeface="汉仪雅酷黑 65W" panose="020B0604020202020204" charset="-122"/>
                <a:ea typeface="汉仪雅酷黑 65W" panose="020B0604020202020204" charset="-122"/>
                <a:cs typeface="汉仪雅酷黑 65W" panose="020B0604020202020204" charset="-122"/>
              </a:rPr>
              <a:t>.1</a:t>
            </a:r>
            <a:r>
              <a:rPr lang="zh-CN" alt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  </a:t>
            </a:r>
            <a:r>
              <a:rPr lang="en-US" altLang="zh-CN" sz="2000" b="1" dirty="0">
                <a:solidFill>
                  <a:srgbClr val="3077B5"/>
                </a:solidFill>
                <a:latin typeface="汉仪雅酷黑 65W" panose="020B0604020202020204" charset="-122"/>
                <a:ea typeface="汉仪雅酷黑 65W" panose="020B0604020202020204" charset="-122"/>
                <a:cs typeface="汉仪雅酷黑 65W" panose="020B0604020202020204" charset="-122"/>
              </a:rPr>
              <a:t>JSP</a:t>
            </a:r>
            <a:r>
              <a:rPr lang="zh-CN" alt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脚本元素</a:t>
            </a:r>
          </a:p>
        </p:txBody>
      </p:sp>
      <p:pic>
        <p:nvPicPr>
          <p:cNvPr id="3" name="图片 2" descr="未标题-1"/>
          <p:cNvPicPr>
            <a:picLocks noChangeAspect="1"/>
          </p:cNvPicPr>
          <p:nvPr>
            <p:custDataLst>
              <p:tags r:id="rId1"/>
            </p:custDataLst>
          </p:nvPr>
        </p:nvPicPr>
        <p:blipFill>
          <a:blip r:embed="rId9"/>
          <a:stretch>
            <a:fillRect/>
          </a:stretch>
        </p:blipFill>
        <p:spPr>
          <a:xfrm>
            <a:off x="144145" y="104140"/>
            <a:ext cx="1975485" cy="494030"/>
          </a:xfrm>
          <a:prstGeom prst="rect">
            <a:avLst/>
          </a:prstGeom>
        </p:spPr>
      </p:pic>
      <p:grpSp>
        <p:nvGrpSpPr>
          <p:cNvPr id="4" name="组合 3"/>
          <p:cNvGrpSpPr/>
          <p:nvPr/>
        </p:nvGrpSpPr>
        <p:grpSpPr>
          <a:xfrm>
            <a:off x="6911340" y="227965"/>
            <a:ext cx="2143125" cy="521970"/>
            <a:chOff x="3716" y="3214"/>
            <a:chExt cx="8453" cy="822"/>
          </a:xfrm>
        </p:grpSpPr>
        <p:sp>
          <p:nvSpPr>
            <p:cNvPr id="8" name="文本框 7"/>
            <p:cNvSpPr txBox="1"/>
            <p:nvPr>
              <p:custDataLst>
                <p:tags r:id="rId4"/>
              </p:custDataLst>
            </p:nvPr>
          </p:nvSpPr>
          <p:spPr>
            <a:xfrm>
              <a:off x="4002" y="3214"/>
              <a:ext cx="8167" cy="822"/>
            </a:xfrm>
            <a:prstGeom prst="rect">
              <a:avLst/>
            </a:prstGeom>
            <a:noFill/>
          </p:spPr>
          <p:txBody>
            <a:bodyPr wrap="square" rtlCol="0">
              <a:spAutoFit/>
            </a:bodyPr>
            <a:lstStyle/>
            <a:p>
              <a:pPr indent="0" fontAlgn="auto">
                <a:lnSpc>
                  <a:spcPct val="100000"/>
                </a:lnSpc>
              </a:pP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第3章  Java的多线程机制及其网络程序设计</a:t>
              </a:r>
            </a:p>
          </p:txBody>
        </p:sp>
        <p:sp>
          <p:nvSpPr>
            <p:cNvPr id="14" name="矩形 13"/>
            <p:cNvSpPr/>
            <p:nvPr>
              <p:custDataLst>
                <p:tags r:id="rId5"/>
              </p:custDataLst>
            </p:nvPr>
          </p:nvSpPr>
          <p:spPr>
            <a:xfrm>
              <a:off x="3716" y="3292"/>
              <a:ext cx="286" cy="327"/>
            </a:xfrm>
            <a:prstGeom prst="rect">
              <a:avLst/>
            </a:prstGeom>
            <a:solidFill>
              <a:srgbClr val="3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文本框 6"/>
          <p:cNvSpPr txBox="1"/>
          <p:nvPr/>
        </p:nvSpPr>
        <p:spPr>
          <a:xfrm>
            <a:off x="786130" y="1164590"/>
            <a:ext cx="7950200" cy="1754326"/>
          </a:xfrm>
          <a:prstGeom prst="rect">
            <a:avLst/>
          </a:prstGeom>
          <a:noFill/>
        </p:spPr>
        <p:txBody>
          <a:bodyPr wrap="square" rtlCol="0">
            <a:spAutoFit/>
          </a:bodyPr>
          <a:lstStyle/>
          <a:p>
            <a:pPr indent="267970" algn="just"/>
            <a:r>
              <a:rPr lang="en-US" altLang="zh-CN" sz="1800" b="1" kern="100" dirty="0">
                <a:effectLst/>
                <a:latin typeface="Times New Roman" panose="02020603050405020304" pitchFamily="18" charset="0"/>
                <a:ea typeface="宋体" panose="02010600030101010101" pitchFamily="2" charset="-122"/>
              </a:rPr>
              <a:t>3.</a:t>
            </a:r>
            <a:r>
              <a:rPr lang="zh-CN" altLang="zh-CN" sz="1800" b="1" kern="100" dirty="0">
                <a:effectLst/>
                <a:latin typeface="Times New Roman" panose="02020603050405020304" pitchFamily="18" charset="0"/>
                <a:ea typeface="宋体" panose="02010600030101010101" pitchFamily="2" charset="-122"/>
              </a:rPr>
              <a:t>脚本程序</a:t>
            </a:r>
            <a:r>
              <a:rPr lang="en-US" altLang="zh-CN" sz="1800" b="1" kern="100" dirty="0">
                <a:solidFill>
                  <a:srgbClr val="0066FF"/>
                </a:solidFill>
                <a:effectLst/>
                <a:latin typeface="Times New Roman" panose="02020603050405020304" pitchFamily="18" charset="0"/>
                <a:ea typeface="宋体" panose="02010600030101010101" pitchFamily="2" charset="-122"/>
              </a:rPr>
              <a:t>(</a:t>
            </a:r>
            <a:r>
              <a:rPr lang="en-US" altLang="zh-CN" sz="1800" b="1" kern="100" dirty="0" err="1">
                <a:effectLst/>
                <a:latin typeface="Times New Roman" panose="02020603050405020304" pitchFamily="18" charset="0"/>
                <a:ea typeface="宋体" panose="02010600030101010101" pitchFamily="2" charset="-122"/>
              </a:rPr>
              <a:t>Scriptlet</a:t>
            </a:r>
            <a:r>
              <a:rPr lang="en-US" altLang="zh-CN" sz="1800" b="1" kern="100" dirty="0">
                <a:effectLst/>
                <a:latin typeface="Times New Roman" panose="02020603050405020304" pitchFamily="18" charset="0"/>
                <a:ea typeface="宋体" panose="02010600030101010101" pitchFamily="2" charset="-122"/>
              </a:rPr>
              <a:t>)</a:t>
            </a:r>
            <a:endParaRPr lang="zh-CN" altLang="zh-CN" sz="1800" kern="100" dirty="0">
              <a:effectLst/>
              <a:latin typeface="Times New Roman" panose="02020603050405020304" pitchFamily="18" charset="0"/>
              <a:ea typeface="宋体" panose="02010600030101010101" pitchFamily="2" charset="-122"/>
            </a:endParaRPr>
          </a:p>
          <a:p>
            <a:pPr indent="266700" algn="just"/>
            <a:r>
              <a:rPr lang="zh-CN" altLang="zh-CN" sz="1800" kern="100" dirty="0">
                <a:effectLst/>
                <a:latin typeface="Times New Roman" panose="02020603050405020304" pitchFamily="18" charset="0"/>
                <a:ea typeface="宋体" panose="02010600030101010101" pitchFamily="2" charset="-122"/>
              </a:rPr>
              <a:t>脚本程序是</a:t>
            </a:r>
            <a:r>
              <a:rPr lang="en-US" altLang="zh-CN" sz="1800" kern="100" dirty="0">
                <a:effectLst/>
                <a:latin typeface="Times New Roman" panose="02020603050405020304" pitchFamily="18" charset="0"/>
                <a:ea typeface="宋体" panose="02010600030101010101" pitchFamily="2" charset="-122"/>
              </a:rPr>
              <a:t>JSP</a:t>
            </a:r>
            <a:r>
              <a:rPr lang="zh-CN" altLang="zh-CN" sz="1800" kern="100" dirty="0">
                <a:effectLst/>
                <a:latin typeface="Times New Roman" panose="02020603050405020304" pitchFamily="18" charset="0"/>
                <a:ea typeface="宋体" panose="02010600030101010101" pitchFamily="2" charset="-122"/>
              </a:rPr>
              <a:t>的主要组成部分。脚本程序一般由</a:t>
            </a:r>
            <a:r>
              <a:rPr lang="en-US" altLang="zh-CN" sz="1800" kern="100" dirty="0">
                <a:effectLst/>
                <a:latin typeface="Times New Roman" panose="02020603050405020304" pitchFamily="18" charset="0"/>
                <a:ea typeface="宋体" panose="02010600030101010101" pitchFamily="2" charset="-122"/>
              </a:rPr>
              <a:t>Java</a:t>
            </a:r>
            <a:r>
              <a:rPr lang="zh-CN" altLang="zh-CN" sz="1800" kern="100" dirty="0">
                <a:effectLst/>
                <a:latin typeface="Times New Roman" panose="02020603050405020304" pitchFamily="18" charset="0"/>
                <a:ea typeface="宋体" panose="02010600030101010101" pitchFamily="2" charset="-122"/>
              </a:rPr>
              <a:t>代码段组成，且脚本程序必须符合</a:t>
            </a:r>
            <a:r>
              <a:rPr lang="en-US" altLang="zh-CN" sz="1800" kern="100" dirty="0">
                <a:effectLst/>
                <a:latin typeface="Times New Roman" panose="02020603050405020304" pitchFamily="18" charset="0"/>
                <a:ea typeface="宋体" panose="02010600030101010101" pitchFamily="2" charset="-122"/>
              </a:rPr>
              <a:t>Java</a:t>
            </a:r>
            <a:r>
              <a:rPr lang="zh-CN" altLang="zh-CN" sz="1800" kern="100" dirty="0">
                <a:effectLst/>
                <a:latin typeface="Times New Roman" panose="02020603050405020304" pitchFamily="18" charset="0"/>
                <a:ea typeface="宋体" panose="02010600030101010101" pitchFamily="2" charset="-122"/>
              </a:rPr>
              <a:t>语言的语法要求。当</a:t>
            </a:r>
            <a:r>
              <a:rPr lang="en-US" altLang="zh-CN" sz="1800" kern="100" dirty="0">
                <a:effectLst/>
                <a:latin typeface="Times New Roman" panose="02020603050405020304" pitchFamily="18" charset="0"/>
                <a:ea typeface="宋体" panose="02010600030101010101" pitchFamily="2" charset="-122"/>
              </a:rPr>
              <a:t>Web</a:t>
            </a:r>
            <a:r>
              <a:rPr lang="zh-CN" altLang="zh-CN" sz="1800" kern="100" dirty="0">
                <a:effectLst/>
                <a:latin typeface="Times New Roman" panose="02020603050405020304" pitchFamily="18" charset="0"/>
                <a:ea typeface="宋体" panose="02010600030101010101" pitchFamily="2" charset="-122"/>
              </a:rPr>
              <a:t>服务器收到客户这段请求时，会编译和执行脚本程序，执行结果会被重新嵌入</a:t>
            </a:r>
            <a:r>
              <a:rPr lang="en-US" altLang="zh-CN" sz="1800" kern="100" dirty="0">
                <a:effectLst/>
                <a:latin typeface="Times New Roman" panose="02020603050405020304" pitchFamily="18" charset="0"/>
                <a:ea typeface="宋体" panose="02010600030101010101" pitchFamily="2" charset="-122"/>
              </a:rPr>
              <a:t>HTML</a:t>
            </a:r>
            <a:r>
              <a:rPr lang="zh-CN" altLang="zh-CN" sz="1800" kern="100" dirty="0">
                <a:effectLst/>
                <a:latin typeface="Times New Roman" panose="02020603050405020304" pitchFamily="18" charset="0"/>
                <a:ea typeface="宋体" panose="02010600030101010101" pitchFamily="2" charset="-122"/>
              </a:rPr>
              <a:t>并一起发送到浏览器端。脚本程序的语法格式：</a:t>
            </a:r>
            <a:r>
              <a:rPr lang="en-US" altLang="zh-CN" sz="1800" kern="100" dirty="0">
                <a:solidFill>
                  <a:srgbClr val="0066FF"/>
                </a:solidFill>
                <a:effectLst/>
                <a:latin typeface="Times New Roman" panose="02020603050405020304" pitchFamily="18" charset="0"/>
                <a:ea typeface="宋体" panose="02010600030101010101" pitchFamily="2" charset="-122"/>
              </a:rPr>
              <a:t>&lt;</a:t>
            </a:r>
            <a:r>
              <a:rPr lang="en-US" altLang="zh-CN" sz="1800" kern="100" dirty="0">
                <a:effectLst/>
                <a:latin typeface="Times New Roman" panose="02020603050405020304" pitchFamily="18" charset="0"/>
                <a:ea typeface="宋体" panose="02010600030101010101" pitchFamily="2" charset="-122"/>
              </a:rPr>
              <a:t>% Java</a:t>
            </a:r>
            <a:r>
              <a:rPr lang="zh-CN" altLang="zh-CN" sz="1800" kern="100" dirty="0">
                <a:effectLst/>
                <a:latin typeface="Times New Roman" panose="02020603050405020304" pitchFamily="18" charset="0"/>
                <a:ea typeface="宋体" panose="02010600030101010101" pitchFamily="2" charset="-122"/>
              </a:rPr>
              <a:t>代码</a:t>
            </a:r>
            <a:r>
              <a:rPr lang="en-US" altLang="zh-CN" sz="1800" kern="100" dirty="0">
                <a:effectLst/>
                <a:latin typeface="Times New Roman" panose="02020603050405020304" pitchFamily="18" charset="0"/>
                <a:ea typeface="宋体" panose="02010600030101010101" pitchFamily="2" charset="-122"/>
              </a:rPr>
              <a:t>; %</a:t>
            </a:r>
            <a:r>
              <a:rPr lang="en-US" altLang="zh-CN" sz="1800" kern="100" dirty="0">
                <a:solidFill>
                  <a:srgbClr val="0066FF"/>
                </a:solidFill>
                <a:effectLst/>
                <a:latin typeface="Times New Roman" panose="02020603050405020304" pitchFamily="18" charset="0"/>
                <a:ea typeface="宋体" panose="02010600030101010101" pitchFamily="2" charset="-122"/>
              </a:rPr>
              <a:t>&gt;</a:t>
            </a:r>
            <a:endParaRPr lang="zh-CN" altLang="zh-CN" sz="1800" kern="100" dirty="0">
              <a:effectLst/>
              <a:latin typeface="Times New Roman" panose="02020603050405020304" pitchFamily="18" charset="0"/>
              <a:ea typeface="宋体" panose="02010600030101010101" pitchFamily="2" charset="-122"/>
            </a:endParaRPr>
          </a:p>
          <a:p>
            <a:pPr indent="266700" algn="just"/>
            <a:endParaRPr lang="zh-CN" altLang="zh-CN" sz="1800" kern="100" dirty="0">
              <a:effectLst/>
              <a:latin typeface="Times New Roman" panose="02020603050405020304" pitchFamily="18" charset="0"/>
              <a:ea typeface="宋体" panose="02010600030101010101" pitchFamily="2" charset="-122"/>
            </a:endParaRPr>
          </a:p>
        </p:txBody>
      </p:sp>
      <p:sp>
        <p:nvSpPr>
          <p:cNvPr id="6" name="矩形 5">
            <a:extLst>
              <a:ext uri="{FF2B5EF4-FFF2-40B4-BE49-F238E27FC236}">
                <a16:creationId xmlns:a16="http://schemas.microsoft.com/office/drawing/2014/main" id="{0A8F240D-12FB-AB0A-5BC6-3BEC2AB41AA1}"/>
              </a:ext>
            </a:extLst>
          </p:cNvPr>
          <p:cNvSpPr/>
          <p:nvPr/>
        </p:nvSpPr>
        <p:spPr>
          <a:xfrm>
            <a:off x="6679096" y="227965"/>
            <a:ext cx="2295240" cy="494030"/>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grpSp>
        <p:nvGrpSpPr>
          <p:cNvPr id="10" name="组合 9">
            <a:extLst>
              <a:ext uri="{FF2B5EF4-FFF2-40B4-BE49-F238E27FC236}">
                <a16:creationId xmlns:a16="http://schemas.microsoft.com/office/drawing/2014/main" id="{86D851E7-062D-CC7B-ABEA-6FFAF45028E6}"/>
              </a:ext>
            </a:extLst>
          </p:cNvPr>
          <p:cNvGrpSpPr/>
          <p:nvPr/>
        </p:nvGrpSpPr>
        <p:grpSpPr>
          <a:xfrm>
            <a:off x="6911340" y="227965"/>
            <a:ext cx="2143125" cy="307975"/>
            <a:chOff x="3716" y="3214"/>
            <a:chExt cx="8453" cy="485"/>
          </a:xfrm>
        </p:grpSpPr>
        <p:sp>
          <p:nvSpPr>
            <p:cNvPr id="11" name="文本框 10">
              <a:extLst>
                <a:ext uri="{FF2B5EF4-FFF2-40B4-BE49-F238E27FC236}">
                  <a16:creationId xmlns:a16="http://schemas.microsoft.com/office/drawing/2014/main" id="{40112CD6-CE1B-53BA-EB58-54C37D6A04D6}"/>
                </a:ext>
              </a:extLst>
            </p:cNvPr>
            <p:cNvSpPr txBox="1"/>
            <p:nvPr>
              <p:custDataLst>
                <p:tags r:id="rId2"/>
              </p:custDataLst>
            </p:nvPr>
          </p:nvSpPr>
          <p:spPr>
            <a:xfrm>
              <a:off x="4002" y="3214"/>
              <a:ext cx="8167" cy="485"/>
            </a:xfrm>
            <a:prstGeom prst="rect">
              <a:avLst/>
            </a:prstGeom>
            <a:noFill/>
          </p:spPr>
          <p:txBody>
            <a:bodyPr wrap="square" rtlCol="0">
              <a:spAutoFit/>
            </a:bodyPr>
            <a:lstStyle/>
            <a:p>
              <a:pPr indent="0" fontAlgn="auto">
                <a:lnSpc>
                  <a:spcPct val="100000"/>
                </a:lnSpc>
              </a:pP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第</a:t>
              </a:r>
              <a:r>
                <a:rPr lang="en-US" altLang="zh-CN" sz="1400" dirty="0">
                  <a:solidFill>
                    <a:srgbClr val="3077B5"/>
                  </a:solidFill>
                  <a:latin typeface="汉仪雅酷黑简" panose="00020600040101010101" charset="-122"/>
                  <a:ea typeface="汉仪雅酷黑简" panose="00020600040101010101" charset="-122"/>
                  <a:cs typeface="汉仪雅酷黑简" panose="00020600040101010101" charset="-122"/>
                </a:rPr>
                <a:t>7</a:t>
              </a: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章</a:t>
              </a:r>
              <a:r>
                <a:rPr lang="en-US" altLang="zh-CN" sz="1400" dirty="0">
                  <a:solidFill>
                    <a:srgbClr val="3077B5"/>
                  </a:solidFill>
                  <a:latin typeface="汉仪雅酷黑简" panose="00020600040101010101" charset="-122"/>
                  <a:ea typeface="汉仪雅酷黑简" panose="00020600040101010101" charset="-122"/>
                  <a:cs typeface="汉仪雅酷黑简" panose="00020600040101010101" charset="-122"/>
                </a:rPr>
                <a:t> JSP</a:t>
              </a: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技术基础</a:t>
              </a:r>
            </a:p>
          </p:txBody>
        </p:sp>
        <p:sp>
          <p:nvSpPr>
            <p:cNvPr id="12" name="矩形 11">
              <a:extLst>
                <a:ext uri="{FF2B5EF4-FFF2-40B4-BE49-F238E27FC236}">
                  <a16:creationId xmlns:a16="http://schemas.microsoft.com/office/drawing/2014/main" id="{42B38E6A-FAA9-72EF-4294-7519322F7A87}"/>
                </a:ext>
              </a:extLst>
            </p:cNvPr>
            <p:cNvSpPr/>
            <p:nvPr>
              <p:custDataLst>
                <p:tags r:id="rId3"/>
              </p:custDataLst>
            </p:nvPr>
          </p:nvSpPr>
          <p:spPr>
            <a:xfrm>
              <a:off x="3716" y="3292"/>
              <a:ext cx="286" cy="327"/>
            </a:xfrm>
            <a:prstGeom prst="rect">
              <a:avLst/>
            </a:prstGeom>
            <a:solidFill>
              <a:srgbClr val="3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7560967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6"/>
          <p:cNvPicPr>
            <a:picLocks noChangeAspect="1"/>
          </p:cNvPicPr>
          <p:nvPr/>
        </p:nvPicPr>
        <p:blipFill>
          <a:blip r:embed="rId7"/>
          <a:stretch>
            <a:fillRect/>
          </a:stretch>
        </p:blipFill>
        <p:spPr>
          <a:xfrm>
            <a:off x="-4445" y="0"/>
            <a:ext cx="8107680" cy="584200"/>
          </a:xfrm>
          <a:prstGeom prst="rect">
            <a:avLst/>
          </a:prstGeom>
        </p:spPr>
      </p:pic>
      <p:pic>
        <p:nvPicPr>
          <p:cNvPr id="5" name="图片 4" descr="5"/>
          <p:cNvPicPr>
            <a:picLocks noChangeAspect="1"/>
          </p:cNvPicPr>
          <p:nvPr/>
        </p:nvPicPr>
        <p:blipFill>
          <a:blip r:embed="rId8"/>
          <a:stretch>
            <a:fillRect/>
          </a:stretch>
        </p:blipFill>
        <p:spPr>
          <a:xfrm>
            <a:off x="3091815" y="5311775"/>
            <a:ext cx="6116955" cy="408305"/>
          </a:xfrm>
          <a:prstGeom prst="rect">
            <a:avLst/>
          </a:prstGeom>
        </p:spPr>
      </p:pic>
      <p:sp>
        <p:nvSpPr>
          <p:cNvPr id="9" name="文本框 8"/>
          <p:cNvSpPr txBox="1"/>
          <p:nvPr/>
        </p:nvSpPr>
        <p:spPr>
          <a:xfrm>
            <a:off x="400685" y="765810"/>
            <a:ext cx="3932555" cy="398780"/>
          </a:xfrm>
          <a:prstGeom prst="rect">
            <a:avLst/>
          </a:prstGeom>
          <a:noFill/>
        </p:spPr>
        <p:txBody>
          <a:bodyPr wrap="square" rtlCol="0">
            <a:spAutoFit/>
          </a:bodyPr>
          <a:lstStyle/>
          <a:p>
            <a:r>
              <a:rPr lang="en-US" altLang="zh-CN" sz="2000" b="1" dirty="0">
                <a:solidFill>
                  <a:srgbClr val="3077B5"/>
                </a:solidFill>
                <a:latin typeface="汉仪雅酷黑 65W" panose="020B0604020202020204" charset="-122"/>
                <a:ea typeface="汉仪雅酷黑 65W" panose="020B0604020202020204" charset="-122"/>
                <a:cs typeface="汉仪雅酷黑 65W" panose="020B0604020202020204" charset="-122"/>
              </a:rPr>
              <a:t>7</a:t>
            </a:r>
            <a:r>
              <a:rPr lang="zh-CN" alt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.3</a:t>
            </a:r>
            <a:r>
              <a:rPr lang="en-US" altLang="zh-CN" sz="2000" b="1" dirty="0">
                <a:solidFill>
                  <a:srgbClr val="3077B5"/>
                </a:solidFill>
                <a:latin typeface="汉仪雅酷黑 65W" panose="020B0604020202020204" charset="-122"/>
                <a:ea typeface="汉仪雅酷黑 65W" panose="020B0604020202020204" charset="-122"/>
                <a:cs typeface="汉仪雅酷黑 65W" panose="020B0604020202020204" charset="-122"/>
              </a:rPr>
              <a:t>.1</a:t>
            </a:r>
            <a:r>
              <a:rPr lang="zh-CN" alt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  </a:t>
            </a:r>
            <a:r>
              <a:rPr lang="en-US" altLang="zh-CN" sz="2000" b="1" dirty="0">
                <a:solidFill>
                  <a:srgbClr val="3077B5"/>
                </a:solidFill>
                <a:latin typeface="汉仪雅酷黑 65W" panose="020B0604020202020204" charset="-122"/>
                <a:ea typeface="汉仪雅酷黑 65W" panose="020B0604020202020204" charset="-122"/>
                <a:cs typeface="汉仪雅酷黑 65W" panose="020B0604020202020204" charset="-122"/>
              </a:rPr>
              <a:t>JSP</a:t>
            </a:r>
            <a:r>
              <a:rPr lang="zh-CN" alt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脚本元素</a:t>
            </a:r>
          </a:p>
        </p:txBody>
      </p:sp>
      <p:pic>
        <p:nvPicPr>
          <p:cNvPr id="3" name="图片 2" descr="未标题-1"/>
          <p:cNvPicPr>
            <a:picLocks noChangeAspect="1"/>
          </p:cNvPicPr>
          <p:nvPr>
            <p:custDataLst>
              <p:tags r:id="rId1"/>
            </p:custDataLst>
          </p:nvPr>
        </p:nvPicPr>
        <p:blipFill>
          <a:blip r:embed="rId9"/>
          <a:stretch>
            <a:fillRect/>
          </a:stretch>
        </p:blipFill>
        <p:spPr>
          <a:xfrm>
            <a:off x="144145" y="104140"/>
            <a:ext cx="1975485" cy="494030"/>
          </a:xfrm>
          <a:prstGeom prst="rect">
            <a:avLst/>
          </a:prstGeom>
        </p:spPr>
      </p:pic>
      <p:grpSp>
        <p:nvGrpSpPr>
          <p:cNvPr id="4" name="组合 3"/>
          <p:cNvGrpSpPr/>
          <p:nvPr/>
        </p:nvGrpSpPr>
        <p:grpSpPr>
          <a:xfrm>
            <a:off x="6911340" y="227965"/>
            <a:ext cx="2143125" cy="521970"/>
            <a:chOff x="3716" y="3214"/>
            <a:chExt cx="8453" cy="822"/>
          </a:xfrm>
        </p:grpSpPr>
        <p:sp>
          <p:nvSpPr>
            <p:cNvPr id="8" name="文本框 7"/>
            <p:cNvSpPr txBox="1"/>
            <p:nvPr>
              <p:custDataLst>
                <p:tags r:id="rId4"/>
              </p:custDataLst>
            </p:nvPr>
          </p:nvSpPr>
          <p:spPr>
            <a:xfrm>
              <a:off x="4002" y="3214"/>
              <a:ext cx="8167" cy="822"/>
            </a:xfrm>
            <a:prstGeom prst="rect">
              <a:avLst/>
            </a:prstGeom>
            <a:noFill/>
          </p:spPr>
          <p:txBody>
            <a:bodyPr wrap="square" rtlCol="0">
              <a:spAutoFit/>
            </a:bodyPr>
            <a:lstStyle/>
            <a:p>
              <a:pPr indent="0" fontAlgn="auto">
                <a:lnSpc>
                  <a:spcPct val="100000"/>
                </a:lnSpc>
              </a:pP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第3章  Java的多线程机制及其网络程序设计</a:t>
              </a:r>
            </a:p>
          </p:txBody>
        </p:sp>
        <p:sp>
          <p:nvSpPr>
            <p:cNvPr id="14" name="矩形 13"/>
            <p:cNvSpPr/>
            <p:nvPr>
              <p:custDataLst>
                <p:tags r:id="rId5"/>
              </p:custDataLst>
            </p:nvPr>
          </p:nvSpPr>
          <p:spPr>
            <a:xfrm>
              <a:off x="3716" y="3292"/>
              <a:ext cx="286" cy="327"/>
            </a:xfrm>
            <a:prstGeom prst="rect">
              <a:avLst/>
            </a:prstGeom>
            <a:solidFill>
              <a:srgbClr val="3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文本框 6"/>
          <p:cNvSpPr txBox="1"/>
          <p:nvPr/>
        </p:nvSpPr>
        <p:spPr>
          <a:xfrm>
            <a:off x="786130" y="1164590"/>
            <a:ext cx="7950200" cy="3585597"/>
          </a:xfrm>
          <a:prstGeom prst="rect">
            <a:avLst/>
          </a:prstGeom>
          <a:noFill/>
        </p:spPr>
        <p:txBody>
          <a:bodyPr wrap="square" rtlCol="0">
            <a:spAutoFit/>
          </a:bodyPr>
          <a:lstStyle/>
          <a:p>
            <a:pPr indent="267970" algn="just"/>
            <a:r>
              <a:rPr lang="en-US" altLang="zh-CN" sz="1100" b="1" kern="100" dirty="0">
                <a:effectLst/>
                <a:latin typeface="Times New Roman" panose="02020603050405020304" pitchFamily="18" charset="0"/>
                <a:ea typeface="汉仪雅酷黑 65W" panose="020B0604020202020204"/>
              </a:rPr>
              <a:t>[</a:t>
            </a:r>
            <a:r>
              <a:rPr lang="zh-CN" altLang="zh-CN" sz="1100" b="1" kern="100" dirty="0">
                <a:effectLst/>
                <a:latin typeface="Times New Roman" panose="02020603050405020304" pitchFamily="18" charset="0"/>
                <a:ea typeface="汉仪雅酷黑 65W" panose="020B0604020202020204"/>
              </a:rPr>
              <a:t>例</a:t>
            </a:r>
            <a:r>
              <a:rPr lang="en-US" altLang="zh-CN" sz="1100" b="1" kern="100" dirty="0">
                <a:effectLst/>
                <a:latin typeface="Times New Roman" panose="02020603050405020304" pitchFamily="18" charset="0"/>
                <a:ea typeface="汉仪雅酷黑 65W" panose="020B0604020202020204"/>
              </a:rPr>
              <a:t>7.2]</a:t>
            </a:r>
            <a:r>
              <a:rPr lang="en-US" altLang="zh-CN" sz="1100" kern="100" dirty="0">
                <a:effectLst/>
                <a:latin typeface="Times New Roman" panose="02020603050405020304" pitchFamily="18" charset="0"/>
                <a:ea typeface="汉仪雅酷黑 65W" panose="020B0604020202020204"/>
              </a:rPr>
              <a:t> JSP</a:t>
            </a:r>
            <a:r>
              <a:rPr lang="zh-CN" altLang="zh-CN" sz="1100" kern="100" dirty="0">
                <a:effectLst/>
                <a:latin typeface="Times New Roman" panose="02020603050405020304" pitchFamily="18" charset="0"/>
                <a:ea typeface="汉仪雅酷黑 65W" panose="020B0604020202020204"/>
              </a:rPr>
              <a:t>脚本元素程序示例（</a:t>
            </a:r>
            <a:r>
              <a:rPr lang="en-US" altLang="zh-CN" sz="1100" kern="100" dirty="0">
                <a:effectLst/>
                <a:latin typeface="Times New Roman" panose="02020603050405020304" pitchFamily="18" charset="0"/>
                <a:ea typeface="汉仪雅酷黑 65W" panose="020B0604020202020204"/>
              </a:rPr>
              <a:t>test7-2.jsp</a:t>
            </a:r>
            <a:r>
              <a:rPr lang="zh-CN" altLang="zh-CN" sz="1100" kern="100" dirty="0">
                <a:effectLst/>
                <a:latin typeface="Times New Roman" panose="02020603050405020304" pitchFamily="18" charset="0"/>
                <a:ea typeface="汉仪雅酷黑 65W" panose="020B0604020202020204"/>
              </a:rPr>
              <a:t>）</a:t>
            </a:r>
          </a:p>
          <a:p>
            <a:pPr indent="266700" algn="just"/>
            <a:r>
              <a:rPr lang="en-US" altLang="zh-CN" sz="1200" kern="100" dirty="0">
                <a:effectLst/>
                <a:latin typeface="Times New Roman" panose="02020603050405020304" pitchFamily="18" charset="0"/>
                <a:ea typeface="汉仪雅酷黑 65W" panose="020B0604020202020204"/>
              </a:rPr>
              <a:t>&lt;%@ page </a:t>
            </a:r>
            <a:r>
              <a:rPr lang="en-US" altLang="zh-CN" sz="1200" kern="100" dirty="0" err="1">
                <a:effectLst/>
                <a:latin typeface="Times New Roman" panose="02020603050405020304" pitchFamily="18" charset="0"/>
                <a:ea typeface="汉仪雅酷黑 65W" panose="020B0604020202020204"/>
              </a:rPr>
              <a:t>contentType</a:t>
            </a:r>
            <a:r>
              <a:rPr lang="en-US" altLang="zh-CN" sz="1200" kern="100" dirty="0">
                <a:effectLst/>
                <a:latin typeface="Times New Roman" panose="02020603050405020304" pitchFamily="18" charset="0"/>
                <a:ea typeface="汉仪雅酷黑 65W" panose="020B0604020202020204"/>
              </a:rPr>
              <a:t>="text/</a:t>
            </a:r>
            <a:r>
              <a:rPr lang="en-US" altLang="zh-CN" sz="1200" kern="100" dirty="0" err="1">
                <a:effectLst/>
                <a:latin typeface="Times New Roman" panose="02020603050405020304" pitchFamily="18" charset="0"/>
                <a:ea typeface="汉仪雅酷黑 65W" panose="020B0604020202020204"/>
              </a:rPr>
              <a:t>html;charset</a:t>
            </a:r>
            <a:r>
              <a:rPr lang="en-US" altLang="zh-CN" sz="1200" kern="100" dirty="0">
                <a:effectLst/>
                <a:latin typeface="Times New Roman" panose="02020603050405020304" pitchFamily="18" charset="0"/>
                <a:ea typeface="汉仪雅酷黑 65W" panose="020B0604020202020204"/>
              </a:rPr>
              <a:t>=gb2312" language="java" %&gt;</a:t>
            </a:r>
            <a:endParaRPr lang="zh-CN" altLang="zh-CN" sz="1200" kern="100" dirty="0">
              <a:effectLst/>
              <a:latin typeface="Times New Roman" panose="02020603050405020304" pitchFamily="18" charset="0"/>
              <a:ea typeface="汉仪雅酷黑 65W" panose="020B0604020202020204"/>
            </a:endParaRPr>
          </a:p>
          <a:p>
            <a:pPr indent="266700" algn="just"/>
            <a:r>
              <a:rPr lang="en-US" altLang="zh-CN" sz="1200" kern="100" dirty="0">
                <a:effectLst/>
                <a:latin typeface="Times New Roman" panose="02020603050405020304" pitchFamily="18" charset="0"/>
                <a:ea typeface="汉仪雅酷黑 65W" panose="020B0604020202020204"/>
              </a:rPr>
              <a:t>&lt;html&gt;</a:t>
            </a:r>
            <a:endParaRPr lang="zh-CN" altLang="zh-CN" sz="1200" kern="100" dirty="0">
              <a:effectLst/>
              <a:latin typeface="Times New Roman" panose="02020603050405020304" pitchFamily="18" charset="0"/>
              <a:ea typeface="汉仪雅酷黑 65W" panose="020B0604020202020204"/>
            </a:endParaRPr>
          </a:p>
          <a:p>
            <a:pPr indent="666750" algn="just"/>
            <a:r>
              <a:rPr lang="en-US" altLang="zh-CN" sz="1200" kern="100" dirty="0">
                <a:effectLst/>
                <a:latin typeface="Times New Roman" panose="02020603050405020304" pitchFamily="18" charset="0"/>
                <a:ea typeface="汉仪雅酷黑 65W" panose="020B0604020202020204"/>
              </a:rPr>
              <a:t>&lt;head&gt;&lt;title&gt;JSP</a:t>
            </a:r>
            <a:r>
              <a:rPr lang="zh-CN" altLang="zh-CN" sz="1200" kern="100" dirty="0">
                <a:effectLst/>
                <a:latin typeface="Times New Roman" panose="02020603050405020304" pitchFamily="18" charset="0"/>
                <a:ea typeface="汉仪雅酷黑 65W" panose="020B0604020202020204"/>
              </a:rPr>
              <a:t>脚本元素测试</a:t>
            </a:r>
            <a:r>
              <a:rPr lang="en-US" altLang="zh-CN" sz="1200" kern="100" dirty="0">
                <a:effectLst/>
                <a:latin typeface="Times New Roman" panose="02020603050405020304" pitchFamily="18" charset="0"/>
                <a:ea typeface="汉仪雅酷黑 65W" panose="020B0604020202020204"/>
              </a:rPr>
              <a:t>&lt;/title&gt;&lt;/head&gt;</a:t>
            </a:r>
            <a:endParaRPr lang="zh-CN" altLang="zh-CN" sz="1200" kern="100" dirty="0">
              <a:effectLst/>
              <a:latin typeface="Times New Roman" panose="02020603050405020304" pitchFamily="18" charset="0"/>
              <a:ea typeface="汉仪雅酷黑 65W" panose="020B0604020202020204"/>
            </a:endParaRPr>
          </a:p>
          <a:p>
            <a:pPr indent="666750" algn="just"/>
            <a:r>
              <a:rPr lang="en-US" altLang="zh-CN" sz="1200" kern="100" dirty="0">
                <a:solidFill>
                  <a:srgbClr val="0066FF"/>
                </a:solidFill>
                <a:effectLst/>
                <a:latin typeface="Times New Roman" panose="02020603050405020304" pitchFamily="18" charset="0"/>
                <a:ea typeface="汉仪雅酷黑 65W" panose="020B0604020202020204"/>
              </a:rPr>
              <a:t>&lt;</a:t>
            </a:r>
            <a:r>
              <a:rPr lang="en-US" altLang="zh-CN" sz="1200" kern="100" dirty="0">
                <a:effectLst/>
                <a:latin typeface="Times New Roman" panose="02020603050405020304" pitchFamily="18" charset="0"/>
                <a:ea typeface="汉仪雅酷黑 65W" panose="020B0604020202020204"/>
              </a:rPr>
              <a:t>!--   </a:t>
            </a:r>
            <a:r>
              <a:rPr lang="zh-CN" altLang="zh-CN" sz="1200" kern="100" dirty="0">
                <a:effectLst/>
                <a:latin typeface="Times New Roman" panose="02020603050405020304" pitchFamily="18" charset="0"/>
                <a:ea typeface="汉仪雅酷黑 65W" panose="020B0604020202020204"/>
              </a:rPr>
              <a:t>下面是</a:t>
            </a:r>
            <a:r>
              <a:rPr lang="en-US" altLang="zh-CN" sz="1200" kern="100" dirty="0">
                <a:effectLst/>
                <a:latin typeface="Times New Roman" panose="02020603050405020304" pitchFamily="18" charset="0"/>
                <a:ea typeface="汉仪雅酷黑 65W" panose="020B0604020202020204"/>
              </a:rPr>
              <a:t>JSP</a:t>
            </a:r>
            <a:r>
              <a:rPr lang="zh-CN" altLang="zh-CN" sz="1200" kern="100" dirty="0">
                <a:effectLst/>
                <a:latin typeface="Times New Roman" panose="02020603050405020304" pitchFamily="18" charset="0"/>
                <a:ea typeface="汉仪雅酷黑 65W" panose="020B0604020202020204"/>
              </a:rPr>
              <a:t>声明部分</a:t>
            </a:r>
            <a:r>
              <a:rPr lang="en-US" altLang="zh-CN" sz="1200" kern="100" dirty="0">
                <a:effectLst/>
                <a:latin typeface="Times New Roman" panose="02020603050405020304" pitchFamily="18" charset="0"/>
                <a:ea typeface="汉仪雅酷黑 65W" panose="020B0604020202020204"/>
              </a:rPr>
              <a:t>  --</a:t>
            </a:r>
            <a:r>
              <a:rPr lang="en-US" altLang="zh-CN" sz="1200" kern="100" dirty="0">
                <a:solidFill>
                  <a:srgbClr val="0066FF"/>
                </a:solidFill>
                <a:effectLst/>
                <a:latin typeface="Times New Roman" panose="02020603050405020304" pitchFamily="18" charset="0"/>
                <a:ea typeface="汉仪雅酷黑 65W" panose="020B0604020202020204"/>
              </a:rPr>
              <a:t>&gt;</a:t>
            </a:r>
            <a:endParaRPr lang="zh-CN" altLang="zh-CN" sz="1200" kern="100" dirty="0">
              <a:effectLst/>
              <a:latin typeface="Times New Roman" panose="02020603050405020304" pitchFamily="18" charset="0"/>
              <a:ea typeface="汉仪雅酷黑 65W" panose="020B0604020202020204"/>
            </a:endParaRPr>
          </a:p>
          <a:p>
            <a:pPr indent="666750" algn="just"/>
            <a:r>
              <a:rPr lang="en-US" altLang="zh-CN" sz="1200" kern="100" dirty="0">
                <a:effectLst/>
                <a:latin typeface="Times New Roman" panose="02020603050405020304" pitchFamily="18" charset="0"/>
                <a:ea typeface="汉仪雅酷黑 65W" panose="020B0604020202020204"/>
              </a:rPr>
              <a:t>&lt;%</a:t>
            </a:r>
            <a:endParaRPr lang="zh-CN" altLang="zh-CN" sz="1200" kern="100" dirty="0">
              <a:effectLst/>
              <a:latin typeface="Times New Roman" panose="02020603050405020304" pitchFamily="18" charset="0"/>
              <a:ea typeface="汉仪雅酷黑 65W" panose="020B0604020202020204"/>
            </a:endParaRPr>
          </a:p>
          <a:p>
            <a:pPr indent="266700" algn="ctr"/>
            <a:r>
              <a:rPr lang="en-US" altLang="zh-CN" sz="1200" kern="100" dirty="0">
                <a:effectLst/>
                <a:latin typeface="Times New Roman" panose="02020603050405020304" pitchFamily="18" charset="0"/>
                <a:ea typeface="汉仪雅酷黑 65W" panose="020B0604020202020204"/>
              </a:rPr>
              <a:t>       public int count; //</a:t>
            </a:r>
            <a:r>
              <a:rPr lang="zh-CN" altLang="zh-CN" sz="1200" kern="100" dirty="0">
                <a:effectLst/>
                <a:latin typeface="Times New Roman" panose="02020603050405020304" pitchFamily="18" charset="0"/>
                <a:ea typeface="汉仪雅酷黑 65W" panose="020B0604020202020204"/>
              </a:rPr>
              <a:t>声明一个整型变量（属于</a:t>
            </a:r>
            <a:r>
              <a:rPr lang="en-US" altLang="zh-CN" sz="1200" kern="100" dirty="0">
                <a:effectLst/>
                <a:latin typeface="Times New Roman" panose="02020603050405020304" pitchFamily="18" charset="0"/>
                <a:ea typeface="汉仪雅酷黑 65W" panose="020B0604020202020204"/>
              </a:rPr>
              <a:t>Servlet</a:t>
            </a:r>
            <a:r>
              <a:rPr lang="zh-CN" altLang="zh-CN" sz="1200" kern="100" dirty="0">
                <a:effectLst/>
                <a:latin typeface="Times New Roman" panose="02020603050405020304" pitchFamily="18" charset="0"/>
                <a:ea typeface="汉仪雅酷黑 65W" panose="020B0604020202020204"/>
              </a:rPr>
              <a:t>类变量）</a:t>
            </a:r>
          </a:p>
          <a:p>
            <a:pPr indent="933450" algn="just"/>
            <a:r>
              <a:rPr lang="en-US" altLang="zh-CN" sz="1200" kern="100" dirty="0">
                <a:effectLst/>
                <a:latin typeface="Times New Roman" panose="02020603050405020304" pitchFamily="18" charset="0"/>
                <a:ea typeface="汉仪雅酷黑 65W" panose="020B0604020202020204"/>
              </a:rPr>
              <a:t>public String info() </a:t>
            </a:r>
            <a:r>
              <a:rPr lang="en-US" altLang="zh-CN" sz="1200" kern="100" dirty="0">
                <a:solidFill>
                  <a:srgbClr val="FF0000"/>
                </a:solidFill>
                <a:effectLst/>
                <a:latin typeface="Times New Roman" panose="02020603050405020304" pitchFamily="18" charset="0"/>
                <a:ea typeface="汉仪雅酷黑 65W" panose="020B0604020202020204"/>
              </a:rPr>
              <a:t>{</a:t>
            </a:r>
            <a:r>
              <a:rPr lang="en-US" altLang="zh-CN" sz="1200" kern="100" dirty="0">
                <a:effectLst/>
                <a:latin typeface="Times New Roman" panose="02020603050405020304" pitchFamily="18" charset="0"/>
                <a:ea typeface="汉仪雅酷黑 65W" panose="020B0604020202020204"/>
              </a:rPr>
              <a:t>   //</a:t>
            </a:r>
            <a:r>
              <a:rPr lang="zh-CN" altLang="zh-CN" sz="1200" kern="100" dirty="0">
                <a:effectLst/>
                <a:latin typeface="Times New Roman" panose="02020603050405020304" pitchFamily="18" charset="0"/>
                <a:ea typeface="汉仪雅酷黑 65W" panose="020B0604020202020204"/>
              </a:rPr>
              <a:t>声明一个方法</a:t>
            </a:r>
          </a:p>
          <a:p>
            <a:pPr indent="1333500" algn="just"/>
            <a:r>
              <a:rPr lang="en-US" altLang="zh-CN" sz="1200" kern="100" dirty="0">
                <a:effectLst/>
                <a:latin typeface="Times New Roman" panose="02020603050405020304" pitchFamily="18" charset="0"/>
                <a:ea typeface="汉仪雅酷黑 65W" panose="020B0604020202020204"/>
              </a:rPr>
              <a:t>return "</a:t>
            </a:r>
            <a:r>
              <a:rPr lang="en-US" altLang="zh-CN" sz="1200" kern="100" dirty="0" err="1">
                <a:effectLst/>
                <a:latin typeface="Times New Roman" panose="02020603050405020304" pitchFamily="18" charset="0"/>
                <a:ea typeface="汉仪雅酷黑 65W" panose="020B0604020202020204"/>
              </a:rPr>
              <a:t>jsp</a:t>
            </a:r>
            <a:r>
              <a:rPr lang="zh-CN" altLang="zh-CN" sz="1200" kern="100" dirty="0">
                <a:effectLst/>
                <a:latin typeface="Times New Roman" panose="02020603050405020304" pitchFamily="18" charset="0"/>
                <a:ea typeface="汉仪雅酷黑 65W" panose="020B0604020202020204"/>
              </a:rPr>
              <a:t>声明测试</a:t>
            </a:r>
            <a:r>
              <a:rPr lang="en-US" altLang="zh-CN" sz="1200" kern="100" dirty="0">
                <a:solidFill>
                  <a:srgbClr val="0066FF"/>
                </a:solidFill>
                <a:effectLst/>
                <a:latin typeface="Times New Roman" panose="02020603050405020304" pitchFamily="18" charset="0"/>
                <a:ea typeface="汉仪雅酷黑 65W" panose="020B0604020202020204"/>
              </a:rPr>
              <a:t>";</a:t>
            </a:r>
            <a:r>
              <a:rPr lang="en-US" altLang="zh-CN" sz="1200" kern="100" dirty="0">
                <a:solidFill>
                  <a:srgbClr val="FF0000"/>
                </a:solidFill>
                <a:effectLst/>
                <a:latin typeface="Times New Roman" panose="02020603050405020304" pitchFamily="18" charset="0"/>
                <a:ea typeface="汉仪雅酷黑 65W" panose="020B0604020202020204"/>
              </a:rPr>
              <a:t>}</a:t>
            </a:r>
            <a:endParaRPr lang="zh-CN" altLang="zh-CN" sz="1200" kern="100" dirty="0">
              <a:effectLst/>
              <a:latin typeface="Times New Roman" panose="02020603050405020304" pitchFamily="18" charset="0"/>
              <a:ea typeface="汉仪雅酷黑 65W" panose="020B0604020202020204"/>
            </a:endParaRPr>
          </a:p>
          <a:p>
            <a:pPr indent="666750" algn="just"/>
            <a:r>
              <a:rPr lang="en-US" altLang="zh-CN" sz="1200" kern="100" dirty="0">
                <a:effectLst/>
                <a:latin typeface="Times New Roman" panose="02020603050405020304" pitchFamily="18" charset="0"/>
                <a:ea typeface="汉仪雅酷黑 65W" panose="020B0604020202020204"/>
              </a:rPr>
              <a:t>%&gt;</a:t>
            </a:r>
            <a:endParaRPr lang="zh-CN" altLang="zh-CN" sz="1200" kern="100" dirty="0">
              <a:effectLst/>
              <a:latin typeface="Times New Roman" panose="02020603050405020304" pitchFamily="18" charset="0"/>
              <a:ea typeface="汉仪雅酷黑 65W" panose="020B0604020202020204"/>
            </a:endParaRPr>
          </a:p>
          <a:p>
            <a:pPr indent="800100" algn="just"/>
            <a:r>
              <a:rPr lang="en-US" altLang="zh-CN" sz="1200" kern="100" dirty="0">
                <a:effectLst/>
                <a:latin typeface="Times New Roman" panose="02020603050405020304" pitchFamily="18" charset="0"/>
                <a:ea typeface="汉仪雅酷黑 65W" panose="020B0604020202020204"/>
              </a:rPr>
              <a:t>&lt;body&gt;</a:t>
            </a:r>
            <a:r>
              <a:rPr lang="zh-CN" altLang="zh-CN" sz="1200" kern="100" dirty="0">
                <a:effectLst/>
                <a:latin typeface="Times New Roman" panose="02020603050405020304" pitchFamily="18" charset="0"/>
                <a:ea typeface="汉仪雅酷黑 65W" panose="020B0604020202020204"/>
              </a:rPr>
              <a:t>注释测试</a:t>
            </a:r>
          </a:p>
          <a:p>
            <a:pPr indent="800100" algn="just"/>
            <a:r>
              <a:rPr lang="en-US" altLang="zh-CN" sz="1200" kern="100" dirty="0">
                <a:solidFill>
                  <a:srgbClr val="0066FF"/>
                </a:solidFill>
                <a:effectLst/>
                <a:latin typeface="Times New Roman" panose="02020603050405020304" pitchFamily="18" charset="0"/>
                <a:ea typeface="汉仪雅酷黑 65W" panose="020B0604020202020204"/>
              </a:rPr>
              <a:t>&lt;</a:t>
            </a:r>
            <a:r>
              <a:rPr lang="en-US" altLang="zh-CN" sz="1200" kern="100" dirty="0">
                <a:effectLst/>
                <a:latin typeface="Times New Roman" panose="02020603050405020304" pitchFamily="18" charset="0"/>
                <a:ea typeface="汉仪雅酷黑 65W" panose="020B0604020202020204"/>
              </a:rPr>
              <a:t>!-- </a:t>
            </a:r>
            <a:r>
              <a:rPr lang="zh-CN" altLang="zh-CN" sz="1200" kern="100" dirty="0">
                <a:effectLst/>
                <a:latin typeface="Times New Roman" panose="02020603050405020304" pitchFamily="18" charset="0"/>
                <a:ea typeface="汉仪雅酷黑 65W" panose="020B0604020202020204"/>
              </a:rPr>
              <a:t>增加的</a:t>
            </a:r>
            <a:r>
              <a:rPr lang="en-US" altLang="zh-CN" sz="1200" kern="100" dirty="0">
                <a:effectLst/>
                <a:latin typeface="Times New Roman" panose="02020603050405020304" pitchFamily="18" charset="0"/>
                <a:ea typeface="汉仪雅酷黑 65W" panose="020B0604020202020204"/>
              </a:rPr>
              <a:t>HTML</a:t>
            </a:r>
            <a:r>
              <a:rPr lang="zh-CN" altLang="zh-CN" sz="1200" kern="100" dirty="0">
                <a:effectLst/>
                <a:latin typeface="Times New Roman" panose="02020603050405020304" pitchFamily="18" charset="0"/>
                <a:ea typeface="汉仪雅酷黑 65W" panose="020B0604020202020204"/>
              </a:rPr>
              <a:t>注释</a:t>
            </a:r>
            <a:r>
              <a:rPr lang="en-US" altLang="zh-CN" sz="1200" kern="100" dirty="0">
                <a:effectLst/>
                <a:latin typeface="Times New Roman" panose="02020603050405020304" pitchFamily="18" charset="0"/>
                <a:ea typeface="汉仪雅酷黑 65W" panose="020B0604020202020204"/>
              </a:rPr>
              <a:t> --</a:t>
            </a:r>
            <a:r>
              <a:rPr lang="en-US" altLang="zh-CN" sz="1200" kern="100" dirty="0">
                <a:solidFill>
                  <a:srgbClr val="0066FF"/>
                </a:solidFill>
                <a:effectLst/>
                <a:latin typeface="Times New Roman" panose="02020603050405020304" pitchFamily="18" charset="0"/>
                <a:ea typeface="汉仪雅酷黑 65W" panose="020B0604020202020204"/>
              </a:rPr>
              <a:t>&gt;</a:t>
            </a:r>
            <a:r>
              <a:rPr lang="en-US" altLang="zh-CN" sz="1200" kern="100" dirty="0">
                <a:effectLst/>
                <a:latin typeface="Times New Roman" panose="02020603050405020304" pitchFamily="18" charset="0"/>
                <a:ea typeface="汉仪雅酷黑 65W" panose="020B0604020202020204"/>
              </a:rPr>
              <a:t>  </a:t>
            </a:r>
            <a:endParaRPr lang="zh-CN" altLang="zh-CN" sz="1200" kern="100" dirty="0">
              <a:effectLst/>
              <a:latin typeface="Times New Roman" panose="02020603050405020304" pitchFamily="18" charset="0"/>
              <a:ea typeface="汉仪雅酷黑 65W" panose="020B0604020202020204"/>
            </a:endParaRPr>
          </a:p>
          <a:p>
            <a:pPr indent="800100" algn="just"/>
            <a:r>
              <a:rPr lang="en-US" altLang="zh-CN" sz="1200" kern="100" dirty="0">
                <a:solidFill>
                  <a:srgbClr val="0066FF"/>
                </a:solidFill>
                <a:effectLst/>
                <a:latin typeface="Times New Roman" panose="02020603050405020304" pitchFamily="18" charset="0"/>
                <a:ea typeface="汉仪雅酷黑 65W" panose="020B0604020202020204"/>
              </a:rPr>
              <a:t>&lt;</a:t>
            </a:r>
            <a:r>
              <a:rPr lang="en-US" altLang="zh-CN" sz="1200" kern="100" dirty="0">
                <a:effectLst/>
                <a:latin typeface="Times New Roman" panose="02020603050405020304" pitchFamily="18" charset="0"/>
                <a:ea typeface="汉仪雅酷黑 65W" panose="020B0604020202020204"/>
              </a:rPr>
              <a:t>%-- </a:t>
            </a:r>
            <a:r>
              <a:rPr lang="zh-CN" altLang="zh-CN" sz="1200" kern="100" dirty="0">
                <a:effectLst/>
                <a:latin typeface="Times New Roman" panose="02020603050405020304" pitchFamily="18" charset="0"/>
                <a:ea typeface="汉仪雅酷黑 65W" panose="020B0604020202020204"/>
              </a:rPr>
              <a:t>增加的</a:t>
            </a:r>
            <a:r>
              <a:rPr lang="en-US" altLang="zh-CN" sz="1200" kern="100" dirty="0">
                <a:effectLst/>
                <a:latin typeface="Times New Roman" panose="02020603050405020304" pitchFamily="18" charset="0"/>
                <a:ea typeface="汉仪雅酷黑 65W" panose="020B0604020202020204"/>
              </a:rPr>
              <a:t>JSP</a:t>
            </a:r>
            <a:r>
              <a:rPr lang="zh-CN" altLang="zh-CN" sz="1200" kern="100" dirty="0">
                <a:effectLst/>
                <a:latin typeface="Times New Roman" panose="02020603050405020304" pitchFamily="18" charset="0"/>
                <a:ea typeface="汉仪雅酷黑 65W" panose="020B0604020202020204"/>
              </a:rPr>
              <a:t>注释</a:t>
            </a:r>
            <a:r>
              <a:rPr lang="en-US" altLang="zh-CN" sz="1200" kern="100" dirty="0">
                <a:effectLst/>
                <a:latin typeface="Times New Roman" panose="02020603050405020304" pitchFamily="18" charset="0"/>
                <a:ea typeface="汉仪雅酷黑 65W" panose="020B0604020202020204"/>
              </a:rPr>
              <a:t>  --%</a:t>
            </a:r>
            <a:r>
              <a:rPr lang="en-US" altLang="zh-CN" sz="1200" kern="100" dirty="0">
                <a:solidFill>
                  <a:srgbClr val="0066FF"/>
                </a:solidFill>
                <a:effectLst/>
                <a:latin typeface="Times New Roman" panose="02020603050405020304" pitchFamily="18" charset="0"/>
                <a:ea typeface="汉仪雅酷黑 65W" panose="020B0604020202020204"/>
              </a:rPr>
              <a:t>&gt;</a:t>
            </a:r>
            <a:endParaRPr lang="zh-CN" altLang="zh-CN" sz="1200" kern="100" dirty="0">
              <a:effectLst/>
              <a:latin typeface="Times New Roman" panose="02020603050405020304" pitchFamily="18" charset="0"/>
              <a:ea typeface="汉仪雅酷黑 65W" panose="020B0604020202020204"/>
            </a:endParaRPr>
          </a:p>
          <a:p>
            <a:pPr indent="800100" algn="just"/>
            <a:r>
              <a:rPr lang="en-US" altLang="zh-CN" sz="1200" kern="100" dirty="0">
                <a:effectLst/>
                <a:latin typeface="Times New Roman" panose="02020603050405020304" pitchFamily="18" charset="0"/>
                <a:ea typeface="汉仪雅酷黑 65W" panose="020B0604020202020204"/>
              </a:rPr>
              <a:t>&lt;p&gt;</a:t>
            </a:r>
            <a:r>
              <a:rPr lang="zh-CN" altLang="zh-CN" sz="1200" kern="100" dirty="0">
                <a:effectLst/>
                <a:latin typeface="Times New Roman" panose="02020603050405020304" pitchFamily="18" charset="0"/>
                <a:ea typeface="汉仪雅酷黑 65W" panose="020B0604020202020204"/>
              </a:rPr>
              <a:t>声明定义调用</a:t>
            </a:r>
            <a:r>
              <a:rPr lang="en-US" altLang="zh-CN" sz="1200" kern="100" dirty="0">
                <a:effectLst/>
                <a:latin typeface="Times New Roman" panose="02020603050405020304" pitchFamily="18" charset="0"/>
                <a:ea typeface="汉仪雅酷黑 65W" panose="020B0604020202020204"/>
              </a:rPr>
              <a:t>&lt;</a:t>
            </a:r>
            <a:r>
              <a:rPr lang="en-US" altLang="zh-CN" sz="1200" kern="100" dirty="0" err="1">
                <a:effectLst/>
                <a:latin typeface="Times New Roman" panose="02020603050405020304" pitchFamily="18" charset="0"/>
                <a:ea typeface="汉仪雅酷黑 65W" panose="020B0604020202020204"/>
              </a:rPr>
              <a:t>br</a:t>
            </a:r>
            <a:r>
              <a:rPr lang="en-US" altLang="zh-CN" sz="1200" kern="100" dirty="0">
                <a:effectLst/>
                <a:latin typeface="Times New Roman" panose="02020603050405020304" pitchFamily="18" charset="0"/>
                <a:ea typeface="汉仪雅酷黑 65W" panose="020B0604020202020204"/>
              </a:rPr>
              <a:t>&gt;</a:t>
            </a:r>
            <a:endParaRPr lang="zh-CN" altLang="zh-CN" sz="1200" kern="100" dirty="0">
              <a:effectLst/>
              <a:latin typeface="Times New Roman" panose="02020603050405020304" pitchFamily="18" charset="0"/>
              <a:ea typeface="汉仪雅酷黑 65W" panose="020B0604020202020204"/>
            </a:endParaRPr>
          </a:p>
          <a:p>
            <a:pPr indent="800100" algn="just"/>
            <a:r>
              <a:rPr lang="en-US" altLang="zh-CN" sz="1200" kern="100" dirty="0">
                <a:effectLst/>
                <a:latin typeface="Times New Roman" panose="02020603050405020304" pitchFamily="18" charset="0"/>
                <a:ea typeface="汉仪雅酷黑 65W" panose="020B0604020202020204"/>
              </a:rPr>
              <a:t>&lt;%</a:t>
            </a:r>
            <a:endParaRPr lang="zh-CN" altLang="zh-CN" sz="1200" kern="100" dirty="0">
              <a:effectLst/>
              <a:latin typeface="Times New Roman" panose="02020603050405020304" pitchFamily="18" charset="0"/>
              <a:ea typeface="汉仪雅酷黑 65W" panose="020B0604020202020204"/>
            </a:endParaRPr>
          </a:p>
          <a:p>
            <a:pPr indent="1066800" algn="just"/>
            <a:r>
              <a:rPr lang="en-US" altLang="zh-CN" sz="1200" kern="100" dirty="0">
                <a:solidFill>
                  <a:srgbClr val="0066FF"/>
                </a:solidFill>
                <a:effectLst/>
                <a:latin typeface="Times New Roman" panose="02020603050405020304" pitchFamily="18" charset="0"/>
                <a:ea typeface="汉仪雅酷黑 65W" panose="020B0604020202020204"/>
              </a:rPr>
              <a:t>/</a:t>
            </a:r>
            <a:r>
              <a:rPr lang="en-US" altLang="zh-CN" sz="1200" kern="100" dirty="0">
                <a:effectLst/>
                <a:latin typeface="Times New Roman" panose="02020603050405020304" pitchFamily="18" charset="0"/>
                <a:ea typeface="汉仪雅酷黑 65W" panose="020B0604020202020204"/>
              </a:rPr>
              <a:t>/</a:t>
            </a:r>
            <a:r>
              <a:rPr lang="zh-CN" altLang="zh-CN" sz="1200" kern="100" dirty="0">
                <a:effectLst/>
                <a:latin typeface="Times New Roman" panose="02020603050405020304" pitchFamily="18" charset="0"/>
                <a:ea typeface="汉仪雅酷黑 65W" panose="020B0604020202020204"/>
              </a:rPr>
              <a:t>由于</a:t>
            </a:r>
            <a:r>
              <a:rPr lang="en-US" altLang="zh-CN" sz="1200" kern="100" dirty="0">
                <a:effectLst/>
                <a:latin typeface="Times New Roman" panose="02020603050405020304" pitchFamily="18" charset="0"/>
                <a:ea typeface="汉仪雅酷黑 65W" panose="020B0604020202020204"/>
              </a:rPr>
              <a:t>++</a:t>
            </a:r>
            <a:r>
              <a:rPr lang="zh-CN" altLang="zh-CN" sz="1200" kern="100" dirty="0">
                <a:effectLst/>
                <a:latin typeface="Times New Roman" panose="02020603050405020304" pitchFamily="18" charset="0"/>
                <a:ea typeface="汉仪雅酷黑 65W" panose="020B0604020202020204"/>
              </a:rPr>
              <a:t>在变量名后，所以直接输出变量值后，变量值</a:t>
            </a:r>
            <a:r>
              <a:rPr lang="en-US" altLang="zh-CN" sz="1200" kern="100" dirty="0">
                <a:effectLst/>
                <a:latin typeface="Times New Roman" panose="02020603050405020304" pitchFamily="18" charset="0"/>
                <a:ea typeface="汉仪雅酷黑 65W" panose="020B0604020202020204"/>
              </a:rPr>
              <a:t>+1</a:t>
            </a:r>
            <a:endParaRPr lang="zh-CN" altLang="zh-CN" sz="1200" kern="100" dirty="0">
              <a:effectLst/>
              <a:latin typeface="Times New Roman" panose="02020603050405020304" pitchFamily="18" charset="0"/>
              <a:ea typeface="汉仪雅酷黑 65W" panose="020B0604020202020204"/>
            </a:endParaRPr>
          </a:p>
          <a:p>
            <a:pPr indent="1066800" algn="just"/>
            <a:r>
              <a:rPr lang="en-US" altLang="zh-CN" sz="1200" kern="100" dirty="0" err="1">
                <a:effectLst/>
                <a:latin typeface="Times New Roman" panose="02020603050405020304" pitchFamily="18" charset="0"/>
                <a:ea typeface="汉仪雅酷黑 65W" panose="020B0604020202020204"/>
              </a:rPr>
              <a:t>out.println</a:t>
            </a:r>
            <a:r>
              <a:rPr lang="en-US" altLang="zh-CN" sz="1200" kern="100" dirty="0">
                <a:effectLst/>
                <a:latin typeface="Times New Roman" panose="02020603050405020304" pitchFamily="18" charset="0"/>
                <a:ea typeface="汉仪雅酷黑 65W" panose="020B0604020202020204"/>
              </a:rPr>
              <a:t>(count++);</a:t>
            </a:r>
            <a:endParaRPr lang="zh-CN" altLang="zh-CN" sz="1200" kern="100" dirty="0">
              <a:effectLst/>
              <a:latin typeface="Times New Roman" panose="02020603050405020304" pitchFamily="18" charset="0"/>
              <a:ea typeface="汉仪雅酷黑 65W" panose="020B0604020202020204"/>
            </a:endParaRPr>
          </a:p>
          <a:p>
            <a:pPr indent="800100" algn="just"/>
            <a:r>
              <a:rPr lang="en-US" altLang="zh-CN" sz="1200" kern="100" dirty="0">
                <a:effectLst/>
                <a:latin typeface="Times New Roman" panose="02020603050405020304" pitchFamily="18" charset="0"/>
                <a:ea typeface="汉仪雅酷黑 65W" panose="020B0604020202020204"/>
              </a:rPr>
              <a:t>%&gt;&lt;</a:t>
            </a:r>
            <a:r>
              <a:rPr lang="en-US" altLang="zh-CN" sz="1200" kern="100" dirty="0" err="1">
                <a:effectLst/>
                <a:latin typeface="Times New Roman" panose="02020603050405020304" pitchFamily="18" charset="0"/>
                <a:ea typeface="汉仪雅酷黑 65W" panose="020B0604020202020204"/>
              </a:rPr>
              <a:t>br</a:t>
            </a:r>
            <a:r>
              <a:rPr lang="en-US" altLang="zh-CN" sz="1200" kern="100" dirty="0">
                <a:effectLst/>
                <a:latin typeface="Times New Roman" panose="02020603050405020304" pitchFamily="18" charset="0"/>
                <a:ea typeface="汉仪雅酷黑 65W" panose="020B0604020202020204"/>
              </a:rPr>
              <a:t>&gt;</a:t>
            </a:r>
            <a:endParaRPr lang="zh-CN" altLang="zh-CN" sz="1200" kern="100" dirty="0">
              <a:effectLst/>
              <a:latin typeface="Times New Roman" panose="02020603050405020304" pitchFamily="18" charset="0"/>
              <a:ea typeface="汉仪雅酷黑 65W" panose="020B0604020202020204"/>
            </a:endParaRPr>
          </a:p>
          <a:p>
            <a:pPr indent="800100" algn="just"/>
            <a:endParaRPr lang="zh-CN" altLang="zh-CN" sz="1200" kern="100" dirty="0">
              <a:effectLst/>
              <a:latin typeface="Times New Roman" panose="02020603050405020304" pitchFamily="18" charset="0"/>
              <a:ea typeface="汉仪雅酷黑 65W" panose="020B0604020202020204"/>
            </a:endParaRPr>
          </a:p>
        </p:txBody>
      </p:sp>
      <p:sp>
        <p:nvSpPr>
          <p:cNvPr id="6" name="矩形 5">
            <a:extLst>
              <a:ext uri="{FF2B5EF4-FFF2-40B4-BE49-F238E27FC236}">
                <a16:creationId xmlns:a16="http://schemas.microsoft.com/office/drawing/2014/main" id="{0A8F240D-12FB-AB0A-5BC6-3BEC2AB41AA1}"/>
              </a:ext>
            </a:extLst>
          </p:cNvPr>
          <p:cNvSpPr/>
          <p:nvPr/>
        </p:nvSpPr>
        <p:spPr>
          <a:xfrm>
            <a:off x="6679096" y="227965"/>
            <a:ext cx="2295240" cy="494030"/>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grpSp>
        <p:nvGrpSpPr>
          <p:cNvPr id="10" name="组合 9">
            <a:extLst>
              <a:ext uri="{FF2B5EF4-FFF2-40B4-BE49-F238E27FC236}">
                <a16:creationId xmlns:a16="http://schemas.microsoft.com/office/drawing/2014/main" id="{86D851E7-062D-CC7B-ABEA-6FFAF45028E6}"/>
              </a:ext>
            </a:extLst>
          </p:cNvPr>
          <p:cNvGrpSpPr/>
          <p:nvPr/>
        </p:nvGrpSpPr>
        <p:grpSpPr>
          <a:xfrm>
            <a:off x="6911340" y="227965"/>
            <a:ext cx="2143125" cy="307975"/>
            <a:chOff x="3716" y="3214"/>
            <a:chExt cx="8453" cy="485"/>
          </a:xfrm>
        </p:grpSpPr>
        <p:sp>
          <p:nvSpPr>
            <p:cNvPr id="11" name="文本框 10">
              <a:extLst>
                <a:ext uri="{FF2B5EF4-FFF2-40B4-BE49-F238E27FC236}">
                  <a16:creationId xmlns:a16="http://schemas.microsoft.com/office/drawing/2014/main" id="{40112CD6-CE1B-53BA-EB58-54C37D6A04D6}"/>
                </a:ext>
              </a:extLst>
            </p:cNvPr>
            <p:cNvSpPr txBox="1"/>
            <p:nvPr>
              <p:custDataLst>
                <p:tags r:id="rId2"/>
              </p:custDataLst>
            </p:nvPr>
          </p:nvSpPr>
          <p:spPr>
            <a:xfrm>
              <a:off x="4002" y="3214"/>
              <a:ext cx="8167" cy="485"/>
            </a:xfrm>
            <a:prstGeom prst="rect">
              <a:avLst/>
            </a:prstGeom>
            <a:noFill/>
          </p:spPr>
          <p:txBody>
            <a:bodyPr wrap="square" rtlCol="0">
              <a:spAutoFit/>
            </a:bodyPr>
            <a:lstStyle/>
            <a:p>
              <a:pPr indent="0" fontAlgn="auto">
                <a:lnSpc>
                  <a:spcPct val="100000"/>
                </a:lnSpc>
              </a:pP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第</a:t>
              </a:r>
              <a:r>
                <a:rPr lang="en-US" altLang="zh-CN" sz="1400" dirty="0">
                  <a:solidFill>
                    <a:srgbClr val="3077B5"/>
                  </a:solidFill>
                  <a:latin typeface="汉仪雅酷黑简" panose="00020600040101010101" charset="-122"/>
                  <a:ea typeface="汉仪雅酷黑简" panose="00020600040101010101" charset="-122"/>
                  <a:cs typeface="汉仪雅酷黑简" panose="00020600040101010101" charset="-122"/>
                </a:rPr>
                <a:t>7</a:t>
              </a: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章</a:t>
              </a:r>
              <a:r>
                <a:rPr lang="en-US" altLang="zh-CN" sz="1400" dirty="0">
                  <a:solidFill>
                    <a:srgbClr val="3077B5"/>
                  </a:solidFill>
                  <a:latin typeface="汉仪雅酷黑简" panose="00020600040101010101" charset="-122"/>
                  <a:ea typeface="汉仪雅酷黑简" panose="00020600040101010101" charset="-122"/>
                  <a:cs typeface="汉仪雅酷黑简" panose="00020600040101010101" charset="-122"/>
                </a:rPr>
                <a:t> JSP</a:t>
              </a: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技术基础</a:t>
              </a:r>
            </a:p>
          </p:txBody>
        </p:sp>
        <p:sp>
          <p:nvSpPr>
            <p:cNvPr id="12" name="矩形 11">
              <a:extLst>
                <a:ext uri="{FF2B5EF4-FFF2-40B4-BE49-F238E27FC236}">
                  <a16:creationId xmlns:a16="http://schemas.microsoft.com/office/drawing/2014/main" id="{42B38E6A-FAA9-72EF-4294-7519322F7A87}"/>
                </a:ext>
              </a:extLst>
            </p:cNvPr>
            <p:cNvSpPr/>
            <p:nvPr>
              <p:custDataLst>
                <p:tags r:id="rId3"/>
              </p:custDataLst>
            </p:nvPr>
          </p:nvSpPr>
          <p:spPr>
            <a:xfrm>
              <a:off x="3716" y="3292"/>
              <a:ext cx="286" cy="327"/>
            </a:xfrm>
            <a:prstGeom prst="rect">
              <a:avLst/>
            </a:prstGeom>
            <a:solidFill>
              <a:srgbClr val="3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12559550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6"/>
          <p:cNvPicPr>
            <a:picLocks noChangeAspect="1"/>
          </p:cNvPicPr>
          <p:nvPr/>
        </p:nvPicPr>
        <p:blipFill>
          <a:blip r:embed="rId7"/>
          <a:stretch>
            <a:fillRect/>
          </a:stretch>
        </p:blipFill>
        <p:spPr>
          <a:xfrm>
            <a:off x="-4445" y="0"/>
            <a:ext cx="8107680" cy="584200"/>
          </a:xfrm>
          <a:prstGeom prst="rect">
            <a:avLst/>
          </a:prstGeom>
        </p:spPr>
      </p:pic>
      <p:pic>
        <p:nvPicPr>
          <p:cNvPr id="5" name="图片 4" descr="5"/>
          <p:cNvPicPr>
            <a:picLocks noChangeAspect="1"/>
          </p:cNvPicPr>
          <p:nvPr/>
        </p:nvPicPr>
        <p:blipFill>
          <a:blip r:embed="rId8"/>
          <a:stretch>
            <a:fillRect/>
          </a:stretch>
        </p:blipFill>
        <p:spPr>
          <a:xfrm>
            <a:off x="3091815" y="5311775"/>
            <a:ext cx="6116955" cy="408305"/>
          </a:xfrm>
          <a:prstGeom prst="rect">
            <a:avLst/>
          </a:prstGeom>
        </p:spPr>
      </p:pic>
      <p:sp>
        <p:nvSpPr>
          <p:cNvPr id="9" name="文本框 8"/>
          <p:cNvSpPr txBox="1"/>
          <p:nvPr/>
        </p:nvSpPr>
        <p:spPr>
          <a:xfrm>
            <a:off x="400685" y="765810"/>
            <a:ext cx="3932555" cy="398780"/>
          </a:xfrm>
          <a:prstGeom prst="rect">
            <a:avLst/>
          </a:prstGeom>
          <a:noFill/>
        </p:spPr>
        <p:txBody>
          <a:bodyPr wrap="square" rtlCol="0">
            <a:spAutoFit/>
          </a:bodyPr>
          <a:lstStyle/>
          <a:p>
            <a:r>
              <a:rPr lang="en-US" altLang="zh-CN" sz="2000" b="1" dirty="0">
                <a:solidFill>
                  <a:srgbClr val="3077B5"/>
                </a:solidFill>
                <a:latin typeface="汉仪雅酷黑 65W" panose="020B0604020202020204" charset="-122"/>
                <a:ea typeface="汉仪雅酷黑 65W" panose="020B0604020202020204" charset="-122"/>
                <a:cs typeface="汉仪雅酷黑 65W" panose="020B0604020202020204" charset="-122"/>
              </a:rPr>
              <a:t>7</a:t>
            </a:r>
            <a:r>
              <a:rPr lang="zh-CN" alt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.3</a:t>
            </a:r>
            <a:r>
              <a:rPr lang="en-US" altLang="zh-CN" sz="2000" b="1" dirty="0">
                <a:solidFill>
                  <a:srgbClr val="3077B5"/>
                </a:solidFill>
                <a:latin typeface="汉仪雅酷黑 65W" panose="020B0604020202020204" charset="-122"/>
                <a:ea typeface="汉仪雅酷黑 65W" panose="020B0604020202020204" charset="-122"/>
                <a:cs typeface="汉仪雅酷黑 65W" panose="020B0604020202020204" charset="-122"/>
              </a:rPr>
              <a:t>.1</a:t>
            </a:r>
            <a:r>
              <a:rPr lang="zh-CN" alt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  </a:t>
            </a:r>
            <a:r>
              <a:rPr lang="en-US" altLang="zh-CN" sz="2000" b="1" dirty="0">
                <a:solidFill>
                  <a:srgbClr val="3077B5"/>
                </a:solidFill>
                <a:latin typeface="汉仪雅酷黑 65W" panose="020B0604020202020204" charset="-122"/>
                <a:ea typeface="汉仪雅酷黑 65W" panose="020B0604020202020204" charset="-122"/>
                <a:cs typeface="汉仪雅酷黑 65W" panose="020B0604020202020204" charset="-122"/>
              </a:rPr>
              <a:t>JSP</a:t>
            </a:r>
            <a:r>
              <a:rPr lang="zh-CN" alt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脚本元素</a:t>
            </a:r>
          </a:p>
        </p:txBody>
      </p:sp>
      <p:pic>
        <p:nvPicPr>
          <p:cNvPr id="3" name="图片 2" descr="未标题-1"/>
          <p:cNvPicPr>
            <a:picLocks noChangeAspect="1"/>
          </p:cNvPicPr>
          <p:nvPr>
            <p:custDataLst>
              <p:tags r:id="rId1"/>
            </p:custDataLst>
          </p:nvPr>
        </p:nvPicPr>
        <p:blipFill>
          <a:blip r:embed="rId9"/>
          <a:stretch>
            <a:fillRect/>
          </a:stretch>
        </p:blipFill>
        <p:spPr>
          <a:xfrm>
            <a:off x="144145" y="104140"/>
            <a:ext cx="1975485" cy="494030"/>
          </a:xfrm>
          <a:prstGeom prst="rect">
            <a:avLst/>
          </a:prstGeom>
        </p:spPr>
      </p:pic>
      <p:grpSp>
        <p:nvGrpSpPr>
          <p:cNvPr id="4" name="组合 3"/>
          <p:cNvGrpSpPr/>
          <p:nvPr/>
        </p:nvGrpSpPr>
        <p:grpSpPr>
          <a:xfrm>
            <a:off x="6911340" y="227965"/>
            <a:ext cx="2143125" cy="521970"/>
            <a:chOff x="3716" y="3214"/>
            <a:chExt cx="8453" cy="822"/>
          </a:xfrm>
        </p:grpSpPr>
        <p:sp>
          <p:nvSpPr>
            <p:cNvPr id="8" name="文本框 7"/>
            <p:cNvSpPr txBox="1"/>
            <p:nvPr>
              <p:custDataLst>
                <p:tags r:id="rId4"/>
              </p:custDataLst>
            </p:nvPr>
          </p:nvSpPr>
          <p:spPr>
            <a:xfrm>
              <a:off x="4002" y="3214"/>
              <a:ext cx="8167" cy="822"/>
            </a:xfrm>
            <a:prstGeom prst="rect">
              <a:avLst/>
            </a:prstGeom>
            <a:noFill/>
          </p:spPr>
          <p:txBody>
            <a:bodyPr wrap="square" rtlCol="0">
              <a:spAutoFit/>
            </a:bodyPr>
            <a:lstStyle/>
            <a:p>
              <a:pPr indent="0" fontAlgn="auto">
                <a:lnSpc>
                  <a:spcPct val="100000"/>
                </a:lnSpc>
              </a:pP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第3章  Java的多线程机制及其网络程序设计</a:t>
              </a:r>
            </a:p>
          </p:txBody>
        </p:sp>
        <p:sp>
          <p:nvSpPr>
            <p:cNvPr id="14" name="矩形 13"/>
            <p:cNvSpPr/>
            <p:nvPr>
              <p:custDataLst>
                <p:tags r:id="rId5"/>
              </p:custDataLst>
            </p:nvPr>
          </p:nvSpPr>
          <p:spPr>
            <a:xfrm>
              <a:off x="3716" y="3292"/>
              <a:ext cx="286" cy="327"/>
            </a:xfrm>
            <a:prstGeom prst="rect">
              <a:avLst/>
            </a:prstGeom>
            <a:solidFill>
              <a:srgbClr val="3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文本框 6"/>
          <p:cNvSpPr txBox="1"/>
          <p:nvPr/>
        </p:nvSpPr>
        <p:spPr>
          <a:xfrm>
            <a:off x="786130" y="1164590"/>
            <a:ext cx="7950200" cy="3954929"/>
          </a:xfrm>
          <a:prstGeom prst="rect">
            <a:avLst/>
          </a:prstGeom>
          <a:noFill/>
        </p:spPr>
        <p:txBody>
          <a:bodyPr wrap="square" rtlCol="0">
            <a:spAutoFit/>
          </a:bodyPr>
          <a:lstStyle/>
          <a:p>
            <a:pPr indent="267970" algn="just"/>
            <a:r>
              <a:rPr lang="en-US" altLang="zh-CN" sz="1100" b="1" kern="100" dirty="0">
                <a:effectLst/>
                <a:latin typeface="Times New Roman" panose="02020603050405020304" pitchFamily="18" charset="0"/>
                <a:ea typeface="汉仪雅酷黑 65W" panose="020B0604020202020204"/>
              </a:rPr>
              <a:t>[</a:t>
            </a:r>
            <a:r>
              <a:rPr lang="zh-CN" altLang="zh-CN" sz="1100" b="1" kern="100" dirty="0">
                <a:effectLst/>
                <a:latin typeface="Times New Roman" panose="02020603050405020304" pitchFamily="18" charset="0"/>
                <a:ea typeface="汉仪雅酷黑 65W" panose="020B0604020202020204"/>
              </a:rPr>
              <a:t>例</a:t>
            </a:r>
            <a:r>
              <a:rPr lang="en-US" altLang="zh-CN" sz="1100" b="1" kern="100" dirty="0">
                <a:effectLst/>
                <a:latin typeface="Times New Roman" panose="02020603050405020304" pitchFamily="18" charset="0"/>
                <a:ea typeface="汉仪雅酷黑 65W" panose="020B0604020202020204"/>
              </a:rPr>
              <a:t>7.2]</a:t>
            </a:r>
            <a:r>
              <a:rPr lang="en-US" altLang="zh-CN" sz="1100" kern="100" dirty="0">
                <a:effectLst/>
                <a:latin typeface="Times New Roman" panose="02020603050405020304" pitchFamily="18" charset="0"/>
                <a:ea typeface="汉仪雅酷黑 65W" panose="020B0604020202020204"/>
              </a:rPr>
              <a:t> JSP</a:t>
            </a:r>
            <a:r>
              <a:rPr lang="zh-CN" altLang="zh-CN" sz="1100" kern="100" dirty="0">
                <a:effectLst/>
                <a:latin typeface="Times New Roman" panose="02020603050405020304" pitchFamily="18" charset="0"/>
                <a:ea typeface="汉仪雅酷黑 65W" panose="020B0604020202020204"/>
              </a:rPr>
              <a:t>脚本元素程序示例（</a:t>
            </a:r>
            <a:r>
              <a:rPr lang="en-US" altLang="zh-CN" sz="1100" kern="100" dirty="0">
                <a:effectLst/>
                <a:latin typeface="Times New Roman" panose="02020603050405020304" pitchFamily="18" charset="0"/>
                <a:ea typeface="汉仪雅酷黑 65W" panose="020B0604020202020204"/>
              </a:rPr>
              <a:t>test7-2.jsp</a:t>
            </a:r>
            <a:r>
              <a:rPr lang="zh-CN" altLang="zh-CN" sz="1100" kern="100" dirty="0">
                <a:effectLst/>
                <a:latin typeface="Times New Roman" panose="02020603050405020304" pitchFamily="18" charset="0"/>
                <a:ea typeface="汉仪雅酷黑 65W" panose="020B0604020202020204"/>
              </a:rPr>
              <a:t>）</a:t>
            </a:r>
          </a:p>
          <a:p>
            <a:pPr indent="800100" algn="just"/>
            <a:r>
              <a:rPr lang="en-US" altLang="zh-CN" sz="1200" kern="100" dirty="0">
                <a:solidFill>
                  <a:srgbClr val="0066FF"/>
                </a:solidFill>
                <a:effectLst/>
                <a:latin typeface="Times New Roman" panose="02020603050405020304" pitchFamily="18" charset="0"/>
                <a:ea typeface="汉仪雅酷黑 65W" panose="020B0604020202020204"/>
              </a:rPr>
              <a:t>&lt;</a:t>
            </a:r>
            <a:r>
              <a:rPr lang="en-US" altLang="zh-CN" sz="1200" kern="100" dirty="0">
                <a:effectLst/>
                <a:latin typeface="Times New Roman" panose="02020603050405020304" pitchFamily="18" charset="0"/>
                <a:ea typeface="汉仪雅酷黑 65W" panose="020B0604020202020204"/>
              </a:rPr>
              <a:t>%--  JSP</a:t>
            </a:r>
            <a:r>
              <a:rPr lang="zh-CN" altLang="zh-CN" sz="1200" kern="100" dirty="0">
                <a:effectLst/>
                <a:latin typeface="Times New Roman" panose="02020603050405020304" pitchFamily="18" charset="0"/>
                <a:ea typeface="汉仪雅酷黑 65W" panose="020B0604020202020204"/>
              </a:rPr>
              <a:t>代码</a:t>
            </a:r>
            <a:r>
              <a:rPr lang="en-US" altLang="zh-CN" sz="1200" kern="100" dirty="0">
                <a:effectLst/>
                <a:latin typeface="Times New Roman" panose="02020603050405020304" pitchFamily="18" charset="0"/>
                <a:ea typeface="汉仪雅酷黑 65W" panose="020B0604020202020204"/>
              </a:rPr>
              <a:t>   --%</a:t>
            </a:r>
            <a:r>
              <a:rPr lang="en-US" altLang="zh-CN" sz="1200" kern="100" dirty="0">
                <a:solidFill>
                  <a:srgbClr val="0066FF"/>
                </a:solidFill>
                <a:effectLst/>
                <a:latin typeface="Times New Roman" panose="02020603050405020304" pitchFamily="18" charset="0"/>
                <a:ea typeface="汉仪雅酷黑 65W" panose="020B0604020202020204"/>
              </a:rPr>
              <a:t>&gt;</a:t>
            </a:r>
            <a:endParaRPr lang="zh-CN" altLang="zh-CN" sz="1200" kern="100" dirty="0">
              <a:effectLst/>
              <a:latin typeface="Times New Roman" panose="02020603050405020304" pitchFamily="18" charset="0"/>
              <a:ea typeface="汉仪雅酷黑 65W" panose="020B0604020202020204"/>
            </a:endParaRPr>
          </a:p>
          <a:p>
            <a:pPr indent="800100" algn="just"/>
            <a:r>
              <a:rPr lang="en-US" altLang="zh-CN" sz="1200" kern="100" dirty="0">
                <a:effectLst/>
                <a:latin typeface="Times New Roman" panose="02020603050405020304" pitchFamily="18" charset="0"/>
                <a:ea typeface="汉仪雅酷黑 65W" panose="020B0604020202020204"/>
              </a:rPr>
              <a:t>&lt;%</a:t>
            </a:r>
            <a:endParaRPr lang="zh-CN" altLang="zh-CN" sz="1200" kern="100" dirty="0">
              <a:effectLst/>
              <a:latin typeface="Times New Roman" panose="02020603050405020304" pitchFamily="18" charset="0"/>
              <a:ea typeface="汉仪雅酷黑 65W" panose="020B0604020202020204"/>
            </a:endParaRPr>
          </a:p>
          <a:p>
            <a:pPr indent="266700" algn="ctr"/>
            <a:r>
              <a:rPr lang="en-US" altLang="zh-CN" sz="1200" kern="100" dirty="0">
                <a:effectLst/>
                <a:latin typeface="Times New Roman" panose="02020603050405020304" pitchFamily="18" charset="0"/>
                <a:ea typeface="汉仪雅酷黑 65W" panose="020B0604020202020204"/>
              </a:rPr>
              <a:t>  </a:t>
            </a:r>
            <a:r>
              <a:rPr lang="en-US" altLang="zh-CN" sz="1200" kern="100" dirty="0" err="1">
                <a:effectLst/>
                <a:latin typeface="Times New Roman" panose="02020603050405020304" pitchFamily="18" charset="0"/>
                <a:ea typeface="汉仪雅酷黑 65W" panose="020B0604020202020204"/>
              </a:rPr>
              <a:t>out.println</a:t>
            </a:r>
            <a:r>
              <a:rPr lang="en-US" altLang="zh-CN" sz="1200" kern="100" dirty="0">
                <a:effectLst/>
                <a:latin typeface="Times New Roman" panose="02020603050405020304" pitchFamily="18" charset="0"/>
                <a:ea typeface="汉仪雅酷黑 65W" panose="020B0604020202020204"/>
              </a:rPr>
              <a:t>(info()) ;   //</a:t>
            </a:r>
            <a:r>
              <a:rPr lang="zh-CN" altLang="zh-CN" sz="1200" kern="100" dirty="0">
                <a:effectLst/>
                <a:latin typeface="Times New Roman" panose="02020603050405020304" pitchFamily="18" charset="0"/>
                <a:ea typeface="汉仪雅酷黑 65W" panose="020B0604020202020204"/>
              </a:rPr>
              <a:t>输出</a:t>
            </a:r>
            <a:r>
              <a:rPr lang="en-US" altLang="zh-CN" sz="1200" kern="100" dirty="0">
                <a:effectLst/>
                <a:latin typeface="Times New Roman" panose="02020603050405020304" pitchFamily="18" charset="0"/>
                <a:ea typeface="汉仪雅酷黑 65W" panose="020B0604020202020204"/>
              </a:rPr>
              <a:t>info( )</a:t>
            </a:r>
            <a:r>
              <a:rPr lang="zh-CN" altLang="zh-CN" sz="1200" kern="100" dirty="0">
                <a:effectLst/>
                <a:latin typeface="Times New Roman" panose="02020603050405020304" pitchFamily="18" charset="0"/>
                <a:ea typeface="汉仪雅酷黑 65W" panose="020B0604020202020204"/>
              </a:rPr>
              <a:t>方法的返回值</a:t>
            </a:r>
          </a:p>
          <a:p>
            <a:pPr indent="800100" algn="just"/>
            <a:r>
              <a:rPr lang="en-US" altLang="zh-CN" sz="1200" kern="100" dirty="0">
                <a:effectLst/>
                <a:latin typeface="Times New Roman" panose="02020603050405020304" pitchFamily="18" charset="0"/>
                <a:ea typeface="汉仪雅酷黑 65W" panose="020B0604020202020204"/>
              </a:rPr>
              <a:t>%&gt;</a:t>
            </a:r>
            <a:endParaRPr lang="zh-CN" altLang="zh-CN" sz="1200" kern="100" dirty="0">
              <a:effectLst/>
              <a:latin typeface="Times New Roman" panose="02020603050405020304" pitchFamily="18" charset="0"/>
              <a:ea typeface="汉仪雅酷黑 65W" panose="020B0604020202020204"/>
            </a:endParaRPr>
          </a:p>
          <a:p>
            <a:pPr indent="800100" algn="just"/>
            <a:r>
              <a:rPr lang="en-US" altLang="zh-CN" sz="1200" kern="100" dirty="0">
                <a:effectLst/>
                <a:latin typeface="Times New Roman" panose="02020603050405020304" pitchFamily="18" charset="0"/>
                <a:ea typeface="汉仪雅酷黑 65W" panose="020B0604020202020204"/>
              </a:rPr>
              <a:t>&lt;p&gt;JSP</a:t>
            </a:r>
            <a:r>
              <a:rPr lang="zh-CN" altLang="zh-CN" sz="1200" kern="100" dirty="0">
                <a:effectLst/>
                <a:latin typeface="Times New Roman" panose="02020603050405020304" pitchFamily="18" charset="0"/>
                <a:ea typeface="汉仪雅酷黑 65W" panose="020B0604020202020204"/>
              </a:rPr>
              <a:t>表达式示例</a:t>
            </a:r>
            <a:r>
              <a:rPr lang="en-US" altLang="zh-CN" sz="1200" kern="100" dirty="0">
                <a:effectLst/>
                <a:latin typeface="Times New Roman" panose="02020603050405020304" pitchFamily="18" charset="0"/>
                <a:ea typeface="汉仪雅酷黑 65W" panose="020B0604020202020204"/>
              </a:rPr>
              <a:t>&lt;</a:t>
            </a:r>
            <a:r>
              <a:rPr lang="en-US" altLang="zh-CN" sz="1200" kern="100" dirty="0" err="1">
                <a:effectLst/>
                <a:latin typeface="Times New Roman" panose="02020603050405020304" pitchFamily="18" charset="0"/>
                <a:ea typeface="汉仪雅酷黑 65W" panose="020B0604020202020204"/>
              </a:rPr>
              <a:t>br</a:t>
            </a:r>
            <a:r>
              <a:rPr lang="en-US" altLang="zh-CN" sz="1200" kern="100" dirty="0">
                <a:effectLst/>
                <a:latin typeface="Times New Roman" panose="02020603050405020304" pitchFamily="18" charset="0"/>
                <a:ea typeface="汉仪雅酷黑 65W" panose="020B0604020202020204"/>
              </a:rPr>
              <a:t>&gt;</a:t>
            </a:r>
            <a:endParaRPr lang="zh-CN" altLang="zh-CN" sz="1200" kern="100" dirty="0">
              <a:effectLst/>
              <a:latin typeface="Times New Roman" panose="02020603050405020304" pitchFamily="18" charset="0"/>
              <a:ea typeface="汉仪雅酷黑 65W" panose="020B0604020202020204"/>
            </a:endParaRPr>
          </a:p>
          <a:p>
            <a:pPr indent="800100" algn="just"/>
            <a:r>
              <a:rPr lang="en-US" altLang="zh-CN" sz="1200" kern="100" dirty="0">
                <a:solidFill>
                  <a:srgbClr val="0066FF"/>
                </a:solidFill>
                <a:effectLst/>
                <a:latin typeface="Times New Roman" panose="02020603050405020304" pitchFamily="18" charset="0"/>
                <a:ea typeface="汉仪雅酷黑 65W" panose="020B0604020202020204"/>
              </a:rPr>
              <a:t>&lt;</a:t>
            </a:r>
            <a:r>
              <a:rPr lang="en-US" altLang="zh-CN" sz="1200" kern="100" dirty="0">
                <a:effectLst/>
                <a:latin typeface="Times New Roman" panose="02020603050405020304" pitchFamily="18" charset="0"/>
                <a:ea typeface="汉仪雅酷黑 65W" panose="020B0604020202020204"/>
              </a:rPr>
              <a:t>!-- </a:t>
            </a:r>
            <a:r>
              <a:rPr lang="zh-CN" altLang="zh-CN" sz="1200" kern="100" dirty="0">
                <a:effectLst/>
                <a:latin typeface="Times New Roman" panose="02020603050405020304" pitchFamily="18" charset="0"/>
                <a:ea typeface="汉仪雅酷黑 65W" panose="020B0604020202020204"/>
              </a:rPr>
              <a:t>使用表达式输出变量值</a:t>
            </a:r>
            <a:r>
              <a:rPr lang="en-US" altLang="zh-CN" sz="1200" kern="100" dirty="0">
                <a:effectLst/>
                <a:latin typeface="Times New Roman" panose="02020603050405020304" pitchFamily="18" charset="0"/>
                <a:ea typeface="汉仪雅酷黑 65W" panose="020B0604020202020204"/>
              </a:rPr>
              <a:t> --</a:t>
            </a:r>
            <a:r>
              <a:rPr lang="en-US" altLang="zh-CN" sz="1200" kern="100" dirty="0">
                <a:solidFill>
                  <a:srgbClr val="0066FF"/>
                </a:solidFill>
                <a:effectLst/>
                <a:latin typeface="Times New Roman" panose="02020603050405020304" pitchFamily="18" charset="0"/>
                <a:ea typeface="汉仪雅酷黑 65W" panose="020B0604020202020204"/>
              </a:rPr>
              <a:t>&gt;</a:t>
            </a:r>
            <a:endParaRPr lang="zh-CN" altLang="zh-CN" sz="1200" kern="100" dirty="0">
              <a:effectLst/>
              <a:latin typeface="Times New Roman" panose="02020603050405020304" pitchFamily="18" charset="0"/>
              <a:ea typeface="汉仪雅酷黑 65W" panose="020B0604020202020204"/>
            </a:endParaRPr>
          </a:p>
          <a:p>
            <a:pPr indent="800100" algn="just"/>
            <a:r>
              <a:rPr lang="en-US" altLang="zh-CN" sz="1200" kern="100" dirty="0">
                <a:effectLst/>
                <a:latin typeface="Times New Roman" panose="02020603050405020304" pitchFamily="18" charset="0"/>
                <a:ea typeface="汉仪雅酷黑 65W" panose="020B0604020202020204"/>
              </a:rPr>
              <a:t>&lt;%= count++ %&gt;&lt;</a:t>
            </a:r>
            <a:r>
              <a:rPr lang="en-US" altLang="zh-CN" sz="1200" kern="100" dirty="0" err="1">
                <a:effectLst/>
                <a:latin typeface="Times New Roman" panose="02020603050405020304" pitchFamily="18" charset="0"/>
                <a:ea typeface="汉仪雅酷黑 65W" panose="020B0604020202020204"/>
              </a:rPr>
              <a:t>br</a:t>
            </a:r>
            <a:r>
              <a:rPr lang="en-US" altLang="zh-CN" sz="1200" kern="100" dirty="0">
                <a:effectLst/>
                <a:latin typeface="Times New Roman" panose="02020603050405020304" pitchFamily="18" charset="0"/>
                <a:ea typeface="汉仪雅酷黑 65W" panose="020B0604020202020204"/>
              </a:rPr>
              <a:t>&gt;</a:t>
            </a:r>
            <a:endParaRPr lang="zh-CN" altLang="zh-CN" sz="1200" kern="100" dirty="0">
              <a:effectLst/>
              <a:latin typeface="Times New Roman" panose="02020603050405020304" pitchFamily="18" charset="0"/>
              <a:ea typeface="汉仪雅酷黑 65W" panose="020B0604020202020204"/>
            </a:endParaRPr>
          </a:p>
          <a:p>
            <a:pPr indent="800100" algn="just"/>
            <a:r>
              <a:rPr lang="en-US" altLang="zh-CN" sz="1200" kern="100" dirty="0">
                <a:solidFill>
                  <a:srgbClr val="0066FF"/>
                </a:solidFill>
                <a:effectLst/>
                <a:latin typeface="Times New Roman" panose="02020603050405020304" pitchFamily="18" charset="0"/>
                <a:ea typeface="汉仪雅酷黑 65W" panose="020B0604020202020204"/>
              </a:rPr>
              <a:t>&lt;</a:t>
            </a:r>
            <a:r>
              <a:rPr lang="en-US" altLang="zh-CN" sz="1200" kern="100" dirty="0">
                <a:effectLst/>
                <a:latin typeface="Times New Roman" panose="02020603050405020304" pitchFamily="18" charset="0"/>
                <a:ea typeface="汉仪雅酷黑 65W" panose="020B0604020202020204"/>
              </a:rPr>
              <a:t>!-- </a:t>
            </a:r>
            <a:r>
              <a:rPr lang="zh-CN" altLang="zh-CN" sz="1200" kern="100" dirty="0">
                <a:effectLst/>
                <a:latin typeface="Times New Roman" panose="02020603050405020304" pitchFamily="18" charset="0"/>
                <a:ea typeface="汉仪雅酷黑 65W" panose="020B0604020202020204"/>
              </a:rPr>
              <a:t>使用表达式输出方法返回值</a:t>
            </a:r>
            <a:r>
              <a:rPr lang="en-US" altLang="zh-CN" sz="1200" kern="100" dirty="0">
                <a:effectLst/>
                <a:latin typeface="Times New Roman" panose="02020603050405020304" pitchFamily="18" charset="0"/>
                <a:ea typeface="汉仪雅酷黑 65W" panose="020B0604020202020204"/>
              </a:rPr>
              <a:t> --</a:t>
            </a:r>
            <a:r>
              <a:rPr lang="en-US" altLang="zh-CN" sz="1200" kern="100" dirty="0">
                <a:solidFill>
                  <a:srgbClr val="0066FF"/>
                </a:solidFill>
                <a:effectLst/>
                <a:latin typeface="Times New Roman" panose="02020603050405020304" pitchFamily="18" charset="0"/>
                <a:ea typeface="汉仪雅酷黑 65W" panose="020B0604020202020204"/>
              </a:rPr>
              <a:t>&gt;</a:t>
            </a:r>
            <a:endParaRPr lang="zh-CN" altLang="zh-CN" sz="1200" kern="100" dirty="0">
              <a:effectLst/>
              <a:latin typeface="Times New Roman" panose="02020603050405020304" pitchFamily="18" charset="0"/>
              <a:ea typeface="汉仪雅酷黑 65W" panose="020B0604020202020204"/>
            </a:endParaRPr>
          </a:p>
          <a:p>
            <a:pPr indent="800100" algn="just"/>
            <a:r>
              <a:rPr lang="en-US" altLang="zh-CN" sz="1200" kern="100" dirty="0">
                <a:effectLst/>
                <a:latin typeface="Times New Roman" panose="02020603050405020304" pitchFamily="18" charset="0"/>
                <a:ea typeface="汉仪雅酷黑 65W" panose="020B0604020202020204"/>
              </a:rPr>
              <a:t>&lt;%= info() %&gt;&lt;p&gt;</a:t>
            </a:r>
            <a:endParaRPr lang="zh-CN" altLang="zh-CN" sz="1200" kern="100" dirty="0">
              <a:effectLst/>
              <a:latin typeface="Times New Roman" panose="02020603050405020304" pitchFamily="18" charset="0"/>
              <a:ea typeface="汉仪雅酷黑 65W" panose="020B0604020202020204"/>
            </a:endParaRPr>
          </a:p>
          <a:p>
            <a:pPr indent="800100" algn="just"/>
            <a:r>
              <a:rPr lang="en-US" altLang="zh-CN" sz="1200" kern="100" dirty="0">
                <a:effectLst/>
                <a:latin typeface="Times New Roman" panose="02020603050405020304" pitchFamily="18" charset="0"/>
                <a:ea typeface="汉仪雅酷黑 65W" panose="020B0604020202020204"/>
              </a:rPr>
              <a:t>java</a:t>
            </a:r>
            <a:r>
              <a:rPr lang="zh-CN" altLang="zh-CN" sz="1200" kern="100" dirty="0">
                <a:effectLst/>
                <a:latin typeface="Times New Roman" panose="02020603050405020304" pitchFamily="18" charset="0"/>
                <a:ea typeface="汉仪雅酷黑 65W" panose="020B0604020202020204"/>
              </a:rPr>
              <a:t>脚本测试</a:t>
            </a:r>
            <a:r>
              <a:rPr lang="en-US" altLang="zh-CN" sz="1200" kern="100" dirty="0">
                <a:effectLst/>
                <a:latin typeface="Times New Roman" panose="02020603050405020304" pitchFamily="18" charset="0"/>
                <a:ea typeface="汉仪雅酷黑 65W" panose="020B0604020202020204"/>
              </a:rPr>
              <a:t>&lt;</a:t>
            </a:r>
            <a:r>
              <a:rPr lang="en-US" altLang="zh-CN" sz="1200" kern="100" dirty="0" err="1">
                <a:effectLst/>
                <a:latin typeface="Times New Roman" panose="02020603050405020304" pitchFamily="18" charset="0"/>
                <a:ea typeface="汉仪雅酷黑 65W" panose="020B0604020202020204"/>
              </a:rPr>
              <a:t>br</a:t>
            </a:r>
            <a:r>
              <a:rPr lang="en-US" altLang="zh-CN" sz="1200" kern="100" dirty="0">
                <a:effectLst/>
                <a:latin typeface="Times New Roman" panose="02020603050405020304" pitchFamily="18" charset="0"/>
                <a:ea typeface="汉仪雅酷黑 65W" panose="020B0604020202020204"/>
              </a:rPr>
              <a:t>&gt;</a:t>
            </a:r>
            <a:endParaRPr lang="zh-CN" altLang="zh-CN" sz="1200" kern="100" dirty="0">
              <a:effectLst/>
              <a:latin typeface="Times New Roman" panose="02020603050405020304" pitchFamily="18" charset="0"/>
              <a:ea typeface="汉仪雅酷黑 65W" panose="020B0604020202020204"/>
            </a:endParaRPr>
          </a:p>
          <a:p>
            <a:pPr indent="800100" algn="just"/>
            <a:r>
              <a:rPr lang="en-US" altLang="zh-CN" sz="1200" kern="100" dirty="0">
                <a:effectLst/>
                <a:latin typeface="Times New Roman" panose="02020603050405020304" pitchFamily="18" charset="0"/>
                <a:ea typeface="汉仪雅酷黑 65W" panose="020B0604020202020204"/>
              </a:rPr>
              <a:t>&lt;table </a:t>
            </a:r>
            <a:r>
              <a:rPr lang="en-US" altLang="zh-CN" sz="1200" kern="100" dirty="0" err="1">
                <a:effectLst/>
                <a:latin typeface="Times New Roman" panose="02020603050405020304" pitchFamily="18" charset="0"/>
                <a:ea typeface="汉仪雅酷黑 65W" panose="020B0604020202020204"/>
              </a:rPr>
              <a:t>bgcolor</a:t>
            </a:r>
            <a:r>
              <a:rPr lang="en-US" altLang="zh-CN" sz="1200" kern="100" dirty="0">
                <a:effectLst/>
                <a:latin typeface="Times New Roman" panose="02020603050405020304" pitchFamily="18" charset="0"/>
                <a:ea typeface="汉仪雅酷黑 65W" panose="020B0604020202020204"/>
              </a:rPr>
              <a:t>=#FFFFCC border=1&gt;</a:t>
            </a:r>
            <a:endParaRPr lang="zh-CN" altLang="zh-CN" sz="1200" kern="100" dirty="0">
              <a:effectLst/>
              <a:latin typeface="Times New Roman" panose="02020603050405020304" pitchFamily="18" charset="0"/>
              <a:ea typeface="汉仪雅酷黑 65W" panose="020B0604020202020204"/>
            </a:endParaRPr>
          </a:p>
          <a:p>
            <a:pPr indent="1200150" algn="just"/>
            <a:r>
              <a:rPr lang="en-US" altLang="zh-CN" sz="1200" kern="100" dirty="0">
                <a:effectLst/>
                <a:latin typeface="Times New Roman" panose="02020603050405020304" pitchFamily="18" charset="0"/>
                <a:ea typeface="汉仪雅酷黑 65W" panose="020B0604020202020204"/>
              </a:rPr>
              <a:t>&lt;tr&gt;&lt;td&gt;</a:t>
            </a:r>
            <a:r>
              <a:rPr lang="en-US" altLang="zh-CN" sz="1200" kern="100" dirty="0" err="1">
                <a:effectLst/>
                <a:latin typeface="Times New Roman" panose="02020603050405020304" pitchFamily="18" charset="0"/>
                <a:ea typeface="汉仪雅酷黑 65W" panose="020B0604020202020204"/>
              </a:rPr>
              <a:t>i</a:t>
            </a:r>
            <a:r>
              <a:rPr lang="en-US" altLang="zh-CN" sz="1200" kern="100" dirty="0">
                <a:effectLst/>
                <a:latin typeface="Times New Roman" panose="02020603050405020304" pitchFamily="18" charset="0"/>
                <a:ea typeface="汉仪雅酷黑 65W" panose="020B0604020202020204"/>
              </a:rPr>
              <a:t>&lt;/td&gt;&lt;td&gt;</a:t>
            </a:r>
            <a:r>
              <a:rPr lang="en-US" altLang="zh-CN" sz="1200" kern="100" dirty="0" err="1">
                <a:effectLst/>
                <a:latin typeface="Times New Roman" panose="02020603050405020304" pitchFamily="18" charset="0"/>
                <a:ea typeface="汉仪雅酷黑 65W" panose="020B0604020202020204"/>
              </a:rPr>
              <a:t>i</a:t>
            </a:r>
            <a:r>
              <a:rPr lang="zh-CN" altLang="zh-CN" sz="1200" kern="100" dirty="0">
                <a:effectLst/>
                <a:latin typeface="Times New Roman" panose="02020603050405020304" pitchFamily="18" charset="0"/>
                <a:ea typeface="汉仪雅酷黑 65W" panose="020B0604020202020204"/>
              </a:rPr>
              <a:t>平方</a:t>
            </a:r>
            <a:r>
              <a:rPr lang="en-US" altLang="zh-CN" sz="1200" kern="100" dirty="0">
                <a:effectLst/>
                <a:latin typeface="Times New Roman" panose="02020603050405020304" pitchFamily="18" charset="0"/>
                <a:ea typeface="汉仪雅酷黑 65W" panose="020B0604020202020204"/>
              </a:rPr>
              <a:t>&lt;/td&gt;&lt;/tr&gt;</a:t>
            </a:r>
            <a:endParaRPr lang="zh-CN" altLang="zh-CN" sz="1200" kern="100" dirty="0">
              <a:effectLst/>
              <a:latin typeface="Times New Roman" panose="02020603050405020304" pitchFamily="18" charset="0"/>
              <a:ea typeface="汉仪雅酷黑 65W" panose="020B0604020202020204"/>
            </a:endParaRPr>
          </a:p>
          <a:p>
            <a:pPr indent="800100" algn="just"/>
            <a:r>
              <a:rPr lang="en-US" altLang="zh-CN" sz="1200" kern="100" dirty="0">
                <a:effectLst/>
                <a:latin typeface="Times New Roman" panose="02020603050405020304" pitchFamily="18" charset="0"/>
                <a:ea typeface="汉仪雅酷黑 65W" panose="020B0604020202020204"/>
              </a:rPr>
              <a:t>&lt;%</a:t>
            </a:r>
            <a:endParaRPr lang="zh-CN" altLang="zh-CN" sz="1200" kern="100" dirty="0">
              <a:effectLst/>
              <a:latin typeface="Times New Roman" panose="02020603050405020304" pitchFamily="18" charset="0"/>
              <a:ea typeface="汉仪雅酷黑 65W" panose="020B0604020202020204"/>
            </a:endParaRPr>
          </a:p>
          <a:p>
            <a:pPr indent="1200150" algn="just"/>
            <a:r>
              <a:rPr lang="en-US" altLang="zh-CN" sz="1200" kern="100" dirty="0">
                <a:effectLst/>
                <a:latin typeface="Times New Roman" panose="02020603050405020304" pitchFamily="18" charset="0"/>
                <a:ea typeface="汉仪雅酷黑 65W" panose="020B0604020202020204"/>
              </a:rPr>
              <a:t>for (int </a:t>
            </a:r>
            <a:r>
              <a:rPr lang="en-US" altLang="zh-CN" sz="1200" kern="100" dirty="0" err="1">
                <a:effectLst/>
                <a:latin typeface="Times New Roman" panose="02020603050405020304" pitchFamily="18" charset="0"/>
                <a:ea typeface="汉仪雅酷黑 65W" panose="020B0604020202020204"/>
              </a:rPr>
              <a:t>i</a:t>
            </a:r>
            <a:r>
              <a:rPr lang="en-US" altLang="zh-CN" sz="1200" kern="100" dirty="0">
                <a:effectLst/>
                <a:latin typeface="Times New Roman" panose="02020603050405020304" pitchFamily="18" charset="0"/>
                <a:ea typeface="汉仪雅酷黑 65W" panose="020B0604020202020204"/>
              </a:rPr>
              <a:t> = 1; </a:t>
            </a:r>
            <a:r>
              <a:rPr lang="en-US" altLang="zh-CN" sz="1200" kern="100" dirty="0" err="1">
                <a:effectLst/>
                <a:latin typeface="Times New Roman" panose="02020603050405020304" pitchFamily="18" charset="0"/>
                <a:ea typeface="汉仪雅酷黑 65W" panose="020B0604020202020204"/>
              </a:rPr>
              <a:t>i</a:t>
            </a:r>
            <a:r>
              <a:rPr lang="en-US" altLang="zh-CN" sz="1200" kern="100" dirty="0">
                <a:effectLst/>
                <a:latin typeface="Times New Roman" panose="02020603050405020304" pitchFamily="18" charset="0"/>
                <a:ea typeface="汉仪雅酷黑 65W" panose="020B0604020202020204"/>
              </a:rPr>
              <a:t> &lt;= 5; </a:t>
            </a:r>
            <a:r>
              <a:rPr lang="en-US" altLang="zh-CN" sz="1200" kern="100" dirty="0" err="1">
                <a:effectLst/>
                <a:latin typeface="Times New Roman" panose="02020603050405020304" pitchFamily="18" charset="0"/>
                <a:ea typeface="汉仪雅酷黑 65W" panose="020B0604020202020204"/>
              </a:rPr>
              <a:t>i</a:t>
            </a:r>
            <a:r>
              <a:rPr lang="en-US" altLang="zh-CN" sz="1200" kern="100" dirty="0">
                <a:effectLst/>
                <a:latin typeface="Times New Roman" panose="02020603050405020304" pitchFamily="18" charset="0"/>
                <a:ea typeface="汉仪雅酷黑 65W" panose="020B0604020202020204"/>
              </a:rPr>
              <a:t>++) </a:t>
            </a:r>
            <a:r>
              <a:rPr lang="en-US" altLang="zh-CN" sz="1200" kern="100" dirty="0">
                <a:solidFill>
                  <a:srgbClr val="0066FF"/>
                </a:solidFill>
                <a:effectLst/>
                <a:latin typeface="Times New Roman" panose="02020603050405020304" pitchFamily="18" charset="0"/>
                <a:ea typeface="汉仪雅酷黑 65W" panose="020B0604020202020204"/>
              </a:rPr>
              <a:t>{</a:t>
            </a:r>
            <a:endParaRPr lang="zh-CN" altLang="zh-CN" sz="1200" kern="100" dirty="0">
              <a:effectLst/>
              <a:latin typeface="Times New Roman" panose="02020603050405020304" pitchFamily="18" charset="0"/>
              <a:ea typeface="汉仪雅酷黑 65W" panose="020B0604020202020204"/>
            </a:endParaRPr>
          </a:p>
          <a:p>
            <a:pPr indent="800100" algn="just"/>
            <a:r>
              <a:rPr lang="en-US" altLang="zh-CN" sz="1200" kern="100" dirty="0">
                <a:effectLst/>
                <a:latin typeface="Times New Roman" panose="02020603050405020304" pitchFamily="18" charset="0"/>
                <a:ea typeface="汉仪雅酷黑 65W" panose="020B0604020202020204"/>
              </a:rPr>
              <a:t>%&gt;</a:t>
            </a:r>
            <a:endParaRPr lang="zh-CN" altLang="zh-CN" sz="1200" kern="100" dirty="0">
              <a:effectLst/>
              <a:latin typeface="Times New Roman" panose="02020603050405020304" pitchFamily="18" charset="0"/>
              <a:ea typeface="汉仪雅酷黑 65W" panose="020B0604020202020204"/>
            </a:endParaRPr>
          </a:p>
          <a:p>
            <a:pPr indent="1200150" algn="just"/>
            <a:r>
              <a:rPr lang="en-US" altLang="zh-CN" sz="1200" kern="100" dirty="0">
                <a:effectLst/>
                <a:latin typeface="Times New Roman" panose="02020603050405020304" pitchFamily="18" charset="0"/>
                <a:ea typeface="汉仪雅酷黑 65W" panose="020B0604020202020204"/>
              </a:rPr>
              <a:t>&lt;tr&gt;&lt;td&gt;&lt;%=</a:t>
            </a:r>
            <a:r>
              <a:rPr lang="en-US" altLang="zh-CN" sz="1200" kern="100" dirty="0" err="1">
                <a:effectLst/>
                <a:latin typeface="Times New Roman" panose="02020603050405020304" pitchFamily="18" charset="0"/>
                <a:ea typeface="汉仪雅酷黑 65W" panose="020B0604020202020204"/>
              </a:rPr>
              <a:t>i</a:t>
            </a:r>
            <a:r>
              <a:rPr lang="en-US" altLang="zh-CN" sz="1200" kern="100" dirty="0">
                <a:effectLst/>
                <a:latin typeface="Times New Roman" panose="02020603050405020304" pitchFamily="18" charset="0"/>
                <a:ea typeface="汉仪雅酷黑 65W" panose="020B0604020202020204"/>
              </a:rPr>
              <a:t>%&gt;&lt;/td&gt;&lt;td&gt;&lt;%=</a:t>
            </a:r>
            <a:r>
              <a:rPr lang="en-US" altLang="zh-CN" sz="1200" kern="100" dirty="0" err="1">
                <a:effectLst/>
                <a:latin typeface="Times New Roman" panose="02020603050405020304" pitchFamily="18" charset="0"/>
                <a:ea typeface="汉仪雅酷黑 65W" panose="020B0604020202020204"/>
              </a:rPr>
              <a:t>i</a:t>
            </a:r>
            <a:r>
              <a:rPr lang="en-US" altLang="zh-CN" sz="1200" kern="100" dirty="0">
                <a:effectLst/>
                <a:latin typeface="Times New Roman" panose="02020603050405020304" pitchFamily="18" charset="0"/>
                <a:ea typeface="汉仪雅酷黑 65W" panose="020B0604020202020204"/>
              </a:rPr>
              <a:t> * </a:t>
            </a:r>
            <a:r>
              <a:rPr lang="en-US" altLang="zh-CN" sz="1200" kern="100" dirty="0" err="1">
                <a:effectLst/>
                <a:latin typeface="Times New Roman" panose="02020603050405020304" pitchFamily="18" charset="0"/>
                <a:ea typeface="汉仪雅酷黑 65W" panose="020B0604020202020204"/>
              </a:rPr>
              <a:t>i</a:t>
            </a:r>
            <a:r>
              <a:rPr lang="en-US" altLang="zh-CN" sz="1200" kern="100" dirty="0">
                <a:effectLst/>
                <a:latin typeface="Times New Roman" panose="02020603050405020304" pitchFamily="18" charset="0"/>
                <a:ea typeface="汉仪雅酷黑 65W" panose="020B0604020202020204"/>
              </a:rPr>
              <a:t>%&gt;&lt;/td&gt;&lt;/tr&gt;</a:t>
            </a:r>
            <a:endParaRPr lang="zh-CN" altLang="zh-CN" sz="1200" kern="100" dirty="0">
              <a:effectLst/>
              <a:latin typeface="Times New Roman" panose="02020603050405020304" pitchFamily="18" charset="0"/>
              <a:ea typeface="汉仪雅酷黑 65W" panose="020B0604020202020204"/>
            </a:endParaRPr>
          </a:p>
          <a:p>
            <a:pPr indent="666750" algn="just"/>
            <a:r>
              <a:rPr lang="en-US" altLang="zh-CN" sz="1200" kern="100" dirty="0">
                <a:effectLst/>
                <a:latin typeface="Times New Roman" panose="02020603050405020304" pitchFamily="18" charset="0"/>
                <a:ea typeface="汉仪雅酷黑 65W" panose="020B0604020202020204"/>
              </a:rPr>
              <a:t>&lt;%}%&gt;</a:t>
            </a:r>
            <a:endParaRPr lang="zh-CN" altLang="zh-CN" sz="1200" kern="100" dirty="0">
              <a:effectLst/>
              <a:latin typeface="Times New Roman" panose="02020603050405020304" pitchFamily="18" charset="0"/>
              <a:ea typeface="汉仪雅酷黑 65W" panose="020B0604020202020204"/>
            </a:endParaRPr>
          </a:p>
          <a:p>
            <a:pPr indent="666750" algn="just"/>
            <a:r>
              <a:rPr lang="en-US" altLang="zh-CN" sz="1200" kern="100" dirty="0">
                <a:effectLst/>
                <a:latin typeface="Times New Roman" panose="02020603050405020304" pitchFamily="18" charset="0"/>
                <a:ea typeface="汉仪雅酷黑 65W" panose="020B0604020202020204"/>
              </a:rPr>
              <a:t>&lt;/table&gt;</a:t>
            </a:r>
            <a:endParaRPr lang="zh-CN" altLang="zh-CN" sz="1200" kern="100" dirty="0">
              <a:effectLst/>
              <a:latin typeface="Times New Roman" panose="02020603050405020304" pitchFamily="18" charset="0"/>
              <a:ea typeface="汉仪雅酷黑 65W" panose="020B0604020202020204"/>
            </a:endParaRPr>
          </a:p>
          <a:p>
            <a:pPr indent="666750" algn="just"/>
            <a:r>
              <a:rPr lang="en-US" altLang="zh-CN" sz="1200" kern="100" dirty="0">
                <a:effectLst/>
                <a:latin typeface="Times New Roman" panose="02020603050405020304" pitchFamily="18" charset="0"/>
                <a:ea typeface="汉仪雅酷黑 65W" panose="020B0604020202020204"/>
              </a:rPr>
              <a:t>&lt;/body&gt;</a:t>
            </a:r>
            <a:endParaRPr lang="zh-CN" altLang="zh-CN" sz="1200" kern="100" dirty="0">
              <a:effectLst/>
              <a:latin typeface="Times New Roman" panose="02020603050405020304" pitchFamily="18" charset="0"/>
              <a:ea typeface="汉仪雅酷黑 65W" panose="020B0604020202020204"/>
            </a:endParaRPr>
          </a:p>
          <a:p>
            <a:pPr indent="266700" algn="just"/>
            <a:r>
              <a:rPr lang="en-US" altLang="zh-CN" sz="1200" kern="100" dirty="0">
                <a:effectLst/>
                <a:latin typeface="Times New Roman" panose="02020603050405020304" pitchFamily="18" charset="0"/>
                <a:ea typeface="汉仪雅酷黑 65W" panose="020B0604020202020204"/>
              </a:rPr>
              <a:t>&lt;/html&gt;</a:t>
            </a:r>
            <a:endParaRPr lang="zh-CN" altLang="zh-CN" sz="1200" kern="100" dirty="0">
              <a:effectLst/>
              <a:latin typeface="Times New Roman" panose="02020603050405020304" pitchFamily="18" charset="0"/>
              <a:ea typeface="汉仪雅酷黑 65W" panose="020B0604020202020204"/>
            </a:endParaRPr>
          </a:p>
        </p:txBody>
      </p:sp>
      <p:sp>
        <p:nvSpPr>
          <p:cNvPr id="6" name="矩形 5">
            <a:extLst>
              <a:ext uri="{FF2B5EF4-FFF2-40B4-BE49-F238E27FC236}">
                <a16:creationId xmlns:a16="http://schemas.microsoft.com/office/drawing/2014/main" id="{0A8F240D-12FB-AB0A-5BC6-3BEC2AB41AA1}"/>
              </a:ext>
            </a:extLst>
          </p:cNvPr>
          <p:cNvSpPr/>
          <p:nvPr/>
        </p:nvSpPr>
        <p:spPr>
          <a:xfrm>
            <a:off x="6679096" y="227965"/>
            <a:ext cx="2295240" cy="494030"/>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grpSp>
        <p:nvGrpSpPr>
          <p:cNvPr id="10" name="组合 9">
            <a:extLst>
              <a:ext uri="{FF2B5EF4-FFF2-40B4-BE49-F238E27FC236}">
                <a16:creationId xmlns:a16="http://schemas.microsoft.com/office/drawing/2014/main" id="{86D851E7-062D-CC7B-ABEA-6FFAF45028E6}"/>
              </a:ext>
            </a:extLst>
          </p:cNvPr>
          <p:cNvGrpSpPr/>
          <p:nvPr/>
        </p:nvGrpSpPr>
        <p:grpSpPr>
          <a:xfrm>
            <a:off x="6911340" y="227965"/>
            <a:ext cx="2143125" cy="307975"/>
            <a:chOff x="3716" y="3214"/>
            <a:chExt cx="8453" cy="485"/>
          </a:xfrm>
        </p:grpSpPr>
        <p:sp>
          <p:nvSpPr>
            <p:cNvPr id="11" name="文本框 10">
              <a:extLst>
                <a:ext uri="{FF2B5EF4-FFF2-40B4-BE49-F238E27FC236}">
                  <a16:creationId xmlns:a16="http://schemas.microsoft.com/office/drawing/2014/main" id="{40112CD6-CE1B-53BA-EB58-54C37D6A04D6}"/>
                </a:ext>
              </a:extLst>
            </p:cNvPr>
            <p:cNvSpPr txBox="1"/>
            <p:nvPr>
              <p:custDataLst>
                <p:tags r:id="rId2"/>
              </p:custDataLst>
            </p:nvPr>
          </p:nvSpPr>
          <p:spPr>
            <a:xfrm>
              <a:off x="4002" y="3214"/>
              <a:ext cx="8167" cy="485"/>
            </a:xfrm>
            <a:prstGeom prst="rect">
              <a:avLst/>
            </a:prstGeom>
            <a:noFill/>
          </p:spPr>
          <p:txBody>
            <a:bodyPr wrap="square" rtlCol="0">
              <a:spAutoFit/>
            </a:bodyPr>
            <a:lstStyle/>
            <a:p>
              <a:pPr indent="0" fontAlgn="auto">
                <a:lnSpc>
                  <a:spcPct val="100000"/>
                </a:lnSpc>
              </a:pP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第</a:t>
              </a:r>
              <a:r>
                <a:rPr lang="en-US" altLang="zh-CN" sz="1400" dirty="0">
                  <a:solidFill>
                    <a:srgbClr val="3077B5"/>
                  </a:solidFill>
                  <a:latin typeface="汉仪雅酷黑简" panose="00020600040101010101" charset="-122"/>
                  <a:ea typeface="汉仪雅酷黑简" panose="00020600040101010101" charset="-122"/>
                  <a:cs typeface="汉仪雅酷黑简" panose="00020600040101010101" charset="-122"/>
                </a:rPr>
                <a:t>7</a:t>
              </a: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章</a:t>
              </a:r>
              <a:r>
                <a:rPr lang="en-US" altLang="zh-CN" sz="1400" dirty="0">
                  <a:solidFill>
                    <a:srgbClr val="3077B5"/>
                  </a:solidFill>
                  <a:latin typeface="汉仪雅酷黑简" panose="00020600040101010101" charset="-122"/>
                  <a:ea typeface="汉仪雅酷黑简" panose="00020600040101010101" charset="-122"/>
                  <a:cs typeface="汉仪雅酷黑简" panose="00020600040101010101" charset="-122"/>
                </a:rPr>
                <a:t> JSP</a:t>
              </a: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技术基础</a:t>
              </a:r>
            </a:p>
          </p:txBody>
        </p:sp>
        <p:sp>
          <p:nvSpPr>
            <p:cNvPr id="12" name="矩形 11">
              <a:extLst>
                <a:ext uri="{FF2B5EF4-FFF2-40B4-BE49-F238E27FC236}">
                  <a16:creationId xmlns:a16="http://schemas.microsoft.com/office/drawing/2014/main" id="{42B38E6A-FAA9-72EF-4294-7519322F7A87}"/>
                </a:ext>
              </a:extLst>
            </p:cNvPr>
            <p:cNvSpPr/>
            <p:nvPr>
              <p:custDataLst>
                <p:tags r:id="rId3"/>
              </p:custDataLst>
            </p:nvPr>
          </p:nvSpPr>
          <p:spPr>
            <a:xfrm>
              <a:off x="3716" y="3292"/>
              <a:ext cx="286" cy="327"/>
            </a:xfrm>
            <a:prstGeom prst="rect">
              <a:avLst/>
            </a:prstGeom>
            <a:solidFill>
              <a:srgbClr val="3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14708905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6"/>
          <p:cNvPicPr>
            <a:picLocks noChangeAspect="1"/>
          </p:cNvPicPr>
          <p:nvPr/>
        </p:nvPicPr>
        <p:blipFill>
          <a:blip r:embed="rId7"/>
          <a:stretch>
            <a:fillRect/>
          </a:stretch>
        </p:blipFill>
        <p:spPr>
          <a:xfrm>
            <a:off x="-4445" y="0"/>
            <a:ext cx="8107680" cy="584200"/>
          </a:xfrm>
          <a:prstGeom prst="rect">
            <a:avLst/>
          </a:prstGeom>
        </p:spPr>
      </p:pic>
      <p:pic>
        <p:nvPicPr>
          <p:cNvPr id="5" name="图片 4" descr="5"/>
          <p:cNvPicPr>
            <a:picLocks noChangeAspect="1"/>
          </p:cNvPicPr>
          <p:nvPr/>
        </p:nvPicPr>
        <p:blipFill>
          <a:blip r:embed="rId8"/>
          <a:stretch>
            <a:fillRect/>
          </a:stretch>
        </p:blipFill>
        <p:spPr>
          <a:xfrm>
            <a:off x="3091815" y="5311775"/>
            <a:ext cx="6116955" cy="408305"/>
          </a:xfrm>
          <a:prstGeom prst="rect">
            <a:avLst/>
          </a:prstGeom>
        </p:spPr>
      </p:pic>
      <p:sp>
        <p:nvSpPr>
          <p:cNvPr id="9" name="文本框 8"/>
          <p:cNvSpPr txBox="1"/>
          <p:nvPr/>
        </p:nvSpPr>
        <p:spPr>
          <a:xfrm>
            <a:off x="400685" y="765810"/>
            <a:ext cx="3932555" cy="398780"/>
          </a:xfrm>
          <a:prstGeom prst="rect">
            <a:avLst/>
          </a:prstGeom>
          <a:noFill/>
        </p:spPr>
        <p:txBody>
          <a:bodyPr wrap="square" rtlCol="0">
            <a:spAutoFit/>
          </a:bodyPr>
          <a:lstStyle/>
          <a:p>
            <a:r>
              <a:rPr lang="en-US" altLang="zh-CN" sz="2000" b="1" dirty="0">
                <a:solidFill>
                  <a:srgbClr val="3077B5"/>
                </a:solidFill>
                <a:latin typeface="汉仪雅酷黑 65W" panose="020B0604020202020204" charset="-122"/>
                <a:ea typeface="汉仪雅酷黑 65W" panose="020B0604020202020204" charset="-122"/>
                <a:cs typeface="汉仪雅酷黑 65W" panose="020B0604020202020204" charset="-122"/>
              </a:rPr>
              <a:t>7</a:t>
            </a:r>
            <a:r>
              <a:rPr lang="zh-CN" alt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.3</a:t>
            </a:r>
            <a:r>
              <a:rPr lang="en-US" altLang="zh-CN" sz="2000" b="1" dirty="0">
                <a:solidFill>
                  <a:srgbClr val="3077B5"/>
                </a:solidFill>
                <a:latin typeface="汉仪雅酷黑 65W" panose="020B0604020202020204" charset="-122"/>
                <a:ea typeface="汉仪雅酷黑 65W" panose="020B0604020202020204" charset="-122"/>
                <a:cs typeface="汉仪雅酷黑 65W" panose="020B0604020202020204" charset="-122"/>
              </a:rPr>
              <a:t>.1</a:t>
            </a:r>
            <a:r>
              <a:rPr lang="zh-CN" alt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  </a:t>
            </a:r>
            <a:r>
              <a:rPr lang="en-US" altLang="zh-CN" sz="2000" b="1" dirty="0">
                <a:solidFill>
                  <a:srgbClr val="3077B5"/>
                </a:solidFill>
                <a:latin typeface="汉仪雅酷黑 65W" panose="020B0604020202020204" charset="-122"/>
                <a:ea typeface="汉仪雅酷黑 65W" panose="020B0604020202020204" charset="-122"/>
                <a:cs typeface="汉仪雅酷黑 65W" panose="020B0604020202020204" charset="-122"/>
              </a:rPr>
              <a:t>JSP</a:t>
            </a:r>
            <a:r>
              <a:rPr lang="zh-CN" alt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脚本元素</a:t>
            </a:r>
          </a:p>
        </p:txBody>
      </p:sp>
      <p:pic>
        <p:nvPicPr>
          <p:cNvPr id="3" name="图片 2" descr="未标题-1"/>
          <p:cNvPicPr>
            <a:picLocks noChangeAspect="1"/>
          </p:cNvPicPr>
          <p:nvPr>
            <p:custDataLst>
              <p:tags r:id="rId1"/>
            </p:custDataLst>
          </p:nvPr>
        </p:nvPicPr>
        <p:blipFill>
          <a:blip r:embed="rId9"/>
          <a:stretch>
            <a:fillRect/>
          </a:stretch>
        </p:blipFill>
        <p:spPr>
          <a:xfrm>
            <a:off x="144145" y="104140"/>
            <a:ext cx="1975485" cy="494030"/>
          </a:xfrm>
          <a:prstGeom prst="rect">
            <a:avLst/>
          </a:prstGeom>
        </p:spPr>
      </p:pic>
      <p:grpSp>
        <p:nvGrpSpPr>
          <p:cNvPr id="4" name="组合 3"/>
          <p:cNvGrpSpPr/>
          <p:nvPr/>
        </p:nvGrpSpPr>
        <p:grpSpPr>
          <a:xfrm>
            <a:off x="6911340" y="227965"/>
            <a:ext cx="2143125" cy="521970"/>
            <a:chOff x="3716" y="3214"/>
            <a:chExt cx="8453" cy="822"/>
          </a:xfrm>
        </p:grpSpPr>
        <p:sp>
          <p:nvSpPr>
            <p:cNvPr id="8" name="文本框 7"/>
            <p:cNvSpPr txBox="1"/>
            <p:nvPr>
              <p:custDataLst>
                <p:tags r:id="rId4"/>
              </p:custDataLst>
            </p:nvPr>
          </p:nvSpPr>
          <p:spPr>
            <a:xfrm>
              <a:off x="4002" y="3214"/>
              <a:ext cx="8167" cy="822"/>
            </a:xfrm>
            <a:prstGeom prst="rect">
              <a:avLst/>
            </a:prstGeom>
            <a:noFill/>
          </p:spPr>
          <p:txBody>
            <a:bodyPr wrap="square" rtlCol="0">
              <a:spAutoFit/>
            </a:bodyPr>
            <a:lstStyle/>
            <a:p>
              <a:pPr indent="0" fontAlgn="auto">
                <a:lnSpc>
                  <a:spcPct val="100000"/>
                </a:lnSpc>
              </a:pP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第3章  Java的多线程机制及其网络程序设计</a:t>
              </a:r>
            </a:p>
          </p:txBody>
        </p:sp>
        <p:sp>
          <p:nvSpPr>
            <p:cNvPr id="14" name="矩形 13"/>
            <p:cNvSpPr/>
            <p:nvPr>
              <p:custDataLst>
                <p:tags r:id="rId5"/>
              </p:custDataLst>
            </p:nvPr>
          </p:nvSpPr>
          <p:spPr>
            <a:xfrm>
              <a:off x="3716" y="3292"/>
              <a:ext cx="286" cy="327"/>
            </a:xfrm>
            <a:prstGeom prst="rect">
              <a:avLst/>
            </a:prstGeom>
            <a:solidFill>
              <a:srgbClr val="3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矩形 5">
            <a:extLst>
              <a:ext uri="{FF2B5EF4-FFF2-40B4-BE49-F238E27FC236}">
                <a16:creationId xmlns:a16="http://schemas.microsoft.com/office/drawing/2014/main" id="{0A8F240D-12FB-AB0A-5BC6-3BEC2AB41AA1}"/>
              </a:ext>
            </a:extLst>
          </p:cNvPr>
          <p:cNvSpPr/>
          <p:nvPr/>
        </p:nvSpPr>
        <p:spPr>
          <a:xfrm>
            <a:off x="6679096" y="227965"/>
            <a:ext cx="2295240" cy="494030"/>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grpSp>
        <p:nvGrpSpPr>
          <p:cNvPr id="10" name="组合 9">
            <a:extLst>
              <a:ext uri="{FF2B5EF4-FFF2-40B4-BE49-F238E27FC236}">
                <a16:creationId xmlns:a16="http://schemas.microsoft.com/office/drawing/2014/main" id="{86D851E7-062D-CC7B-ABEA-6FFAF45028E6}"/>
              </a:ext>
            </a:extLst>
          </p:cNvPr>
          <p:cNvGrpSpPr/>
          <p:nvPr/>
        </p:nvGrpSpPr>
        <p:grpSpPr>
          <a:xfrm>
            <a:off x="6911340" y="227965"/>
            <a:ext cx="2143125" cy="307975"/>
            <a:chOff x="3716" y="3214"/>
            <a:chExt cx="8453" cy="485"/>
          </a:xfrm>
        </p:grpSpPr>
        <p:sp>
          <p:nvSpPr>
            <p:cNvPr id="11" name="文本框 10">
              <a:extLst>
                <a:ext uri="{FF2B5EF4-FFF2-40B4-BE49-F238E27FC236}">
                  <a16:creationId xmlns:a16="http://schemas.microsoft.com/office/drawing/2014/main" id="{40112CD6-CE1B-53BA-EB58-54C37D6A04D6}"/>
                </a:ext>
              </a:extLst>
            </p:cNvPr>
            <p:cNvSpPr txBox="1"/>
            <p:nvPr>
              <p:custDataLst>
                <p:tags r:id="rId2"/>
              </p:custDataLst>
            </p:nvPr>
          </p:nvSpPr>
          <p:spPr>
            <a:xfrm>
              <a:off x="4002" y="3214"/>
              <a:ext cx="8167" cy="485"/>
            </a:xfrm>
            <a:prstGeom prst="rect">
              <a:avLst/>
            </a:prstGeom>
            <a:noFill/>
          </p:spPr>
          <p:txBody>
            <a:bodyPr wrap="square" rtlCol="0">
              <a:spAutoFit/>
            </a:bodyPr>
            <a:lstStyle/>
            <a:p>
              <a:pPr indent="0" fontAlgn="auto">
                <a:lnSpc>
                  <a:spcPct val="100000"/>
                </a:lnSpc>
              </a:pP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第</a:t>
              </a:r>
              <a:r>
                <a:rPr lang="en-US" altLang="zh-CN" sz="1400" dirty="0">
                  <a:solidFill>
                    <a:srgbClr val="3077B5"/>
                  </a:solidFill>
                  <a:latin typeface="汉仪雅酷黑简" panose="00020600040101010101" charset="-122"/>
                  <a:ea typeface="汉仪雅酷黑简" panose="00020600040101010101" charset="-122"/>
                  <a:cs typeface="汉仪雅酷黑简" panose="00020600040101010101" charset="-122"/>
                </a:rPr>
                <a:t>7</a:t>
              </a: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章</a:t>
              </a:r>
              <a:r>
                <a:rPr lang="en-US" altLang="zh-CN" sz="1400" dirty="0">
                  <a:solidFill>
                    <a:srgbClr val="3077B5"/>
                  </a:solidFill>
                  <a:latin typeface="汉仪雅酷黑简" panose="00020600040101010101" charset="-122"/>
                  <a:ea typeface="汉仪雅酷黑简" panose="00020600040101010101" charset="-122"/>
                  <a:cs typeface="汉仪雅酷黑简" panose="00020600040101010101" charset="-122"/>
                </a:rPr>
                <a:t> JSP</a:t>
              </a: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技术基础</a:t>
              </a:r>
            </a:p>
          </p:txBody>
        </p:sp>
        <p:sp>
          <p:nvSpPr>
            <p:cNvPr id="12" name="矩形 11">
              <a:extLst>
                <a:ext uri="{FF2B5EF4-FFF2-40B4-BE49-F238E27FC236}">
                  <a16:creationId xmlns:a16="http://schemas.microsoft.com/office/drawing/2014/main" id="{42B38E6A-FAA9-72EF-4294-7519322F7A87}"/>
                </a:ext>
              </a:extLst>
            </p:cNvPr>
            <p:cNvSpPr/>
            <p:nvPr>
              <p:custDataLst>
                <p:tags r:id="rId3"/>
              </p:custDataLst>
            </p:nvPr>
          </p:nvSpPr>
          <p:spPr>
            <a:xfrm>
              <a:off x="3716" y="3292"/>
              <a:ext cx="286" cy="327"/>
            </a:xfrm>
            <a:prstGeom prst="rect">
              <a:avLst/>
            </a:prstGeom>
            <a:solidFill>
              <a:srgbClr val="3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3" name="图片 12">
            <a:extLst>
              <a:ext uri="{FF2B5EF4-FFF2-40B4-BE49-F238E27FC236}">
                <a16:creationId xmlns:a16="http://schemas.microsoft.com/office/drawing/2014/main" id="{0D5E725C-1067-0506-78C9-93F322E9D010}"/>
              </a:ext>
            </a:extLst>
          </p:cNvPr>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a:xfrm>
            <a:off x="3493454" y="1346200"/>
            <a:ext cx="1227028" cy="3858059"/>
          </a:xfrm>
          <a:prstGeom prst="rect">
            <a:avLst/>
          </a:prstGeom>
          <a:noFill/>
          <a:ln>
            <a:noFill/>
          </a:ln>
        </p:spPr>
      </p:pic>
      <p:sp>
        <p:nvSpPr>
          <p:cNvPr id="16" name="文本框 15">
            <a:extLst>
              <a:ext uri="{FF2B5EF4-FFF2-40B4-BE49-F238E27FC236}">
                <a16:creationId xmlns:a16="http://schemas.microsoft.com/office/drawing/2014/main" id="{801A359E-5994-82C9-8771-AED6D3A22423}"/>
              </a:ext>
            </a:extLst>
          </p:cNvPr>
          <p:cNvSpPr txBox="1"/>
          <p:nvPr/>
        </p:nvSpPr>
        <p:spPr>
          <a:xfrm>
            <a:off x="-184260" y="1184076"/>
            <a:ext cx="4607780" cy="276999"/>
          </a:xfrm>
          <a:prstGeom prst="rect">
            <a:avLst/>
          </a:prstGeom>
          <a:noFill/>
        </p:spPr>
        <p:txBody>
          <a:bodyPr wrap="square">
            <a:spAutoFit/>
          </a:bodyPr>
          <a:lstStyle/>
          <a:p>
            <a:pPr indent="356870" algn="ctr"/>
            <a:r>
              <a:rPr lang="zh-CN" altLang="zh-CN" sz="1200" kern="100" dirty="0">
                <a:effectLst/>
                <a:latin typeface="Times New Roman" panose="02020603050405020304" pitchFamily="18" charset="0"/>
                <a:ea typeface="宋体" panose="02010600030101010101" pitchFamily="2" charset="-122"/>
              </a:rPr>
              <a:t>图</a:t>
            </a:r>
            <a:r>
              <a:rPr lang="en-US" altLang="zh-CN" sz="1200" kern="100" dirty="0">
                <a:effectLst/>
                <a:latin typeface="Times New Roman" panose="02020603050405020304" pitchFamily="18" charset="0"/>
                <a:ea typeface="宋体" panose="02010600030101010101" pitchFamily="2" charset="-122"/>
              </a:rPr>
              <a:t>7.7 test7-2.jsp</a:t>
            </a:r>
            <a:r>
              <a:rPr lang="zh-CN" altLang="zh-CN" sz="1200" kern="100" dirty="0">
                <a:effectLst/>
                <a:latin typeface="Times New Roman" panose="02020603050405020304" pitchFamily="18" charset="0"/>
                <a:ea typeface="宋体" panose="02010600030101010101" pitchFamily="2" charset="-122"/>
              </a:rPr>
              <a:t>运行结果</a:t>
            </a:r>
          </a:p>
        </p:txBody>
      </p:sp>
    </p:spTree>
    <p:extLst>
      <p:ext uri="{BB962C8B-B14F-4D97-AF65-F5344CB8AC3E}">
        <p14:creationId xmlns:p14="http://schemas.microsoft.com/office/powerpoint/2010/main" val="13663641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6"/>
          <p:cNvPicPr>
            <a:picLocks noChangeAspect="1"/>
          </p:cNvPicPr>
          <p:nvPr/>
        </p:nvPicPr>
        <p:blipFill>
          <a:blip r:embed="rId7"/>
          <a:stretch>
            <a:fillRect/>
          </a:stretch>
        </p:blipFill>
        <p:spPr>
          <a:xfrm>
            <a:off x="-4445" y="0"/>
            <a:ext cx="8107680" cy="584200"/>
          </a:xfrm>
          <a:prstGeom prst="rect">
            <a:avLst/>
          </a:prstGeom>
        </p:spPr>
      </p:pic>
      <p:pic>
        <p:nvPicPr>
          <p:cNvPr id="5" name="图片 4" descr="5"/>
          <p:cNvPicPr>
            <a:picLocks noChangeAspect="1"/>
          </p:cNvPicPr>
          <p:nvPr/>
        </p:nvPicPr>
        <p:blipFill>
          <a:blip r:embed="rId8"/>
          <a:stretch>
            <a:fillRect/>
          </a:stretch>
        </p:blipFill>
        <p:spPr>
          <a:xfrm>
            <a:off x="3091815" y="5311775"/>
            <a:ext cx="6116955" cy="408305"/>
          </a:xfrm>
          <a:prstGeom prst="rect">
            <a:avLst/>
          </a:prstGeom>
        </p:spPr>
      </p:pic>
      <p:sp>
        <p:nvSpPr>
          <p:cNvPr id="9" name="文本框 8"/>
          <p:cNvSpPr txBox="1"/>
          <p:nvPr/>
        </p:nvSpPr>
        <p:spPr>
          <a:xfrm>
            <a:off x="400685" y="765810"/>
            <a:ext cx="3932555" cy="398780"/>
          </a:xfrm>
          <a:prstGeom prst="rect">
            <a:avLst/>
          </a:prstGeom>
          <a:noFill/>
        </p:spPr>
        <p:txBody>
          <a:bodyPr wrap="square" rtlCol="0">
            <a:spAutoFit/>
          </a:bodyPr>
          <a:lstStyle/>
          <a:p>
            <a:r>
              <a:rPr lang="en-US" altLang="zh-CN" sz="2000" b="1" dirty="0">
                <a:solidFill>
                  <a:srgbClr val="3077B5"/>
                </a:solidFill>
                <a:latin typeface="汉仪雅酷黑 65W" panose="020B0604020202020204" charset="-122"/>
                <a:ea typeface="汉仪雅酷黑 65W" panose="020B0604020202020204" charset="-122"/>
                <a:cs typeface="汉仪雅酷黑 65W" panose="020B0604020202020204" charset="-122"/>
              </a:rPr>
              <a:t>7</a:t>
            </a:r>
            <a:r>
              <a:rPr lang="zh-CN" alt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a:t>
            </a:r>
            <a:r>
              <a:rPr lang="en-US" altLang="zh-CN" sz="2000" b="1" dirty="0">
                <a:solidFill>
                  <a:srgbClr val="3077B5"/>
                </a:solidFill>
                <a:latin typeface="汉仪雅酷黑 65W" panose="020B0604020202020204" charset="-122"/>
                <a:ea typeface="汉仪雅酷黑 65W" panose="020B0604020202020204" charset="-122"/>
                <a:cs typeface="汉仪雅酷黑 65W" panose="020B0604020202020204" charset="-122"/>
              </a:rPr>
              <a:t>3.2</a:t>
            </a:r>
            <a:r>
              <a:rPr lang="zh-CN" alt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  </a:t>
            </a:r>
            <a:r>
              <a:rPr lang="en-US" altLang="zh-CN" sz="2000" b="1" dirty="0">
                <a:solidFill>
                  <a:srgbClr val="3077B5"/>
                </a:solidFill>
                <a:latin typeface="汉仪雅酷黑 65W" panose="020B0604020202020204" charset="-122"/>
                <a:ea typeface="汉仪雅酷黑 65W" panose="020B0604020202020204" charset="-122"/>
                <a:cs typeface="汉仪雅酷黑 65W" panose="020B0604020202020204" charset="-122"/>
              </a:rPr>
              <a:t>JSP</a:t>
            </a:r>
            <a:r>
              <a:rPr lang="zh-CN" alt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指令元素</a:t>
            </a:r>
          </a:p>
        </p:txBody>
      </p:sp>
      <p:pic>
        <p:nvPicPr>
          <p:cNvPr id="3" name="图片 2" descr="未标题-1"/>
          <p:cNvPicPr>
            <a:picLocks noChangeAspect="1"/>
          </p:cNvPicPr>
          <p:nvPr>
            <p:custDataLst>
              <p:tags r:id="rId1"/>
            </p:custDataLst>
          </p:nvPr>
        </p:nvPicPr>
        <p:blipFill>
          <a:blip r:embed="rId9"/>
          <a:stretch>
            <a:fillRect/>
          </a:stretch>
        </p:blipFill>
        <p:spPr>
          <a:xfrm>
            <a:off x="144145" y="104140"/>
            <a:ext cx="1975485" cy="494030"/>
          </a:xfrm>
          <a:prstGeom prst="rect">
            <a:avLst/>
          </a:prstGeom>
        </p:spPr>
      </p:pic>
      <p:grpSp>
        <p:nvGrpSpPr>
          <p:cNvPr id="4" name="组合 3"/>
          <p:cNvGrpSpPr/>
          <p:nvPr/>
        </p:nvGrpSpPr>
        <p:grpSpPr>
          <a:xfrm>
            <a:off x="6911340" y="227965"/>
            <a:ext cx="2143125" cy="521970"/>
            <a:chOff x="3716" y="3214"/>
            <a:chExt cx="8453" cy="822"/>
          </a:xfrm>
        </p:grpSpPr>
        <p:sp>
          <p:nvSpPr>
            <p:cNvPr id="8" name="文本框 7"/>
            <p:cNvSpPr txBox="1"/>
            <p:nvPr>
              <p:custDataLst>
                <p:tags r:id="rId4"/>
              </p:custDataLst>
            </p:nvPr>
          </p:nvSpPr>
          <p:spPr>
            <a:xfrm>
              <a:off x="4002" y="3214"/>
              <a:ext cx="8167" cy="822"/>
            </a:xfrm>
            <a:prstGeom prst="rect">
              <a:avLst/>
            </a:prstGeom>
            <a:noFill/>
          </p:spPr>
          <p:txBody>
            <a:bodyPr wrap="square" rtlCol="0">
              <a:spAutoFit/>
            </a:bodyPr>
            <a:lstStyle/>
            <a:p>
              <a:pPr indent="0" fontAlgn="auto">
                <a:lnSpc>
                  <a:spcPct val="100000"/>
                </a:lnSpc>
              </a:pP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第3章  Java的多线程机制及其网络程序设计</a:t>
              </a:r>
            </a:p>
          </p:txBody>
        </p:sp>
        <p:sp>
          <p:nvSpPr>
            <p:cNvPr id="14" name="矩形 13"/>
            <p:cNvSpPr/>
            <p:nvPr>
              <p:custDataLst>
                <p:tags r:id="rId5"/>
              </p:custDataLst>
            </p:nvPr>
          </p:nvSpPr>
          <p:spPr>
            <a:xfrm>
              <a:off x="3716" y="3292"/>
              <a:ext cx="286" cy="327"/>
            </a:xfrm>
            <a:prstGeom prst="rect">
              <a:avLst/>
            </a:prstGeom>
            <a:solidFill>
              <a:srgbClr val="3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矩形 9">
            <a:extLst>
              <a:ext uri="{FF2B5EF4-FFF2-40B4-BE49-F238E27FC236}">
                <a16:creationId xmlns:a16="http://schemas.microsoft.com/office/drawing/2014/main" id="{78ADB6AF-E144-28A3-3174-429D01E358DF}"/>
              </a:ext>
            </a:extLst>
          </p:cNvPr>
          <p:cNvSpPr/>
          <p:nvPr/>
        </p:nvSpPr>
        <p:spPr>
          <a:xfrm>
            <a:off x="6679096" y="227965"/>
            <a:ext cx="2295240" cy="494030"/>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grpSp>
        <p:nvGrpSpPr>
          <p:cNvPr id="11" name="组合 10">
            <a:extLst>
              <a:ext uri="{FF2B5EF4-FFF2-40B4-BE49-F238E27FC236}">
                <a16:creationId xmlns:a16="http://schemas.microsoft.com/office/drawing/2014/main" id="{C1E0C118-A6A9-E5A7-C731-57EE1DE8E17A}"/>
              </a:ext>
            </a:extLst>
          </p:cNvPr>
          <p:cNvGrpSpPr/>
          <p:nvPr/>
        </p:nvGrpSpPr>
        <p:grpSpPr>
          <a:xfrm>
            <a:off x="6911340" y="227965"/>
            <a:ext cx="2143125" cy="307975"/>
            <a:chOff x="3716" y="3214"/>
            <a:chExt cx="8453" cy="485"/>
          </a:xfrm>
        </p:grpSpPr>
        <p:sp>
          <p:nvSpPr>
            <p:cNvPr id="12" name="文本框 11">
              <a:extLst>
                <a:ext uri="{FF2B5EF4-FFF2-40B4-BE49-F238E27FC236}">
                  <a16:creationId xmlns:a16="http://schemas.microsoft.com/office/drawing/2014/main" id="{E9F8C337-805F-D00A-8FF5-B83CF7DD3BBD}"/>
                </a:ext>
              </a:extLst>
            </p:cNvPr>
            <p:cNvSpPr txBox="1"/>
            <p:nvPr>
              <p:custDataLst>
                <p:tags r:id="rId2"/>
              </p:custDataLst>
            </p:nvPr>
          </p:nvSpPr>
          <p:spPr>
            <a:xfrm>
              <a:off x="4002" y="3214"/>
              <a:ext cx="8167" cy="485"/>
            </a:xfrm>
            <a:prstGeom prst="rect">
              <a:avLst/>
            </a:prstGeom>
            <a:noFill/>
          </p:spPr>
          <p:txBody>
            <a:bodyPr wrap="square" rtlCol="0">
              <a:spAutoFit/>
            </a:bodyPr>
            <a:lstStyle/>
            <a:p>
              <a:pPr indent="0" fontAlgn="auto">
                <a:lnSpc>
                  <a:spcPct val="100000"/>
                </a:lnSpc>
              </a:pP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第</a:t>
              </a:r>
              <a:r>
                <a:rPr lang="en-US" altLang="zh-CN" sz="1400" dirty="0">
                  <a:solidFill>
                    <a:srgbClr val="3077B5"/>
                  </a:solidFill>
                  <a:latin typeface="汉仪雅酷黑简" panose="00020600040101010101" charset="-122"/>
                  <a:ea typeface="汉仪雅酷黑简" panose="00020600040101010101" charset="-122"/>
                  <a:cs typeface="汉仪雅酷黑简" panose="00020600040101010101" charset="-122"/>
                </a:rPr>
                <a:t>7</a:t>
              </a: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章</a:t>
              </a:r>
              <a:r>
                <a:rPr lang="en-US" altLang="zh-CN" sz="1400" dirty="0">
                  <a:solidFill>
                    <a:srgbClr val="3077B5"/>
                  </a:solidFill>
                  <a:latin typeface="汉仪雅酷黑简" panose="00020600040101010101" charset="-122"/>
                  <a:ea typeface="汉仪雅酷黑简" panose="00020600040101010101" charset="-122"/>
                  <a:cs typeface="汉仪雅酷黑简" panose="00020600040101010101" charset="-122"/>
                </a:rPr>
                <a:t> JSP</a:t>
              </a: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技术基础</a:t>
              </a:r>
            </a:p>
          </p:txBody>
        </p:sp>
        <p:sp>
          <p:nvSpPr>
            <p:cNvPr id="13" name="矩形 12">
              <a:extLst>
                <a:ext uri="{FF2B5EF4-FFF2-40B4-BE49-F238E27FC236}">
                  <a16:creationId xmlns:a16="http://schemas.microsoft.com/office/drawing/2014/main" id="{A8253033-6600-7085-944C-4327C3B9D764}"/>
                </a:ext>
              </a:extLst>
            </p:cNvPr>
            <p:cNvSpPr/>
            <p:nvPr>
              <p:custDataLst>
                <p:tags r:id="rId3"/>
              </p:custDataLst>
            </p:nvPr>
          </p:nvSpPr>
          <p:spPr>
            <a:xfrm>
              <a:off x="3716" y="3292"/>
              <a:ext cx="286" cy="327"/>
            </a:xfrm>
            <a:prstGeom prst="rect">
              <a:avLst/>
            </a:prstGeom>
            <a:solidFill>
              <a:srgbClr val="3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6" name="文本框 15">
            <a:extLst>
              <a:ext uri="{FF2B5EF4-FFF2-40B4-BE49-F238E27FC236}">
                <a16:creationId xmlns:a16="http://schemas.microsoft.com/office/drawing/2014/main" id="{D94506E4-6144-6576-13CB-EE0921740669}"/>
              </a:ext>
            </a:extLst>
          </p:cNvPr>
          <p:cNvSpPr txBox="1"/>
          <p:nvPr/>
        </p:nvSpPr>
        <p:spPr>
          <a:xfrm>
            <a:off x="562142" y="1164590"/>
            <a:ext cx="8009364" cy="1754326"/>
          </a:xfrm>
          <a:prstGeom prst="rect">
            <a:avLst/>
          </a:prstGeom>
          <a:noFill/>
        </p:spPr>
        <p:txBody>
          <a:bodyPr wrap="square">
            <a:spAutoFit/>
          </a:bodyPr>
          <a:lstStyle/>
          <a:p>
            <a:pPr indent="266700" algn="just"/>
            <a:r>
              <a:rPr lang="en-US" altLang="zh-CN" sz="1800" kern="100" dirty="0">
                <a:effectLst/>
                <a:latin typeface="Times New Roman" panose="02020603050405020304" pitchFamily="18" charset="0"/>
                <a:ea typeface="汉仪雅酷黑 65W" panose="020B0604020202020204"/>
              </a:rPr>
              <a:t>JSP</a:t>
            </a:r>
            <a:r>
              <a:rPr lang="zh-CN" altLang="zh-CN" sz="1800" kern="100" dirty="0">
                <a:effectLst/>
                <a:latin typeface="Times New Roman" panose="02020603050405020304" pitchFamily="18" charset="0"/>
                <a:ea typeface="汉仪雅酷黑 65W" panose="020B0604020202020204"/>
              </a:rPr>
              <a:t>指令是当</a:t>
            </a:r>
            <a:r>
              <a:rPr lang="en-US" altLang="zh-CN" sz="1800" kern="100" dirty="0">
                <a:effectLst/>
                <a:latin typeface="Times New Roman" panose="02020603050405020304" pitchFamily="18" charset="0"/>
                <a:ea typeface="汉仪雅酷黑 65W" panose="020B0604020202020204"/>
              </a:rPr>
              <a:t>JSP</a:t>
            </a:r>
            <a:r>
              <a:rPr lang="zh-CN" altLang="zh-CN" sz="1800" kern="100" dirty="0">
                <a:effectLst/>
                <a:latin typeface="Times New Roman" panose="02020603050405020304" pitchFamily="18" charset="0"/>
                <a:ea typeface="汉仪雅酷黑 65W" panose="020B0604020202020204"/>
              </a:rPr>
              <a:t>程序编译成</a:t>
            </a:r>
            <a:r>
              <a:rPr lang="en-US" altLang="zh-CN" sz="1800" kern="100" dirty="0">
                <a:effectLst/>
                <a:latin typeface="Times New Roman" panose="02020603050405020304" pitchFamily="18" charset="0"/>
                <a:ea typeface="汉仪雅酷黑 65W" panose="020B0604020202020204"/>
              </a:rPr>
              <a:t>Servlet</a:t>
            </a:r>
            <a:r>
              <a:rPr lang="zh-CN" altLang="zh-CN" sz="1800" kern="100" dirty="0">
                <a:effectLst/>
                <a:latin typeface="Times New Roman" panose="02020603050405020304" pitchFamily="18" charset="0"/>
                <a:ea typeface="汉仪雅酷黑 65W" panose="020B0604020202020204"/>
              </a:rPr>
              <a:t>程序时，由</a:t>
            </a:r>
            <a:r>
              <a:rPr lang="en-US" altLang="zh-CN" sz="1800" kern="100" dirty="0">
                <a:effectLst/>
                <a:latin typeface="Times New Roman" panose="02020603050405020304" pitchFamily="18" charset="0"/>
                <a:ea typeface="汉仪雅酷黑 65W" panose="020B0604020202020204"/>
              </a:rPr>
              <a:t>JSP</a:t>
            </a:r>
            <a:r>
              <a:rPr lang="zh-CN" altLang="zh-CN" sz="1800" kern="100" dirty="0">
                <a:effectLst/>
                <a:latin typeface="Times New Roman" panose="02020603050405020304" pitchFamily="18" charset="0"/>
                <a:ea typeface="汉仪雅酷黑 65W" panose="020B0604020202020204"/>
              </a:rPr>
              <a:t>引擎执行的指令。</a:t>
            </a:r>
            <a:r>
              <a:rPr lang="en-US" altLang="zh-CN" sz="1800" kern="100" dirty="0">
                <a:effectLst/>
                <a:latin typeface="Times New Roman" panose="02020603050405020304" pitchFamily="18" charset="0"/>
                <a:ea typeface="汉仪雅酷黑 65W" panose="020B0604020202020204"/>
              </a:rPr>
              <a:t>JSP</a:t>
            </a:r>
            <a:r>
              <a:rPr lang="zh-CN" altLang="zh-CN" sz="1800" kern="100" dirty="0">
                <a:effectLst/>
                <a:latin typeface="Times New Roman" panose="02020603050405020304" pitchFamily="18" charset="0"/>
                <a:ea typeface="汉仪雅酷黑 65W" panose="020B0604020202020204"/>
              </a:rPr>
              <a:t>指令在客户端是不可见的。</a:t>
            </a:r>
            <a:r>
              <a:rPr lang="en-US" altLang="zh-CN" sz="1800" kern="100" dirty="0">
                <a:effectLst/>
                <a:latin typeface="Times New Roman" panose="02020603050405020304" pitchFamily="18" charset="0"/>
                <a:ea typeface="汉仪雅酷黑 65W" panose="020B0604020202020204"/>
              </a:rPr>
              <a:t>Web</a:t>
            </a:r>
            <a:r>
              <a:rPr lang="zh-CN" altLang="zh-CN" sz="1800" kern="100" dirty="0">
                <a:effectLst/>
                <a:latin typeface="Times New Roman" panose="02020603050405020304" pitchFamily="18" charset="0"/>
                <a:ea typeface="汉仪雅酷黑 65W" panose="020B0604020202020204"/>
              </a:rPr>
              <a:t>服务器按照指令元素设置的指令执行动作或设置在整个</a:t>
            </a:r>
            <a:r>
              <a:rPr lang="en-US" altLang="zh-CN" sz="1800" kern="100" dirty="0">
                <a:effectLst/>
                <a:latin typeface="Times New Roman" panose="02020603050405020304" pitchFamily="18" charset="0"/>
                <a:ea typeface="汉仪雅酷黑 65W" panose="020B0604020202020204"/>
              </a:rPr>
              <a:t>JSP</a:t>
            </a:r>
            <a:r>
              <a:rPr lang="zh-CN" altLang="zh-CN" sz="1800" kern="100" dirty="0">
                <a:effectLst/>
                <a:latin typeface="Times New Roman" panose="02020603050405020304" pitchFamily="18" charset="0"/>
                <a:ea typeface="汉仪雅酷黑 65W" panose="020B0604020202020204"/>
              </a:rPr>
              <a:t>页面范围内有效的属性。所有的</a:t>
            </a:r>
            <a:r>
              <a:rPr lang="en-US" altLang="zh-CN" sz="1800" kern="100" dirty="0">
                <a:effectLst/>
                <a:latin typeface="Times New Roman" panose="02020603050405020304" pitchFamily="18" charset="0"/>
                <a:ea typeface="汉仪雅酷黑 65W" panose="020B0604020202020204"/>
              </a:rPr>
              <a:t>JSP</a:t>
            </a:r>
            <a:r>
              <a:rPr lang="zh-CN" altLang="zh-CN" sz="1800" kern="100" dirty="0">
                <a:effectLst/>
                <a:latin typeface="Times New Roman" panose="02020603050405020304" pitchFamily="18" charset="0"/>
                <a:ea typeface="汉仪雅酷黑 65W" panose="020B0604020202020204"/>
              </a:rPr>
              <a:t>指令都只在</a:t>
            </a:r>
            <a:r>
              <a:rPr lang="en-US" altLang="zh-CN" sz="1800" kern="100" dirty="0">
                <a:effectLst/>
                <a:latin typeface="Times New Roman" panose="02020603050405020304" pitchFamily="18" charset="0"/>
                <a:ea typeface="汉仪雅酷黑 65W" panose="020B0604020202020204"/>
              </a:rPr>
              <a:t>JSP</a:t>
            </a:r>
            <a:r>
              <a:rPr lang="zh-CN" altLang="zh-CN" sz="1800" kern="100" dirty="0">
                <a:effectLst/>
                <a:latin typeface="Times New Roman" panose="02020603050405020304" pitchFamily="18" charset="0"/>
                <a:ea typeface="汉仪雅酷黑 65W" panose="020B0604020202020204"/>
              </a:rPr>
              <a:t>整个文件范围内有效，并且不会向客户端产生任何输出。</a:t>
            </a:r>
          </a:p>
          <a:p>
            <a:pPr indent="266700" algn="just"/>
            <a:r>
              <a:rPr lang="en-US" altLang="zh-CN" sz="1800" kern="100" dirty="0">
                <a:effectLst/>
                <a:latin typeface="Times New Roman" panose="02020603050405020304" pitchFamily="18" charset="0"/>
                <a:ea typeface="汉仪雅酷黑 65W" panose="020B0604020202020204"/>
              </a:rPr>
              <a:t>JSP</a:t>
            </a:r>
            <a:r>
              <a:rPr lang="zh-CN" altLang="zh-CN" sz="1800" kern="100" dirty="0">
                <a:effectLst/>
                <a:latin typeface="Times New Roman" panose="02020603050405020304" pitchFamily="18" charset="0"/>
                <a:ea typeface="汉仪雅酷黑 65W" panose="020B0604020202020204"/>
              </a:rPr>
              <a:t>指令主要包括</a:t>
            </a:r>
            <a:r>
              <a:rPr lang="en-US" altLang="zh-CN" sz="1800" kern="100" dirty="0">
                <a:effectLst/>
                <a:latin typeface="Times New Roman" panose="02020603050405020304" pitchFamily="18" charset="0"/>
                <a:ea typeface="汉仪雅酷黑 65W" panose="020B0604020202020204"/>
              </a:rPr>
              <a:t>page</a:t>
            </a:r>
            <a:r>
              <a:rPr lang="zh-CN" altLang="zh-CN" sz="1800" kern="100" dirty="0">
                <a:effectLst/>
                <a:latin typeface="Times New Roman" panose="02020603050405020304" pitchFamily="18" charset="0"/>
                <a:ea typeface="汉仪雅酷黑 65W" panose="020B0604020202020204"/>
              </a:rPr>
              <a:t>、</a:t>
            </a:r>
            <a:r>
              <a:rPr lang="en-US" altLang="zh-CN" sz="1800" kern="100" dirty="0">
                <a:effectLst/>
                <a:latin typeface="Times New Roman" panose="02020603050405020304" pitchFamily="18" charset="0"/>
                <a:ea typeface="汉仪雅酷黑 65W" panose="020B0604020202020204"/>
              </a:rPr>
              <a:t>include</a:t>
            </a:r>
            <a:r>
              <a:rPr lang="zh-CN" altLang="zh-CN" sz="1800" kern="100" dirty="0">
                <a:effectLst/>
                <a:latin typeface="Times New Roman" panose="02020603050405020304" pitchFamily="18" charset="0"/>
                <a:ea typeface="汉仪雅酷黑 65W" panose="020B0604020202020204"/>
              </a:rPr>
              <a:t>和</a:t>
            </a:r>
            <a:r>
              <a:rPr lang="en-US" altLang="zh-CN" sz="1800" kern="100" dirty="0" err="1">
                <a:effectLst/>
                <a:latin typeface="Times New Roman" panose="02020603050405020304" pitchFamily="18" charset="0"/>
                <a:ea typeface="汉仪雅酷黑 65W" panose="020B0604020202020204"/>
              </a:rPr>
              <a:t>taglib</a:t>
            </a:r>
            <a:r>
              <a:rPr lang="zh-CN" altLang="zh-CN" sz="1800" kern="100" dirty="0">
                <a:effectLst/>
                <a:latin typeface="Times New Roman" panose="02020603050405020304" pitchFamily="18" charset="0"/>
                <a:ea typeface="汉仪雅酷黑 65W" panose="020B0604020202020204"/>
              </a:rPr>
              <a:t>指令。</a:t>
            </a:r>
            <a:r>
              <a:rPr lang="en-US" altLang="zh-CN" sz="1800" kern="100" dirty="0">
                <a:effectLst/>
                <a:latin typeface="Times New Roman" panose="02020603050405020304" pitchFamily="18" charset="0"/>
                <a:ea typeface="汉仪雅酷黑 65W" panose="020B0604020202020204"/>
              </a:rPr>
              <a:t>JSP</a:t>
            </a:r>
            <a:r>
              <a:rPr lang="zh-CN" altLang="zh-CN" sz="1800" kern="100" dirty="0">
                <a:effectLst/>
                <a:latin typeface="Times New Roman" panose="02020603050405020304" pitchFamily="18" charset="0"/>
                <a:ea typeface="汉仪雅酷黑 65W" panose="020B0604020202020204"/>
              </a:rPr>
              <a:t>指令的通用格式如下：</a:t>
            </a:r>
          </a:p>
          <a:p>
            <a:pPr indent="266700" algn="just"/>
            <a:r>
              <a:rPr lang="en-US" altLang="zh-CN" sz="1800" kern="100" dirty="0">
                <a:effectLst/>
                <a:latin typeface="Times New Roman" panose="02020603050405020304" pitchFamily="18" charset="0"/>
                <a:ea typeface="汉仪雅酷黑 65W" panose="020B0604020202020204"/>
              </a:rPr>
              <a:t>	</a:t>
            </a:r>
            <a:r>
              <a:rPr lang="en-US" altLang="zh-CN" sz="1800" kern="100" dirty="0">
                <a:solidFill>
                  <a:srgbClr val="0066FF"/>
                </a:solidFill>
                <a:effectLst/>
                <a:latin typeface="Times New Roman" panose="02020603050405020304" pitchFamily="18" charset="0"/>
                <a:ea typeface="汉仪雅酷黑 65W" panose="020B0604020202020204"/>
              </a:rPr>
              <a:t>&lt;</a:t>
            </a:r>
            <a:r>
              <a:rPr lang="en-US" altLang="zh-CN" sz="1800" kern="100" dirty="0">
                <a:effectLst/>
                <a:latin typeface="Times New Roman" panose="02020603050405020304" pitchFamily="18" charset="0"/>
                <a:ea typeface="汉仪雅酷黑 65W" panose="020B0604020202020204"/>
              </a:rPr>
              <a:t>%@ </a:t>
            </a:r>
            <a:r>
              <a:rPr lang="zh-CN" altLang="zh-CN" sz="1800" kern="100" dirty="0">
                <a:effectLst/>
                <a:latin typeface="Times New Roman" panose="02020603050405020304" pitchFamily="18" charset="0"/>
                <a:ea typeface="汉仪雅酷黑 65W" panose="020B0604020202020204"/>
              </a:rPr>
              <a:t>指令名称 属性</a:t>
            </a:r>
            <a:r>
              <a:rPr lang="en-US" altLang="zh-CN" sz="1800" kern="100" dirty="0">
                <a:effectLst/>
                <a:latin typeface="Times New Roman" panose="02020603050405020304" pitchFamily="18" charset="0"/>
                <a:ea typeface="汉仪雅酷黑 65W" panose="020B0604020202020204"/>
              </a:rPr>
              <a:t>1=“value”</a:t>
            </a:r>
            <a:r>
              <a:rPr lang="zh-CN" altLang="zh-CN" sz="1800" kern="100" dirty="0">
                <a:effectLst/>
                <a:latin typeface="Times New Roman" panose="02020603050405020304" pitchFamily="18" charset="0"/>
                <a:ea typeface="汉仪雅酷黑 65W" panose="020B0604020202020204"/>
              </a:rPr>
              <a:t>属性</a:t>
            </a:r>
            <a:r>
              <a:rPr lang="en-US" altLang="zh-CN" sz="1800" kern="100" dirty="0">
                <a:effectLst/>
                <a:latin typeface="Times New Roman" panose="02020603050405020304" pitchFamily="18" charset="0"/>
                <a:ea typeface="汉仪雅酷黑 65W" panose="020B0604020202020204"/>
              </a:rPr>
              <a:t>2=“value”</a:t>
            </a:r>
            <a:r>
              <a:rPr lang="en-US" altLang="zh-CN" sz="1800" kern="100" dirty="0">
                <a:solidFill>
                  <a:srgbClr val="0066FF"/>
                </a:solidFill>
                <a:effectLst/>
                <a:latin typeface="Times New Roman" panose="02020603050405020304" pitchFamily="18" charset="0"/>
                <a:ea typeface="汉仪雅酷黑 65W" panose="020B0604020202020204"/>
              </a:rPr>
              <a:t>….</a:t>
            </a:r>
            <a:r>
              <a:rPr lang="en-US" altLang="zh-CN" sz="1800" kern="100" dirty="0">
                <a:effectLst/>
                <a:latin typeface="Times New Roman" panose="02020603050405020304" pitchFamily="18" charset="0"/>
                <a:ea typeface="汉仪雅酷黑 65W" panose="020B0604020202020204"/>
              </a:rPr>
              <a:t>%</a:t>
            </a:r>
            <a:r>
              <a:rPr lang="en-US" altLang="zh-CN" sz="1800" kern="100" dirty="0">
                <a:solidFill>
                  <a:srgbClr val="0066FF"/>
                </a:solidFill>
                <a:effectLst/>
                <a:latin typeface="Times New Roman" panose="02020603050405020304" pitchFamily="18" charset="0"/>
                <a:ea typeface="汉仪雅酷黑 65W" panose="020B0604020202020204"/>
              </a:rPr>
              <a:t>&gt;</a:t>
            </a:r>
            <a:endParaRPr lang="zh-CN" altLang="zh-CN" sz="1800" kern="100" dirty="0">
              <a:effectLst/>
              <a:latin typeface="Times New Roman" panose="02020603050405020304" pitchFamily="18" charset="0"/>
              <a:ea typeface="汉仪雅酷黑 65W" panose="020B0604020202020204"/>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6"/>
          <p:cNvPicPr>
            <a:picLocks noChangeAspect="1"/>
          </p:cNvPicPr>
          <p:nvPr/>
        </p:nvPicPr>
        <p:blipFill>
          <a:blip r:embed="rId7"/>
          <a:stretch>
            <a:fillRect/>
          </a:stretch>
        </p:blipFill>
        <p:spPr>
          <a:xfrm>
            <a:off x="-4445" y="0"/>
            <a:ext cx="8107680" cy="584200"/>
          </a:xfrm>
          <a:prstGeom prst="rect">
            <a:avLst/>
          </a:prstGeom>
        </p:spPr>
      </p:pic>
      <p:pic>
        <p:nvPicPr>
          <p:cNvPr id="5" name="图片 4" descr="5"/>
          <p:cNvPicPr>
            <a:picLocks noChangeAspect="1"/>
          </p:cNvPicPr>
          <p:nvPr/>
        </p:nvPicPr>
        <p:blipFill>
          <a:blip r:embed="rId8"/>
          <a:stretch>
            <a:fillRect/>
          </a:stretch>
        </p:blipFill>
        <p:spPr>
          <a:xfrm>
            <a:off x="3091815" y="5311775"/>
            <a:ext cx="6116955" cy="408305"/>
          </a:xfrm>
          <a:prstGeom prst="rect">
            <a:avLst/>
          </a:prstGeom>
        </p:spPr>
      </p:pic>
      <p:sp>
        <p:nvSpPr>
          <p:cNvPr id="9" name="文本框 8"/>
          <p:cNvSpPr txBox="1"/>
          <p:nvPr/>
        </p:nvSpPr>
        <p:spPr>
          <a:xfrm>
            <a:off x="400685" y="765810"/>
            <a:ext cx="3932555" cy="398780"/>
          </a:xfrm>
          <a:prstGeom prst="rect">
            <a:avLst/>
          </a:prstGeom>
          <a:noFill/>
        </p:spPr>
        <p:txBody>
          <a:bodyPr wrap="square" rtlCol="0">
            <a:spAutoFit/>
          </a:bodyPr>
          <a:lstStyle/>
          <a:p>
            <a:r>
              <a:rPr lang="en-US" altLang="zh-CN" sz="2000" b="1" dirty="0">
                <a:solidFill>
                  <a:srgbClr val="3077B5"/>
                </a:solidFill>
                <a:latin typeface="汉仪雅酷黑 65W" panose="020B0604020202020204" charset="-122"/>
                <a:ea typeface="汉仪雅酷黑 65W" panose="020B0604020202020204" charset="-122"/>
                <a:cs typeface="汉仪雅酷黑 65W" panose="020B0604020202020204" charset="-122"/>
              </a:rPr>
              <a:t>7</a:t>
            </a:r>
            <a:r>
              <a:rPr lang="zh-CN" alt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a:t>
            </a:r>
            <a:r>
              <a:rPr lang="en-US" altLang="zh-CN" sz="2000" b="1" dirty="0">
                <a:solidFill>
                  <a:srgbClr val="3077B5"/>
                </a:solidFill>
                <a:latin typeface="汉仪雅酷黑 65W" panose="020B0604020202020204" charset="-122"/>
                <a:ea typeface="汉仪雅酷黑 65W" panose="020B0604020202020204" charset="-122"/>
                <a:cs typeface="汉仪雅酷黑 65W" panose="020B0604020202020204" charset="-122"/>
              </a:rPr>
              <a:t>3.2</a:t>
            </a:r>
            <a:r>
              <a:rPr lang="zh-CN" alt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  </a:t>
            </a:r>
            <a:r>
              <a:rPr lang="en-US" altLang="zh-CN" sz="2000" b="1" dirty="0">
                <a:solidFill>
                  <a:srgbClr val="3077B5"/>
                </a:solidFill>
                <a:latin typeface="汉仪雅酷黑 65W" panose="020B0604020202020204" charset="-122"/>
                <a:ea typeface="汉仪雅酷黑 65W" panose="020B0604020202020204" charset="-122"/>
                <a:cs typeface="汉仪雅酷黑 65W" panose="020B0604020202020204" charset="-122"/>
              </a:rPr>
              <a:t>JSP</a:t>
            </a:r>
            <a:r>
              <a:rPr lang="zh-CN" alt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指令元素</a:t>
            </a:r>
          </a:p>
        </p:txBody>
      </p:sp>
      <p:pic>
        <p:nvPicPr>
          <p:cNvPr id="3" name="图片 2" descr="未标题-1"/>
          <p:cNvPicPr>
            <a:picLocks noChangeAspect="1"/>
          </p:cNvPicPr>
          <p:nvPr>
            <p:custDataLst>
              <p:tags r:id="rId1"/>
            </p:custDataLst>
          </p:nvPr>
        </p:nvPicPr>
        <p:blipFill>
          <a:blip r:embed="rId9"/>
          <a:stretch>
            <a:fillRect/>
          </a:stretch>
        </p:blipFill>
        <p:spPr>
          <a:xfrm>
            <a:off x="144145" y="104140"/>
            <a:ext cx="1975485" cy="494030"/>
          </a:xfrm>
          <a:prstGeom prst="rect">
            <a:avLst/>
          </a:prstGeom>
        </p:spPr>
      </p:pic>
      <p:grpSp>
        <p:nvGrpSpPr>
          <p:cNvPr id="4" name="组合 3"/>
          <p:cNvGrpSpPr/>
          <p:nvPr/>
        </p:nvGrpSpPr>
        <p:grpSpPr>
          <a:xfrm>
            <a:off x="6911340" y="227965"/>
            <a:ext cx="2143125" cy="521970"/>
            <a:chOff x="3716" y="3214"/>
            <a:chExt cx="8453" cy="822"/>
          </a:xfrm>
        </p:grpSpPr>
        <p:sp>
          <p:nvSpPr>
            <p:cNvPr id="8" name="文本框 7"/>
            <p:cNvSpPr txBox="1"/>
            <p:nvPr>
              <p:custDataLst>
                <p:tags r:id="rId4"/>
              </p:custDataLst>
            </p:nvPr>
          </p:nvSpPr>
          <p:spPr>
            <a:xfrm>
              <a:off x="4002" y="3214"/>
              <a:ext cx="8167" cy="822"/>
            </a:xfrm>
            <a:prstGeom prst="rect">
              <a:avLst/>
            </a:prstGeom>
            <a:noFill/>
          </p:spPr>
          <p:txBody>
            <a:bodyPr wrap="square" rtlCol="0">
              <a:spAutoFit/>
            </a:bodyPr>
            <a:lstStyle/>
            <a:p>
              <a:pPr indent="0" fontAlgn="auto">
                <a:lnSpc>
                  <a:spcPct val="100000"/>
                </a:lnSpc>
              </a:pP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第3章  Java的多线程机制及其网络程序设计</a:t>
              </a:r>
            </a:p>
          </p:txBody>
        </p:sp>
        <p:sp>
          <p:nvSpPr>
            <p:cNvPr id="14" name="矩形 13"/>
            <p:cNvSpPr/>
            <p:nvPr>
              <p:custDataLst>
                <p:tags r:id="rId5"/>
              </p:custDataLst>
            </p:nvPr>
          </p:nvSpPr>
          <p:spPr>
            <a:xfrm>
              <a:off x="3716" y="3292"/>
              <a:ext cx="286" cy="327"/>
            </a:xfrm>
            <a:prstGeom prst="rect">
              <a:avLst/>
            </a:prstGeom>
            <a:solidFill>
              <a:srgbClr val="3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矩形 9">
            <a:extLst>
              <a:ext uri="{FF2B5EF4-FFF2-40B4-BE49-F238E27FC236}">
                <a16:creationId xmlns:a16="http://schemas.microsoft.com/office/drawing/2014/main" id="{78ADB6AF-E144-28A3-3174-429D01E358DF}"/>
              </a:ext>
            </a:extLst>
          </p:cNvPr>
          <p:cNvSpPr/>
          <p:nvPr/>
        </p:nvSpPr>
        <p:spPr>
          <a:xfrm>
            <a:off x="6679096" y="227965"/>
            <a:ext cx="2295240" cy="494030"/>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grpSp>
        <p:nvGrpSpPr>
          <p:cNvPr id="11" name="组合 10">
            <a:extLst>
              <a:ext uri="{FF2B5EF4-FFF2-40B4-BE49-F238E27FC236}">
                <a16:creationId xmlns:a16="http://schemas.microsoft.com/office/drawing/2014/main" id="{C1E0C118-A6A9-E5A7-C731-57EE1DE8E17A}"/>
              </a:ext>
            </a:extLst>
          </p:cNvPr>
          <p:cNvGrpSpPr/>
          <p:nvPr/>
        </p:nvGrpSpPr>
        <p:grpSpPr>
          <a:xfrm>
            <a:off x="6911340" y="227965"/>
            <a:ext cx="2143125" cy="307975"/>
            <a:chOff x="3716" y="3214"/>
            <a:chExt cx="8453" cy="485"/>
          </a:xfrm>
        </p:grpSpPr>
        <p:sp>
          <p:nvSpPr>
            <p:cNvPr id="12" name="文本框 11">
              <a:extLst>
                <a:ext uri="{FF2B5EF4-FFF2-40B4-BE49-F238E27FC236}">
                  <a16:creationId xmlns:a16="http://schemas.microsoft.com/office/drawing/2014/main" id="{E9F8C337-805F-D00A-8FF5-B83CF7DD3BBD}"/>
                </a:ext>
              </a:extLst>
            </p:cNvPr>
            <p:cNvSpPr txBox="1"/>
            <p:nvPr>
              <p:custDataLst>
                <p:tags r:id="rId2"/>
              </p:custDataLst>
            </p:nvPr>
          </p:nvSpPr>
          <p:spPr>
            <a:xfrm>
              <a:off x="4002" y="3214"/>
              <a:ext cx="8167" cy="485"/>
            </a:xfrm>
            <a:prstGeom prst="rect">
              <a:avLst/>
            </a:prstGeom>
            <a:noFill/>
          </p:spPr>
          <p:txBody>
            <a:bodyPr wrap="square" rtlCol="0">
              <a:spAutoFit/>
            </a:bodyPr>
            <a:lstStyle/>
            <a:p>
              <a:pPr indent="0" fontAlgn="auto">
                <a:lnSpc>
                  <a:spcPct val="100000"/>
                </a:lnSpc>
              </a:pP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第</a:t>
              </a:r>
              <a:r>
                <a:rPr lang="en-US" altLang="zh-CN" sz="1400" dirty="0">
                  <a:solidFill>
                    <a:srgbClr val="3077B5"/>
                  </a:solidFill>
                  <a:latin typeface="汉仪雅酷黑简" panose="00020600040101010101" charset="-122"/>
                  <a:ea typeface="汉仪雅酷黑简" panose="00020600040101010101" charset="-122"/>
                  <a:cs typeface="汉仪雅酷黑简" panose="00020600040101010101" charset="-122"/>
                </a:rPr>
                <a:t>7</a:t>
              </a: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章</a:t>
              </a:r>
              <a:r>
                <a:rPr lang="en-US" altLang="zh-CN" sz="1400" dirty="0">
                  <a:solidFill>
                    <a:srgbClr val="3077B5"/>
                  </a:solidFill>
                  <a:latin typeface="汉仪雅酷黑简" panose="00020600040101010101" charset="-122"/>
                  <a:ea typeface="汉仪雅酷黑简" panose="00020600040101010101" charset="-122"/>
                  <a:cs typeface="汉仪雅酷黑简" panose="00020600040101010101" charset="-122"/>
                </a:rPr>
                <a:t> JSP</a:t>
              </a: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技术基础</a:t>
              </a:r>
            </a:p>
          </p:txBody>
        </p:sp>
        <p:sp>
          <p:nvSpPr>
            <p:cNvPr id="13" name="矩形 12">
              <a:extLst>
                <a:ext uri="{FF2B5EF4-FFF2-40B4-BE49-F238E27FC236}">
                  <a16:creationId xmlns:a16="http://schemas.microsoft.com/office/drawing/2014/main" id="{A8253033-6600-7085-944C-4327C3B9D764}"/>
                </a:ext>
              </a:extLst>
            </p:cNvPr>
            <p:cNvSpPr/>
            <p:nvPr>
              <p:custDataLst>
                <p:tags r:id="rId3"/>
              </p:custDataLst>
            </p:nvPr>
          </p:nvSpPr>
          <p:spPr>
            <a:xfrm>
              <a:off x="3716" y="3292"/>
              <a:ext cx="286" cy="327"/>
            </a:xfrm>
            <a:prstGeom prst="rect">
              <a:avLst/>
            </a:prstGeom>
            <a:solidFill>
              <a:srgbClr val="3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6" name="文本框 15">
            <a:extLst>
              <a:ext uri="{FF2B5EF4-FFF2-40B4-BE49-F238E27FC236}">
                <a16:creationId xmlns:a16="http://schemas.microsoft.com/office/drawing/2014/main" id="{D94506E4-6144-6576-13CB-EE0921740669}"/>
              </a:ext>
            </a:extLst>
          </p:cNvPr>
          <p:cNvSpPr txBox="1"/>
          <p:nvPr/>
        </p:nvSpPr>
        <p:spPr>
          <a:xfrm>
            <a:off x="562142" y="1164590"/>
            <a:ext cx="8009364" cy="2862322"/>
          </a:xfrm>
          <a:prstGeom prst="rect">
            <a:avLst/>
          </a:prstGeom>
          <a:noFill/>
        </p:spPr>
        <p:txBody>
          <a:bodyPr wrap="square">
            <a:spAutoFit/>
          </a:bodyPr>
          <a:lstStyle/>
          <a:p>
            <a:pPr indent="267970" algn="just"/>
            <a:r>
              <a:rPr lang="en-US" altLang="zh-CN" sz="1800" b="1" kern="100" dirty="0">
                <a:effectLst/>
                <a:latin typeface="Times New Roman" panose="02020603050405020304" pitchFamily="18" charset="0"/>
                <a:ea typeface="汉仪雅酷黑 65W" panose="020B0604020202020204"/>
              </a:rPr>
              <a:t>1. page</a:t>
            </a:r>
            <a:r>
              <a:rPr lang="zh-CN" altLang="zh-CN" sz="1800" b="1" kern="100" dirty="0">
                <a:effectLst/>
                <a:latin typeface="Times New Roman" panose="02020603050405020304" pitchFamily="18" charset="0"/>
                <a:ea typeface="汉仪雅酷黑 65W" panose="020B0604020202020204"/>
              </a:rPr>
              <a:t>指令</a:t>
            </a:r>
            <a:endParaRPr lang="zh-CN" altLang="zh-CN" sz="1800" kern="100" dirty="0">
              <a:effectLst/>
              <a:latin typeface="Times New Roman" panose="02020603050405020304" pitchFamily="18" charset="0"/>
              <a:ea typeface="汉仪雅酷黑 65W" panose="020B0604020202020204"/>
            </a:endParaRPr>
          </a:p>
          <a:p>
            <a:pPr indent="266700" algn="just"/>
            <a:r>
              <a:rPr lang="en-US" altLang="zh-CN" sz="1800" kern="100" dirty="0">
                <a:effectLst/>
                <a:latin typeface="Times New Roman" panose="02020603050405020304" pitchFamily="18" charset="0"/>
                <a:ea typeface="汉仪雅酷黑 65W" panose="020B0604020202020204"/>
              </a:rPr>
              <a:t>page</a:t>
            </a:r>
            <a:r>
              <a:rPr lang="zh-CN" altLang="zh-CN" sz="1800" kern="100" dirty="0">
                <a:effectLst/>
                <a:latin typeface="Times New Roman" panose="02020603050405020304" pitchFamily="18" charset="0"/>
                <a:ea typeface="汉仪雅酷黑 65W" panose="020B0604020202020204"/>
              </a:rPr>
              <a:t>指令称为页面指令，是应用于当前页面的指令。</a:t>
            </a:r>
            <a:r>
              <a:rPr lang="en-US" altLang="zh-CN" sz="1800" kern="100" dirty="0">
                <a:effectLst/>
                <a:latin typeface="Times New Roman" panose="02020603050405020304" pitchFamily="18" charset="0"/>
                <a:ea typeface="汉仪雅酷黑 65W" panose="020B0604020202020204"/>
              </a:rPr>
              <a:t>page</a:t>
            </a:r>
            <a:r>
              <a:rPr lang="zh-CN" altLang="zh-CN" sz="1800" kern="100" dirty="0">
                <a:effectLst/>
                <a:latin typeface="Times New Roman" panose="02020603050405020304" pitchFamily="18" charset="0"/>
                <a:ea typeface="汉仪雅酷黑 65W" panose="020B0604020202020204"/>
              </a:rPr>
              <a:t>指令用来定义</a:t>
            </a:r>
            <a:r>
              <a:rPr lang="en-US" altLang="zh-CN" sz="1800" kern="100" dirty="0">
                <a:effectLst/>
                <a:latin typeface="Times New Roman" panose="02020603050405020304" pitchFamily="18" charset="0"/>
                <a:ea typeface="汉仪雅酷黑 65W" panose="020B0604020202020204"/>
              </a:rPr>
              <a:t>JSP</a:t>
            </a:r>
            <a:r>
              <a:rPr lang="zh-CN" altLang="zh-CN" sz="1800" kern="100" dirty="0">
                <a:effectLst/>
                <a:latin typeface="Times New Roman" panose="02020603050405020304" pitchFamily="18" charset="0"/>
                <a:ea typeface="汉仪雅酷黑 65W" panose="020B0604020202020204"/>
              </a:rPr>
              <a:t>页面的全局属性并设置属性值。这些属性将被用于和</a:t>
            </a:r>
            <a:r>
              <a:rPr lang="en-US" altLang="zh-CN" sz="1800" kern="100" dirty="0">
                <a:effectLst/>
                <a:latin typeface="Times New Roman" panose="02020603050405020304" pitchFamily="18" charset="0"/>
                <a:ea typeface="汉仪雅酷黑 65W" panose="020B0604020202020204"/>
              </a:rPr>
              <a:t>JSP</a:t>
            </a:r>
            <a:r>
              <a:rPr lang="zh-CN" altLang="zh-CN" sz="1800" kern="100" dirty="0">
                <a:effectLst/>
                <a:latin typeface="Times New Roman" panose="02020603050405020304" pitchFamily="18" charset="0"/>
                <a:ea typeface="汉仪雅酷黑 65W" panose="020B0604020202020204"/>
              </a:rPr>
              <a:t>容器通信，通常被放在</a:t>
            </a:r>
            <a:r>
              <a:rPr lang="en-US" altLang="zh-CN" sz="1800" kern="100" dirty="0">
                <a:effectLst/>
                <a:latin typeface="Times New Roman" panose="02020603050405020304" pitchFamily="18" charset="0"/>
                <a:ea typeface="汉仪雅酷黑 65W" panose="020B0604020202020204"/>
              </a:rPr>
              <a:t>JSP</a:t>
            </a:r>
            <a:r>
              <a:rPr lang="zh-CN" altLang="zh-CN" sz="1800" kern="100" dirty="0">
                <a:effectLst/>
                <a:latin typeface="Times New Roman" panose="02020603050405020304" pitchFamily="18" charset="0"/>
                <a:ea typeface="汉仪雅酷黑 65W" panose="020B0604020202020204"/>
              </a:rPr>
              <a:t>页面的源代码的头部。</a:t>
            </a:r>
            <a:r>
              <a:rPr lang="en-US" altLang="zh-CN" sz="1800" kern="100" dirty="0">
                <a:effectLst/>
                <a:latin typeface="Times New Roman" panose="02020603050405020304" pitchFamily="18" charset="0"/>
                <a:ea typeface="汉仪雅酷黑 65W" panose="020B0604020202020204"/>
              </a:rPr>
              <a:t>page</a:t>
            </a:r>
            <a:r>
              <a:rPr lang="zh-CN" altLang="zh-CN" sz="1800" kern="100" dirty="0">
                <a:effectLst/>
                <a:latin typeface="Times New Roman" panose="02020603050405020304" pitchFamily="18" charset="0"/>
                <a:ea typeface="汉仪雅酷黑 65W" panose="020B0604020202020204"/>
              </a:rPr>
              <a:t>指令指定页面使用的脚本语言、</a:t>
            </a:r>
            <a:r>
              <a:rPr lang="en-US" altLang="zh-CN" sz="1800" kern="100" dirty="0">
                <a:effectLst/>
                <a:latin typeface="Times New Roman" panose="02020603050405020304" pitchFamily="18" charset="0"/>
                <a:ea typeface="汉仪雅酷黑 65W" panose="020B0604020202020204"/>
              </a:rPr>
              <a:t>JSP</a:t>
            </a:r>
            <a:r>
              <a:rPr lang="zh-CN" altLang="zh-CN" sz="1800" kern="100" dirty="0">
                <a:effectLst/>
                <a:latin typeface="Times New Roman" panose="02020603050405020304" pitchFamily="18" charset="0"/>
                <a:ea typeface="汉仪雅酷黑 65W" panose="020B0604020202020204"/>
              </a:rPr>
              <a:t>代表的</a:t>
            </a:r>
            <a:r>
              <a:rPr lang="en-US" altLang="zh-CN" sz="1800" kern="100" dirty="0">
                <a:effectLst/>
                <a:latin typeface="Times New Roman" panose="02020603050405020304" pitchFamily="18" charset="0"/>
                <a:ea typeface="汉仪雅酷黑 65W" panose="020B0604020202020204"/>
              </a:rPr>
              <a:t>servlet</a:t>
            </a:r>
            <a:r>
              <a:rPr lang="zh-CN" altLang="zh-CN" sz="1800" kern="100" dirty="0">
                <a:effectLst/>
                <a:latin typeface="Times New Roman" panose="02020603050405020304" pitchFamily="18" charset="0"/>
                <a:ea typeface="汉仪雅酷黑 65W" panose="020B0604020202020204"/>
              </a:rPr>
              <a:t>实现的接口、导入指定的类及软件包等。其格式如下：</a:t>
            </a:r>
          </a:p>
          <a:p>
            <a:pPr marL="266700" indent="266700" algn="just"/>
            <a:r>
              <a:rPr lang="en-US" altLang="zh-CN" sz="1800" kern="100" dirty="0">
                <a:solidFill>
                  <a:srgbClr val="0066FF"/>
                </a:solidFill>
                <a:effectLst/>
                <a:latin typeface="Times New Roman" panose="02020603050405020304" pitchFamily="18" charset="0"/>
                <a:ea typeface="汉仪雅酷黑 65W" panose="020B0604020202020204"/>
              </a:rPr>
              <a:t>&lt;</a:t>
            </a:r>
            <a:r>
              <a:rPr lang="en-US" altLang="zh-CN" sz="1800" kern="100" dirty="0">
                <a:effectLst/>
                <a:latin typeface="Times New Roman" panose="02020603050405020304" pitchFamily="18" charset="0"/>
                <a:ea typeface="汉仪雅酷黑 65W" panose="020B0604020202020204"/>
              </a:rPr>
              <a:t>%@ page </a:t>
            </a:r>
            <a:r>
              <a:rPr lang="zh-CN" altLang="zh-CN" sz="1800" kern="100" dirty="0">
                <a:effectLst/>
                <a:latin typeface="Times New Roman" panose="02020603050405020304" pitchFamily="18" charset="0"/>
                <a:ea typeface="汉仪雅酷黑 65W" panose="020B0604020202020204"/>
              </a:rPr>
              <a:t>属性</a:t>
            </a:r>
            <a:r>
              <a:rPr lang="en-US" altLang="zh-CN" sz="1800" kern="100" dirty="0">
                <a:effectLst/>
                <a:latin typeface="Times New Roman" panose="02020603050405020304" pitchFamily="18" charset="0"/>
                <a:ea typeface="汉仪雅酷黑 65W" panose="020B0604020202020204"/>
              </a:rPr>
              <a:t>1=“value”</a:t>
            </a:r>
            <a:r>
              <a:rPr lang="zh-CN" altLang="zh-CN" sz="1800" kern="100" dirty="0">
                <a:effectLst/>
                <a:latin typeface="Times New Roman" panose="02020603050405020304" pitchFamily="18" charset="0"/>
                <a:ea typeface="汉仪雅酷黑 65W" panose="020B0604020202020204"/>
              </a:rPr>
              <a:t>属性</a:t>
            </a:r>
            <a:r>
              <a:rPr lang="en-US" altLang="zh-CN" sz="1800" kern="100" dirty="0">
                <a:effectLst/>
                <a:latin typeface="Times New Roman" panose="02020603050405020304" pitchFamily="18" charset="0"/>
                <a:ea typeface="汉仪雅酷黑 65W" panose="020B0604020202020204"/>
              </a:rPr>
              <a:t>2=“value”</a:t>
            </a:r>
            <a:r>
              <a:rPr lang="en-US" altLang="zh-CN" sz="1800" kern="100" dirty="0">
                <a:solidFill>
                  <a:srgbClr val="0066FF"/>
                </a:solidFill>
                <a:effectLst/>
                <a:latin typeface="Times New Roman" panose="02020603050405020304" pitchFamily="18" charset="0"/>
                <a:ea typeface="汉仪雅酷黑 65W" panose="020B0604020202020204"/>
              </a:rPr>
              <a:t>….</a:t>
            </a:r>
            <a:r>
              <a:rPr lang="en-US" altLang="zh-CN" sz="1800" kern="100" dirty="0">
                <a:effectLst/>
                <a:latin typeface="Times New Roman" panose="02020603050405020304" pitchFamily="18" charset="0"/>
                <a:ea typeface="汉仪雅酷黑 65W" panose="020B0604020202020204"/>
              </a:rPr>
              <a:t>%</a:t>
            </a:r>
            <a:r>
              <a:rPr lang="en-US" altLang="zh-CN" sz="1800" kern="100" dirty="0">
                <a:solidFill>
                  <a:srgbClr val="0066FF"/>
                </a:solidFill>
                <a:effectLst/>
                <a:latin typeface="Times New Roman" panose="02020603050405020304" pitchFamily="18" charset="0"/>
                <a:ea typeface="汉仪雅酷黑 65W" panose="020B0604020202020204"/>
              </a:rPr>
              <a:t>&gt;</a:t>
            </a:r>
            <a:endParaRPr lang="zh-CN" altLang="zh-CN" sz="1800" kern="100" dirty="0">
              <a:effectLst/>
              <a:latin typeface="Times New Roman" panose="02020603050405020304" pitchFamily="18" charset="0"/>
              <a:ea typeface="汉仪雅酷黑 65W" panose="020B0604020202020204"/>
            </a:endParaRPr>
          </a:p>
          <a:p>
            <a:pPr indent="266700" algn="just"/>
            <a:r>
              <a:rPr lang="zh-CN" altLang="zh-CN" sz="1800" kern="100" dirty="0">
                <a:effectLst/>
                <a:latin typeface="Times New Roman" panose="02020603050405020304" pitchFamily="18" charset="0"/>
                <a:ea typeface="汉仪雅酷黑 65W" panose="020B0604020202020204"/>
              </a:rPr>
              <a:t>在同一个</a:t>
            </a:r>
            <a:r>
              <a:rPr lang="en-US" altLang="zh-CN" sz="1800" kern="100" dirty="0">
                <a:effectLst/>
                <a:latin typeface="Times New Roman" panose="02020603050405020304" pitchFamily="18" charset="0"/>
                <a:ea typeface="汉仪雅酷黑 65W" panose="020B0604020202020204"/>
              </a:rPr>
              <a:t>JSP</a:t>
            </a:r>
            <a:r>
              <a:rPr lang="zh-CN" altLang="zh-CN" sz="1800" kern="100" dirty="0">
                <a:effectLst/>
                <a:latin typeface="Times New Roman" panose="02020603050405020304" pitchFamily="18" charset="0"/>
                <a:ea typeface="汉仪雅酷黑 65W" panose="020B0604020202020204"/>
              </a:rPr>
              <a:t>页面中，可以同时使用</a:t>
            </a:r>
            <a:r>
              <a:rPr lang="en-US" altLang="zh-CN" sz="1800" kern="100" dirty="0">
                <a:effectLst/>
                <a:latin typeface="Times New Roman" panose="02020603050405020304" pitchFamily="18" charset="0"/>
                <a:ea typeface="汉仪雅酷黑 65W" panose="020B0604020202020204"/>
              </a:rPr>
              <a:t>page</a:t>
            </a:r>
            <a:r>
              <a:rPr lang="zh-CN" altLang="zh-CN" sz="1800" kern="100" dirty="0">
                <a:effectLst/>
                <a:latin typeface="Times New Roman" panose="02020603050405020304" pitchFamily="18" charset="0"/>
                <a:ea typeface="汉仪雅酷黑 65W" panose="020B0604020202020204"/>
              </a:rPr>
              <a:t>指令提供的不同属性。除了</a:t>
            </a:r>
            <a:r>
              <a:rPr lang="en-US" altLang="zh-CN" sz="1800" kern="100" dirty="0">
                <a:effectLst/>
                <a:latin typeface="Times New Roman" panose="02020603050405020304" pitchFamily="18" charset="0"/>
                <a:ea typeface="汉仪雅酷黑 65W" panose="020B0604020202020204"/>
              </a:rPr>
              <a:t>page</a:t>
            </a:r>
            <a:r>
              <a:rPr lang="zh-CN" altLang="zh-CN" sz="1800" kern="100" dirty="0">
                <a:effectLst/>
                <a:latin typeface="Times New Roman" panose="02020603050405020304" pitchFamily="18" charset="0"/>
                <a:ea typeface="汉仪雅酷黑 65W" panose="020B0604020202020204"/>
              </a:rPr>
              <a:t>指令的</a:t>
            </a:r>
            <a:r>
              <a:rPr lang="en-US" altLang="zh-CN" sz="1800" kern="100" dirty="0">
                <a:effectLst/>
                <a:latin typeface="Times New Roman" panose="02020603050405020304" pitchFamily="18" charset="0"/>
                <a:ea typeface="汉仪雅酷黑 65W" panose="020B0604020202020204"/>
              </a:rPr>
              <a:t>import</a:t>
            </a:r>
            <a:r>
              <a:rPr lang="zh-CN" altLang="zh-CN" sz="1800" kern="100" dirty="0">
                <a:effectLst/>
                <a:latin typeface="Times New Roman" panose="02020603050405020304" pitchFamily="18" charset="0"/>
                <a:ea typeface="汉仪雅酷黑 65W" panose="020B0604020202020204"/>
              </a:rPr>
              <a:t>属性可多次使用外，其他属性只能使用一次。</a:t>
            </a:r>
            <a:r>
              <a:rPr lang="en-US" altLang="zh-CN" sz="1800" kern="100" dirty="0">
                <a:effectLst/>
                <a:latin typeface="Times New Roman" panose="02020603050405020304" pitchFamily="18" charset="0"/>
                <a:ea typeface="汉仪雅酷黑 65W" panose="020B0604020202020204"/>
              </a:rPr>
              <a:t>page</a:t>
            </a:r>
            <a:r>
              <a:rPr lang="zh-CN" altLang="zh-CN" sz="1800" kern="100" dirty="0">
                <a:effectLst/>
                <a:latin typeface="Times New Roman" panose="02020603050405020304" pitchFamily="18" charset="0"/>
                <a:ea typeface="汉仪雅酷黑 65W" panose="020B0604020202020204"/>
              </a:rPr>
              <a:t>指令中可使用的属性有</a:t>
            </a:r>
            <a:r>
              <a:rPr lang="en-US" altLang="zh-CN" sz="1800" kern="100" dirty="0">
                <a:effectLst/>
                <a:latin typeface="Times New Roman" panose="02020603050405020304" pitchFamily="18" charset="0"/>
                <a:ea typeface="汉仪雅酷黑 65W" panose="020B0604020202020204"/>
              </a:rPr>
              <a:t>import</a:t>
            </a:r>
            <a:r>
              <a:rPr lang="zh-CN" altLang="zh-CN" sz="1800" kern="100" dirty="0">
                <a:effectLst/>
                <a:latin typeface="Times New Roman" panose="02020603050405020304" pitchFamily="18" charset="0"/>
                <a:ea typeface="汉仪雅酷黑 65W" panose="020B0604020202020204"/>
              </a:rPr>
              <a:t>、</a:t>
            </a:r>
            <a:r>
              <a:rPr lang="en-US" altLang="zh-CN" sz="1800" kern="100" dirty="0">
                <a:effectLst/>
                <a:latin typeface="Times New Roman" panose="02020603050405020304" pitchFamily="18" charset="0"/>
                <a:ea typeface="汉仪雅酷黑 65W" panose="020B0604020202020204"/>
              </a:rPr>
              <a:t>language</a:t>
            </a:r>
            <a:r>
              <a:rPr lang="zh-CN" altLang="zh-CN" sz="1800" kern="100" dirty="0">
                <a:effectLst/>
                <a:latin typeface="Times New Roman" panose="02020603050405020304" pitchFamily="18" charset="0"/>
                <a:ea typeface="汉仪雅酷黑 65W" panose="020B0604020202020204"/>
              </a:rPr>
              <a:t>、</a:t>
            </a:r>
            <a:r>
              <a:rPr lang="en-US" altLang="zh-CN" sz="1800" kern="100" dirty="0">
                <a:effectLst/>
                <a:latin typeface="Times New Roman" panose="02020603050405020304" pitchFamily="18" charset="0"/>
                <a:ea typeface="汉仪雅酷黑 65W" panose="020B0604020202020204"/>
              </a:rPr>
              <a:t>extends</a:t>
            </a:r>
            <a:r>
              <a:rPr lang="zh-CN" altLang="zh-CN" sz="1800" kern="100" dirty="0">
                <a:effectLst/>
                <a:latin typeface="Times New Roman" panose="02020603050405020304" pitchFamily="18" charset="0"/>
                <a:ea typeface="汉仪雅酷黑 65W" panose="020B0604020202020204"/>
              </a:rPr>
              <a:t>、</a:t>
            </a:r>
            <a:r>
              <a:rPr lang="en-US" altLang="zh-CN" sz="1800" kern="100" dirty="0" err="1">
                <a:effectLst/>
                <a:latin typeface="Times New Roman" panose="02020603050405020304" pitchFamily="18" charset="0"/>
                <a:ea typeface="汉仪雅酷黑 65W" panose="020B0604020202020204"/>
              </a:rPr>
              <a:t>contentType</a:t>
            </a:r>
            <a:r>
              <a:rPr lang="zh-CN" altLang="zh-CN" sz="1800" kern="100" dirty="0">
                <a:effectLst/>
                <a:latin typeface="Times New Roman" panose="02020603050405020304" pitchFamily="18" charset="0"/>
                <a:ea typeface="汉仪雅酷黑 65W" panose="020B0604020202020204"/>
              </a:rPr>
              <a:t>、</a:t>
            </a:r>
            <a:r>
              <a:rPr lang="en-US" altLang="zh-CN" sz="1800" kern="100" dirty="0">
                <a:effectLst/>
                <a:latin typeface="Times New Roman" panose="02020603050405020304" pitchFamily="18" charset="0"/>
                <a:ea typeface="汉仪雅酷黑 65W" panose="020B0604020202020204"/>
              </a:rPr>
              <a:t>session</a:t>
            </a:r>
            <a:r>
              <a:rPr lang="zh-CN" altLang="zh-CN" sz="1800" kern="100" dirty="0">
                <a:effectLst/>
                <a:latin typeface="Times New Roman" panose="02020603050405020304" pitchFamily="18" charset="0"/>
                <a:ea typeface="汉仪雅酷黑 65W" panose="020B0604020202020204"/>
              </a:rPr>
              <a:t>、</a:t>
            </a:r>
            <a:r>
              <a:rPr lang="en-US" altLang="zh-CN" sz="1800" kern="100" dirty="0">
                <a:effectLst/>
                <a:latin typeface="Times New Roman" panose="02020603050405020304" pitchFamily="18" charset="0"/>
                <a:ea typeface="汉仪雅酷黑 65W" panose="020B0604020202020204"/>
              </a:rPr>
              <a:t>buffer</a:t>
            </a:r>
            <a:r>
              <a:rPr lang="zh-CN" altLang="zh-CN" sz="1800" kern="100" dirty="0">
                <a:effectLst/>
                <a:latin typeface="Times New Roman" panose="02020603050405020304" pitchFamily="18" charset="0"/>
                <a:ea typeface="汉仪雅酷黑 65W" panose="020B0604020202020204"/>
              </a:rPr>
              <a:t>、</a:t>
            </a:r>
            <a:r>
              <a:rPr lang="en-US" altLang="zh-CN" sz="1800" kern="100" dirty="0" err="1">
                <a:effectLst/>
                <a:latin typeface="Times New Roman" panose="02020603050405020304" pitchFamily="18" charset="0"/>
                <a:ea typeface="汉仪雅酷黑 65W" panose="020B0604020202020204"/>
              </a:rPr>
              <a:t>autoflash</a:t>
            </a:r>
            <a:r>
              <a:rPr lang="zh-CN" altLang="zh-CN" sz="1800" kern="100" dirty="0">
                <a:effectLst/>
                <a:latin typeface="Times New Roman" panose="02020603050405020304" pitchFamily="18" charset="0"/>
                <a:ea typeface="汉仪雅酷黑 65W" panose="020B0604020202020204"/>
              </a:rPr>
              <a:t>、</a:t>
            </a:r>
            <a:r>
              <a:rPr lang="en-US" altLang="zh-CN" sz="1800" kern="100" dirty="0" err="1">
                <a:effectLst/>
                <a:latin typeface="Times New Roman" panose="02020603050405020304" pitchFamily="18" charset="0"/>
                <a:ea typeface="汉仪雅酷黑 65W" panose="020B0604020202020204"/>
              </a:rPr>
              <a:t>isThreadSafe</a:t>
            </a:r>
            <a:r>
              <a:rPr lang="zh-CN" altLang="zh-CN" sz="1800" kern="100" dirty="0">
                <a:effectLst/>
                <a:latin typeface="Times New Roman" panose="02020603050405020304" pitchFamily="18" charset="0"/>
                <a:ea typeface="汉仪雅酷黑 65W" panose="020B0604020202020204"/>
              </a:rPr>
              <a:t>、</a:t>
            </a:r>
            <a:r>
              <a:rPr lang="en-US" altLang="zh-CN" sz="1800" kern="100" dirty="0">
                <a:effectLst/>
                <a:latin typeface="Times New Roman" panose="02020603050405020304" pitchFamily="18" charset="0"/>
                <a:ea typeface="汉仪雅酷黑 65W" panose="020B0604020202020204"/>
              </a:rPr>
              <a:t>info</a:t>
            </a:r>
            <a:r>
              <a:rPr lang="zh-CN" altLang="zh-CN" sz="1800" kern="100" dirty="0">
                <a:effectLst/>
                <a:latin typeface="Times New Roman" panose="02020603050405020304" pitchFamily="18" charset="0"/>
                <a:ea typeface="汉仪雅酷黑 65W" panose="020B0604020202020204"/>
              </a:rPr>
              <a:t>、</a:t>
            </a:r>
            <a:r>
              <a:rPr lang="en-US" altLang="zh-CN" sz="1800" kern="100" dirty="0" err="1">
                <a:effectLst/>
                <a:latin typeface="Times New Roman" panose="02020603050405020304" pitchFamily="18" charset="0"/>
                <a:ea typeface="汉仪雅酷黑 65W" panose="020B0604020202020204"/>
              </a:rPr>
              <a:t>errorPage</a:t>
            </a:r>
            <a:r>
              <a:rPr lang="zh-CN" altLang="zh-CN" sz="1800" kern="100" dirty="0">
                <a:effectLst/>
                <a:latin typeface="Times New Roman" panose="02020603050405020304" pitchFamily="18" charset="0"/>
                <a:ea typeface="汉仪雅酷黑 65W" panose="020B0604020202020204"/>
              </a:rPr>
              <a:t>、</a:t>
            </a:r>
            <a:r>
              <a:rPr lang="en-US" altLang="zh-CN" sz="1800" kern="100" dirty="0" err="1">
                <a:effectLst/>
                <a:latin typeface="Times New Roman" panose="02020603050405020304" pitchFamily="18" charset="0"/>
                <a:ea typeface="汉仪雅酷黑 65W" panose="020B0604020202020204"/>
              </a:rPr>
              <a:t>isErrorPage</a:t>
            </a:r>
            <a:r>
              <a:rPr lang="zh-CN" altLang="zh-CN" sz="1800" kern="100" dirty="0">
                <a:effectLst/>
                <a:latin typeface="Times New Roman" panose="02020603050405020304" pitchFamily="18" charset="0"/>
                <a:ea typeface="汉仪雅酷黑 65W" panose="020B0604020202020204"/>
              </a:rPr>
              <a:t>。</a:t>
            </a:r>
            <a:endParaRPr lang="zh-CN" altLang="zh-CN" sz="1800" kern="100" dirty="0">
              <a:effectLst/>
              <a:latin typeface="宋体" panose="02010600030101010101" pitchFamily="2" charset="-122"/>
              <a:ea typeface="汉仪雅酷黑 65W" panose="020B0604020202020204"/>
              <a:cs typeface="Times New Roman" panose="02020603050405020304" pitchFamily="18" charset="0"/>
            </a:endParaRPr>
          </a:p>
        </p:txBody>
      </p:sp>
    </p:spTree>
    <p:extLst>
      <p:ext uri="{BB962C8B-B14F-4D97-AF65-F5344CB8AC3E}">
        <p14:creationId xmlns:p14="http://schemas.microsoft.com/office/powerpoint/2010/main" val="12292207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6"/>
          <p:cNvPicPr>
            <a:picLocks noChangeAspect="1"/>
          </p:cNvPicPr>
          <p:nvPr/>
        </p:nvPicPr>
        <p:blipFill>
          <a:blip r:embed="rId7"/>
          <a:stretch>
            <a:fillRect/>
          </a:stretch>
        </p:blipFill>
        <p:spPr>
          <a:xfrm>
            <a:off x="-4445" y="0"/>
            <a:ext cx="8107680" cy="584200"/>
          </a:xfrm>
          <a:prstGeom prst="rect">
            <a:avLst/>
          </a:prstGeom>
        </p:spPr>
      </p:pic>
      <p:pic>
        <p:nvPicPr>
          <p:cNvPr id="5" name="图片 4" descr="5"/>
          <p:cNvPicPr>
            <a:picLocks noChangeAspect="1"/>
          </p:cNvPicPr>
          <p:nvPr/>
        </p:nvPicPr>
        <p:blipFill>
          <a:blip r:embed="rId8"/>
          <a:stretch>
            <a:fillRect/>
          </a:stretch>
        </p:blipFill>
        <p:spPr>
          <a:xfrm>
            <a:off x="3091815" y="5311775"/>
            <a:ext cx="6116955" cy="408305"/>
          </a:xfrm>
          <a:prstGeom prst="rect">
            <a:avLst/>
          </a:prstGeom>
        </p:spPr>
      </p:pic>
      <p:sp>
        <p:nvSpPr>
          <p:cNvPr id="9" name="文本框 8"/>
          <p:cNvSpPr txBox="1"/>
          <p:nvPr/>
        </p:nvSpPr>
        <p:spPr>
          <a:xfrm>
            <a:off x="400685" y="765810"/>
            <a:ext cx="3932555" cy="398780"/>
          </a:xfrm>
          <a:prstGeom prst="rect">
            <a:avLst/>
          </a:prstGeom>
          <a:noFill/>
        </p:spPr>
        <p:txBody>
          <a:bodyPr wrap="square" rtlCol="0">
            <a:spAutoFit/>
          </a:bodyPr>
          <a:lstStyle/>
          <a:p>
            <a:r>
              <a:rPr lang="en-US" altLang="zh-CN" sz="2000" b="1" dirty="0">
                <a:solidFill>
                  <a:srgbClr val="3077B5"/>
                </a:solidFill>
                <a:latin typeface="汉仪雅酷黑 65W" panose="020B0604020202020204" charset="-122"/>
                <a:ea typeface="汉仪雅酷黑 65W" panose="020B0604020202020204" charset="-122"/>
                <a:cs typeface="汉仪雅酷黑 65W" panose="020B0604020202020204" charset="-122"/>
              </a:rPr>
              <a:t>7</a:t>
            </a:r>
            <a:r>
              <a:rPr lang="zh-CN" alt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a:t>
            </a:r>
            <a:r>
              <a:rPr lang="en-US" altLang="zh-CN" sz="2000" b="1" dirty="0">
                <a:solidFill>
                  <a:srgbClr val="3077B5"/>
                </a:solidFill>
                <a:latin typeface="汉仪雅酷黑 65W" panose="020B0604020202020204" charset="-122"/>
                <a:ea typeface="汉仪雅酷黑 65W" panose="020B0604020202020204" charset="-122"/>
                <a:cs typeface="汉仪雅酷黑 65W" panose="020B0604020202020204" charset="-122"/>
              </a:rPr>
              <a:t>3.2</a:t>
            </a:r>
            <a:r>
              <a:rPr lang="zh-CN" alt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  </a:t>
            </a:r>
            <a:r>
              <a:rPr lang="en-US" altLang="zh-CN" sz="2000" b="1" dirty="0">
                <a:solidFill>
                  <a:srgbClr val="3077B5"/>
                </a:solidFill>
                <a:latin typeface="汉仪雅酷黑 65W" panose="020B0604020202020204" charset="-122"/>
                <a:ea typeface="汉仪雅酷黑 65W" panose="020B0604020202020204" charset="-122"/>
                <a:cs typeface="汉仪雅酷黑 65W" panose="020B0604020202020204" charset="-122"/>
              </a:rPr>
              <a:t>JSP</a:t>
            </a:r>
            <a:r>
              <a:rPr lang="zh-CN" alt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指令元素</a:t>
            </a:r>
          </a:p>
        </p:txBody>
      </p:sp>
      <p:pic>
        <p:nvPicPr>
          <p:cNvPr id="3" name="图片 2" descr="未标题-1"/>
          <p:cNvPicPr>
            <a:picLocks noChangeAspect="1"/>
          </p:cNvPicPr>
          <p:nvPr>
            <p:custDataLst>
              <p:tags r:id="rId1"/>
            </p:custDataLst>
          </p:nvPr>
        </p:nvPicPr>
        <p:blipFill>
          <a:blip r:embed="rId9"/>
          <a:stretch>
            <a:fillRect/>
          </a:stretch>
        </p:blipFill>
        <p:spPr>
          <a:xfrm>
            <a:off x="144145" y="104140"/>
            <a:ext cx="1975485" cy="494030"/>
          </a:xfrm>
          <a:prstGeom prst="rect">
            <a:avLst/>
          </a:prstGeom>
        </p:spPr>
      </p:pic>
      <p:grpSp>
        <p:nvGrpSpPr>
          <p:cNvPr id="4" name="组合 3"/>
          <p:cNvGrpSpPr/>
          <p:nvPr/>
        </p:nvGrpSpPr>
        <p:grpSpPr>
          <a:xfrm>
            <a:off x="6911340" y="227965"/>
            <a:ext cx="2143125" cy="521970"/>
            <a:chOff x="3716" y="3214"/>
            <a:chExt cx="8453" cy="822"/>
          </a:xfrm>
        </p:grpSpPr>
        <p:sp>
          <p:nvSpPr>
            <p:cNvPr id="8" name="文本框 7"/>
            <p:cNvSpPr txBox="1"/>
            <p:nvPr>
              <p:custDataLst>
                <p:tags r:id="rId4"/>
              </p:custDataLst>
            </p:nvPr>
          </p:nvSpPr>
          <p:spPr>
            <a:xfrm>
              <a:off x="4002" y="3214"/>
              <a:ext cx="8167" cy="822"/>
            </a:xfrm>
            <a:prstGeom prst="rect">
              <a:avLst/>
            </a:prstGeom>
            <a:noFill/>
          </p:spPr>
          <p:txBody>
            <a:bodyPr wrap="square" rtlCol="0">
              <a:spAutoFit/>
            </a:bodyPr>
            <a:lstStyle/>
            <a:p>
              <a:pPr indent="0" fontAlgn="auto">
                <a:lnSpc>
                  <a:spcPct val="100000"/>
                </a:lnSpc>
              </a:pP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第3章  Java的多线程机制及其网络程序设计</a:t>
              </a:r>
            </a:p>
          </p:txBody>
        </p:sp>
        <p:sp>
          <p:nvSpPr>
            <p:cNvPr id="14" name="矩形 13"/>
            <p:cNvSpPr/>
            <p:nvPr>
              <p:custDataLst>
                <p:tags r:id="rId5"/>
              </p:custDataLst>
            </p:nvPr>
          </p:nvSpPr>
          <p:spPr>
            <a:xfrm>
              <a:off x="3716" y="3292"/>
              <a:ext cx="286" cy="327"/>
            </a:xfrm>
            <a:prstGeom prst="rect">
              <a:avLst/>
            </a:prstGeom>
            <a:solidFill>
              <a:srgbClr val="3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矩形 9">
            <a:extLst>
              <a:ext uri="{FF2B5EF4-FFF2-40B4-BE49-F238E27FC236}">
                <a16:creationId xmlns:a16="http://schemas.microsoft.com/office/drawing/2014/main" id="{78ADB6AF-E144-28A3-3174-429D01E358DF}"/>
              </a:ext>
            </a:extLst>
          </p:cNvPr>
          <p:cNvSpPr/>
          <p:nvPr/>
        </p:nvSpPr>
        <p:spPr>
          <a:xfrm>
            <a:off x="6679096" y="227965"/>
            <a:ext cx="2295240" cy="494030"/>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grpSp>
        <p:nvGrpSpPr>
          <p:cNvPr id="11" name="组合 10">
            <a:extLst>
              <a:ext uri="{FF2B5EF4-FFF2-40B4-BE49-F238E27FC236}">
                <a16:creationId xmlns:a16="http://schemas.microsoft.com/office/drawing/2014/main" id="{C1E0C118-A6A9-E5A7-C731-57EE1DE8E17A}"/>
              </a:ext>
            </a:extLst>
          </p:cNvPr>
          <p:cNvGrpSpPr/>
          <p:nvPr/>
        </p:nvGrpSpPr>
        <p:grpSpPr>
          <a:xfrm>
            <a:off x="6911340" y="227965"/>
            <a:ext cx="2143125" cy="307975"/>
            <a:chOff x="3716" y="3214"/>
            <a:chExt cx="8453" cy="485"/>
          </a:xfrm>
        </p:grpSpPr>
        <p:sp>
          <p:nvSpPr>
            <p:cNvPr id="12" name="文本框 11">
              <a:extLst>
                <a:ext uri="{FF2B5EF4-FFF2-40B4-BE49-F238E27FC236}">
                  <a16:creationId xmlns:a16="http://schemas.microsoft.com/office/drawing/2014/main" id="{E9F8C337-805F-D00A-8FF5-B83CF7DD3BBD}"/>
                </a:ext>
              </a:extLst>
            </p:cNvPr>
            <p:cNvSpPr txBox="1"/>
            <p:nvPr>
              <p:custDataLst>
                <p:tags r:id="rId2"/>
              </p:custDataLst>
            </p:nvPr>
          </p:nvSpPr>
          <p:spPr>
            <a:xfrm>
              <a:off x="4002" y="3214"/>
              <a:ext cx="8167" cy="485"/>
            </a:xfrm>
            <a:prstGeom prst="rect">
              <a:avLst/>
            </a:prstGeom>
            <a:noFill/>
          </p:spPr>
          <p:txBody>
            <a:bodyPr wrap="square" rtlCol="0">
              <a:spAutoFit/>
            </a:bodyPr>
            <a:lstStyle/>
            <a:p>
              <a:pPr indent="0" fontAlgn="auto">
                <a:lnSpc>
                  <a:spcPct val="100000"/>
                </a:lnSpc>
              </a:pP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第</a:t>
              </a:r>
              <a:r>
                <a:rPr lang="en-US" altLang="zh-CN" sz="1400" dirty="0">
                  <a:solidFill>
                    <a:srgbClr val="3077B5"/>
                  </a:solidFill>
                  <a:latin typeface="汉仪雅酷黑简" panose="00020600040101010101" charset="-122"/>
                  <a:ea typeface="汉仪雅酷黑简" panose="00020600040101010101" charset="-122"/>
                  <a:cs typeface="汉仪雅酷黑简" panose="00020600040101010101" charset="-122"/>
                </a:rPr>
                <a:t>7</a:t>
              </a: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章</a:t>
              </a:r>
              <a:r>
                <a:rPr lang="en-US" altLang="zh-CN" sz="1400" dirty="0">
                  <a:solidFill>
                    <a:srgbClr val="3077B5"/>
                  </a:solidFill>
                  <a:latin typeface="汉仪雅酷黑简" panose="00020600040101010101" charset="-122"/>
                  <a:ea typeface="汉仪雅酷黑简" panose="00020600040101010101" charset="-122"/>
                  <a:cs typeface="汉仪雅酷黑简" panose="00020600040101010101" charset="-122"/>
                </a:rPr>
                <a:t> JSP</a:t>
              </a: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技术基础</a:t>
              </a:r>
            </a:p>
          </p:txBody>
        </p:sp>
        <p:sp>
          <p:nvSpPr>
            <p:cNvPr id="13" name="矩形 12">
              <a:extLst>
                <a:ext uri="{FF2B5EF4-FFF2-40B4-BE49-F238E27FC236}">
                  <a16:creationId xmlns:a16="http://schemas.microsoft.com/office/drawing/2014/main" id="{A8253033-6600-7085-944C-4327C3B9D764}"/>
                </a:ext>
              </a:extLst>
            </p:cNvPr>
            <p:cNvSpPr/>
            <p:nvPr>
              <p:custDataLst>
                <p:tags r:id="rId3"/>
              </p:custDataLst>
            </p:nvPr>
          </p:nvSpPr>
          <p:spPr>
            <a:xfrm>
              <a:off x="3716" y="3292"/>
              <a:ext cx="286" cy="327"/>
            </a:xfrm>
            <a:prstGeom prst="rect">
              <a:avLst/>
            </a:prstGeom>
            <a:solidFill>
              <a:srgbClr val="3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6" name="文本框 15">
            <a:extLst>
              <a:ext uri="{FF2B5EF4-FFF2-40B4-BE49-F238E27FC236}">
                <a16:creationId xmlns:a16="http://schemas.microsoft.com/office/drawing/2014/main" id="{D94506E4-6144-6576-13CB-EE0921740669}"/>
              </a:ext>
            </a:extLst>
          </p:cNvPr>
          <p:cNvSpPr txBox="1"/>
          <p:nvPr/>
        </p:nvSpPr>
        <p:spPr>
          <a:xfrm>
            <a:off x="562142" y="1164590"/>
            <a:ext cx="8009364" cy="2862322"/>
          </a:xfrm>
          <a:prstGeom prst="rect">
            <a:avLst/>
          </a:prstGeom>
          <a:noFill/>
        </p:spPr>
        <p:txBody>
          <a:bodyPr wrap="square">
            <a:spAutoFit/>
          </a:bodyPr>
          <a:lstStyle/>
          <a:p>
            <a:pPr indent="267970" algn="just"/>
            <a:r>
              <a:rPr lang="zh-CN" altLang="zh-CN" sz="1800" kern="100" dirty="0">
                <a:effectLst/>
                <a:latin typeface="Times New Roman" panose="02020603050405020304" pitchFamily="18" charset="0"/>
                <a:ea typeface="汉仪雅酷黑 65W" panose="020B0604020202020204"/>
              </a:rPr>
              <a:t>以下是</a:t>
            </a:r>
            <a:r>
              <a:rPr lang="en-US" altLang="zh-CN" sz="1800" kern="100" dirty="0">
                <a:effectLst/>
                <a:latin typeface="Times New Roman" panose="02020603050405020304" pitchFamily="18" charset="0"/>
                <a:ea typeface="汉仪雅酷黑 65W" panose="020B0604020202020204"/>
              </a:rPr>
              <a:t>page</a:t>
            </a:r>
            <a:r>
              <a:rPr lang="zh-CN" altLang="zh-CN" sz="1800" kern="100" dirty="0">
                <a:effectLst/>
                <a:latin typeface="Times New Roman" panose="02020603050405020304" pitchFamily="18" charset="0"/>
                <a:ea typeface="汉仪雅酷黑 65W" panose="020B0604020202020204"/>
              </a:rPr>
              <a:t>指令中的属性使用示例：</a:t>
            </a:r>
          </a:p>
          <a:p>
            <a:pPr indent="266700" algn="just"/>
            <a:r>
              <a:rPr lang="en-US" altLang="zh-CN" sz="1800" kern="100" dirty="0">
                <a:effectLst/>
                <a:latin typeface="Times New Roman" panose="02020603050405020304" pitchFamily="18" charset="0"/>
                <a:ea typeface="汉仪雅酷黑 65W" panose="020B0604020202020204"/>
                <a:cs typeface="Times New Roman" panose="02020603050405020304" pitchFamily="18" charset="0"/>
              </a:rPr>
              <a:t>	</a:t>
            </a:r>
            <a:r>
              <a:rPr lang="fr-FR" altLang="zh-CN" sz="1800" kern="100" dirty="0">
                <a:effectLst/>
                <a:latin typeface="Times New Roman" panose="02020603050405020304" pitchFamily="18" charset="0"/>
                <a:ea typeface="汉仪雅酷黑 65W" panose="020B0604020202020204"/>
                <a:cs typeface="Times New Roman" panose="02020603050405020304" pitchFamily="18" charset="0"/>
              </a:rPr>
              <a:t>&lt;%@ page </a:t>
            </a:r>
            <a:endParaRPr lang="zh-CN" altLang="zh-CN" sz="1800" kern="100" dirty="0">
              <a:effectLst/>
              <a:latin typeface="宋体" panose="02010600030101010101" pitchFamily="2" charset="-122"/>
              <a:ea typeface="汉仪雅酷黑 65W" panose="020B0604020202020204"/>
              <a:cs typeface="Times New Roman" panose="02020603050405020304" pitchFamily="18" charset="0"/>
            </a:endParaRPr>
          </a:p>
          <a:p>
            <a:pPr indent="266700" algn="just"/>
            <a:r>
              <a:rPr lang="fr-FR" altLang="zh-CN" sz="1800" kern="100" dirty="0">
                <a:effectLst/>
                <a:latin typeface="Times New Roman" panose="02020603050405020304" pitchFamily="18" charset="0"/>
                <a:ea typeface="汉仪雅酷黑 65W" panose="020B0604020202020204"/>
                <a:cs typeface="Times New Roman" panose="02020603050405020304" pitchFamily="18" charset="0"/>
              </a:rPr>
              <a:t>          language=“java”       extends=“package.class” </a:t>
            </a:r>
            <a:endParaRPr lang="zh-CN" altLang="zh-CN" sz="1800" kern="100" dirty="0">
              <a:effectLst/>
              <a:latin typeface="宋体" panose="02010600030101010101" pitchFamily="2" charset="-122"/>
              <a:ea typeface="汉仪雅酷黑 65W" panose="020B0604020202020204"/>
              <a:cs typeface="Times New Roman" panose="02020603050405020304" pitchFamily="18" charset="0"/>
            </a:endParaRPr>
          </a:p>
          <a:p>
            <a:pPr indent="266700" algn="just"/>
            <a:r>
              <a:rPr lang="fr-FR" altLang="zh-CN" sz="1800" kern="100" dirty="0">
                <a:effectLst/>
                <a:latin typeface="Times New Roman" panose="02020603050405020304" pitchFamily="18" charset="0"/>
                <a:ea typeface="汉仪雅酷黑 65W" panose="020B0604020202020204"/>
                <a:cs typeface="Times New Roman" panose="02020603050405020304" pitchFamily="18" charset="0"/>
              </a:rPr>
              <a:t>          import=“package.class”    session=“true|false” </a:t>
            </a:r>
            <a:endParaRPr lang="zh-CN" altLang="zh-CN" sz="1800" kern="100" dirty="0">
              <a:effectLst/>
              <a:latin typeface="宋体" panose="02010600030101010101" pitchFamily="2" charset="-122"/>
              <a:ea typeface="汉仪雅酷黑 65W" panose="020B0604020202020204"/>
              <a:cs typeface="Times New Roman" panose="02020603050405020304" pitchFamily="18" charset="0"/>
            </a:endParaRPr>
          </a:p>
          <a:p>
            <a:pPr indent="266700" algn="just"/>
            <a:r>
              <a:rPr lang="fr-FR" altLang="zh-CN" sz="1800" kern="100" dirty="0">
                <a:effectLst/>
                <a:latin typeface="Times New Roman" panose="02020603050405020304" pitchFamily="18" charset="0"/>
                <a:ea typeface="汉仪雅酷黑 65W" panose="020B0604020202020204"/>
                <a:cs typeface="Times New Roman" panose="02020603050405020304" pitchFamily="18" charset="0"/>
              </a:rPr>
              <a:t>          buffer=“none|</a:t>
            </a:r>
            <a:r>
              <a:rPr lang="fr-FR" altLang="zh-CN" sz="1800" kern="100" dirty="0">
                <a:solidFill>
                  <a:srgbClr val="FF0000"/>
                </a:solidFill>
                <a:effectLst/>
                <a:latin typeface="Times New Roman" panose="02020603050405020304" pitchFamily="18" charset="0"/>
                <a:ea typeface="汉仪雅酷黑 65W" panose="020B0604020202020204"/>
                <a:cs typeface="Times New Roman" panose="02020603050405020304" pitchFamily="18" charset="0"/>
              </a:rPr>
              <a:t>8kb</a:t>
            </a:r>
            <a:r>
              <a:rPr lang="fr-FR" altLang="zh-CN" sz="1800" kern="100" dirty="0">
                <a:effectLst/>
                <a:latin typeface="Times New Roman" panose="02020603050405020304" pitchFamily="18" charset="0"/>
                <a:ea typeface="汉仪雅酷黑 65W" panose="020B0604020202020204"/>
                <a:cs typeface="Times New Roman" panose="02020603050405020304" pitchFamily="18" charset="0"/>
              </a:rPr>
              <a:t>”        autoflush=“true|false” </a:t>
            </a:r>
            <a:endParaRPr lang="zh-CN" altLang="zh-CN" sz="1800" kern="100" dirty="0">
              <a:effectLst/>
              <a:latin typeface="宋体" panose="02010600030101010101" pitchFamily="2" charset="-122"/>
              <a:ea typeface="汉仪雅酷黑 65W" panose="020B0604020202020204"/>
              <a:cs typeface="Times New Roman" panose="02020603050405020304" pitchFamily="18" charset="0"/>
            </a:endParaRPr>
          </a:p>
          <a:p>
            <a:pPr indent="266700" algn="just"/>
            <a:r>
              <a:rPr lang="fr-FR" altLang="zh-CN" sz="1800" kern="100" dirty="0">
                <a:effectLst/>
                <a:latin typeface="Times New Roman" panose="02020603050405020304" pitchFamily="18" charset="0"/>
                <a:ea typeface="汉仪雅酷黑 65W" panose="020B0604020202020204"/>
                <a:cs typeface="Times New Roman" panose="02020603050405020304" pitchFamily="18" charset="0"/>
              </a:rPr>
              <a:t>          </a:t>
            </a:r>
            <a:r>
              <a:rPr lang="en-US" altLang="zh-CN" sz="1800" kern="100" dirty="0" err="1">
                <a:effectLst/>
                <a:latin typeface="Times New Roman" panose="02020603050405020304" pitchFamily="18" charset="0"/>
                <a:ea typeface="汉仪雅酷黑 65W" panose="020B0604020202020204"/>
                <a:cs typeface="Times New Roman" panose="02020603050405020304" pitchFamily="18" charset="0"/>
              </a:rPr>
              <a:t>isThreadSafe</a:t>
            </a:r>
            <a:r>
              <a:rPr lang="en-US" altLang="zh-CN" sz="1800" kern="100" dirty="0">
                <a:effectLst/>
                <a:latin typeface="Times New Roman" panose="02020603050405020304" pitchFamily="18" charset="0"/>
                <a:ea typeface="汉仪雅酷黑 65W" panose="020B0604020202020204"/>
                <a:cs typeface="Times New Roman" panose="02020603050405020304" pitchFamily="18" charset="0"/>
              </a:rPr>
              <a:t>=“</a:t>
            </a:r>
            <a:r>
              <a:rPr lang="en-US" altLang="zh-CN" sz="1800" kern="100" dirty="0" err="1">
                <a:effectLst/>
                <a:latin typeface="Times New Roman" panose="02020603050405020304" pitchFamily="18" charset="0"/>
                <a:ea typeface="汉仪雅酷黑 65W" panose="020B0604020202020204"/>
                <a:cs typeface="Times New Roman" panose="02020603050405020304" pitchFamily="18" charset="0"/>
              </a:rPr>
              <a:t>true|false</a:t>
            </a:r>
            <a:r>
              <a:rPr lang="en-US" altLang="zh-CN" sz="1800" kern="100" dirty="0">
                <a:effectLst/>
                <a:latin typeface="Times New Roman" panose="02020603050405020304" pitchFamily="18" charset="0"/>
                <a:ea typeface="汉仪雅酷黑 65W" panose="020B0604020202020204"/>
                <a:cs typeface="Times New Roman" panose="02020603050405020304" pitchFamily="18" charset="0"/>
              </a:rPr>
              <a:t>”        info=“text” </a:t>
            </a:r>
            <a:endParaRPr lang="zh-CN" altLang="zh-CN" sz="1800" kern="100" dirty="0">
              <a:effectLst/>
              <a:latin typeface="宋体" panose="02010600030101010101" pitchFamily="2" charset="-122"/>
              <a:ea typeface="汉仪雅酷黑 65W" panose="020B0604020202020204"/>
              <a:cs typeface="Times New Roman" panose="02020603050405020304" pitchFamily="18" charset="0"/>
            </a:endParaRPr>
          </a:p>
          <a:p>
            <a:pPr indent="266700" algn="just"/>
            <a:r>
              <a:rPr lang="en-US" altLang="zh-CN" sz="1800" kern="100" dirty="0">
                <a:effectLst/>
                <a:latin typeface="Times New Roman" panose="02020603050405020304" pitchFamily="18" charset="0"/>
                <a:ea typeface="汉仪雅酷黑 65W" panose="020B0604020202020204"/>
                <a:cs typeface="Times New Roman" panose="02020603050405020304" pitchFamily="18" charset="0"/>
              </a:rPr>
              <a:t>          </a:t>
            </a:r>
            <a:r>
              <a:rPr lang="en-US" altLang="zh-CN" sz="1800" kern="100" dirty="0" err="1">
                <a:effectLst/>
                <a:latin typeface="Times New Roman" panose="02020603050405020304" pitchFamily="18" charset="0"/>
                <a:ea typeface="汉仪雅酷黑 65W" panose="020B0604020202020204"/>
                <a:cs typeface="Times New Roman" panose="02020603050405020304" pitchFamily="18" charset="0"/>
              </a:rPr>
              <a:t>errorPage</a:t>
            </a:r>
            <a:r>
              <a:rPr lang="en-US" altLang="zh-CN" sz="1800" kern="100" dirty="0">
                <a:effectLst/>
                <a:latin typeface="Times New Roman" panose="02020603050405020304" pitchFamily="18" charset="0"/>
                <a:ea typeface="汉仪雅酷黑 65W" panose="020B0604020202020204"/>
                <a:cs typeface="Times New Roman" panose="02020603050405020304" pitchFamily="18" charset="0"/>
              </a:rPr>
              <a:t>=“</a:t>
            </a:r>
            <a:r>
              <a:rPr lang="en-US" altLang="zh-CN" sz="1800" kern="100" dirty="0" err="1">
                <a:effectLst/>
                <a:latin typeface="Times New Roman" panose="02020603050405020304" pitchFamily="18" charset="0"/>
                <a:ea typeface="汉仪雅酷黑 65W" panose="020B0604020202020204"/>
                <a:cs typeface="Times New Roman" panose="02020603050405020304" pitchFamily="18" charset="0"/>
              </a:rPr>
              <a:t>relativeURL</a:t>
            </a:r>
            <a:r>
              <a:rPr lang="en-US" altLang="zh-CN" sz="1800" kern="100" dirty="0">
                <a:effectLst/>
                <a:latin typeface="Times New Roman" panose="02020603050405020304" pitchFamily="18" charset="0"/>
                <a:ea typeface="汉仪雅酷黑 65W" panose="020B0604020202020204"/>
                <a:cs typeface="Times New Roman" panose="02020603050405020304" pitchFamily="18" charset="0"/>
              </a:rPr>
              <a:t>” </a:t>
            </a:r>
            <a:endParaRPr lang="zh-CN" altLang="zh-CN" sz="1800" kern="100" dirty="0">
              <a:effectLst/>
              <a:latin typeface="宋体" panose="02010600030101010101" pitchFamily="2" charset="-122"/>
              <a:ea typeface="汉仪雅酷黑 65W" panose="020B0604020202020204"/>
              <a:cs typeface="Times New Roman" panose="02020603050405020304" pitchFamily="18" charset="0"/>
            </a:endParaRPr>
          </a:p>
          <a:p>
            <a:pPr indent="266700" algn="just"/>
            <a:r>
              <a:rPr lang="en-US" altLang="zh-CN" sz="1800" kern="100" dirty="0">
                <a:effectLst/>
                <a:latin typeface="Times New Roman" panose="02020603050405020304" pitchFamily="18" charset="0"/>
                <a:ea typeface="汉仪雅酷黑 65W" panose="020B0604020202020204"/>
                <a:cs typeface="Times New Roman" panose="02020603050405020304" pitchFamily="18" charset="0"/>
              </a:rPr>
              <a:t>          </a:t>
            </a:r>
            <a:r>
              <a:rPr lang="en-US" altLang="zh-CN" sz="1800" kern="100" dirty="0" err="1">
                <a:effectLst/>
                <a:latin typeface="Times New Roman" panose="02020603050405020304" pitchFamily="18" charset="0"/>
                <a:ea typeface="汉仪雅酷黑 65W" panose="020B0604020202020204"/>
                <a:cs typeface="Times New Roman" panose="02020603050405020304" pitchFamily="18" charset="0"/>
              </a:rPr>
              <a:t>contentType</a:t>
            </a:r>
            <a:r>
              <a:rPr lang="en-US" altLang="zh-CN" sz="1800" kern="100" dirty="0">
                <a:effectLst/>
                <a:latin typeface="Times New Roman" panose="02020603050405020304" pitchFamily="18" charset="0"/>
                <a:ea typeface="汉仪雅酷黑 65W" panose="020B0604020202020204"/>
                <a:cs typeface="Times New Roman" panose="02020603050405020304" pitchFamily="18" charset="0"/>
              </a:rPr>
              <a:t>=“text/html; charset=gb2312” </a:t>
            </a:r>
            <a:endParaRPr lang="zh-CN" altLang="zh-CN" sz="1800" kern="100" dirty="0">
              <a:effectLst/>
              <a:latin typeface="宋体" panose="02010600030101010101" pitchFamily="2" charset="-122"/>
              <a:ea typeface="汉仪雅酷黑 65W" panose="020B0604020202020204"/>
              <a:cs typeface="Times New Roman" panose="02020603050405020304" pitchFamily="18" charset="0"/>
            </a:endParaRPr>
          </a:p>
          <a:p>
            <a:pPr indent="266700" algn="just"/>
            <a:r>
              <a:rPr lang="en-US" altLang="zh-CN" sz="1800" kern="100" dirty="0">
                <a:effectLst/>
                <a:latin typeface="Times New Roman" panose="02020603050405020304" pitchFamily="18" charset="0"/>
                <a:ea typeface="汉仪雅酷黑 65W" panose="020B0604020202020204"/>
                <a:cs typeface="Times New Roman" panose="02020603050405020304" pitchFamily="18" charset="0"/>
              </a:rPr>
              <a:t>          </a:t>
            </a:r>
            <a:r>
              <a:rPr lang="en-US" altLang="zh-CN" sz="1800" kern="100" dirty="0" err="1">
                <a:effectLst/>
                <a:latin typeface="Times New Roman" panose="02020603050405020304" pitchFamily="18" charset="0"/>
                <a:ea typeface="汉仪雅酷黑 65W" panose="020B0604020202020204"/>
                <a:cs typeface="Times New Roman" panose="02020603050405020304" pitchFamily="18" charset="0"/>
              </a:rPr>
              <a:t>isErrorPage</a:t>
            </a:r>
            <a:r>
              <a:rPr lang="en-US" altLang="zh-CN" sz="1800" kern="100" dirty="0">
                <a:effectLst/>
                <a:latin typeface="Times New Roman" panose="02020603050405020304" pitchFamily="18" charset="0"/>
                <a:ea typeface="汉仪雅酷黑 65W" panose="020B0604020202020204"/>
                <a:cs typeface="Times New Roman" panose="02020603050405020304" pitchFamily="18" charset="0"/>
              </a:rPr>
              <a:t>=“</a:t>
            </a:r>
            <a:r>
              <a:rPr lang="en-US" altLang="zh-CN" sz="1800" kern="100" dirty="0" err="1">
                <a:effectLst/>
                <a:latin typeface="Times New Roman" panose="02020603050405020304" pitchFamily="18" charset="0"/>
                <a:ea typeface="汉仪雅酷黑 65W" panose="020B0604020202020204"/>
                <a:cs typeface="Times New Roman" panose="02020603050405020304" pitchFamily="18" charset="0"/>
              </a:rPr>
              <a:t>true|false</a:t>
            </a:r>
            <a:r>
              <a:rPr lang="en-US" altLang="zh-CN" sz="1800" kern="100" dirty="0">
                <a:effectLst/>
                <a:latin typeface="Times New Roman" panose="02020603050405020304" pitchFamily="18" charset="0"/>
                <a:ea typeface="汉仪雅酷黑 65W" panose="020B0604020202020204"/>
                <a:cs typeface="Times New Roman" panose="02020603050405020304" pitchFamily="18" charset="0"/>
              </a:rPr>
              <a:t>”</a:t>
            </a:r>
            <a:endParaRPr lang="zh-CN" altLang="zh-CN" sz="1800" kern="100" dirty="0">
              <a:effectLst/>
              <a:latin typeface="宋体" panose="02010600030101010101" pitchFamily="2" charset="-122"/>
              <a:ea typeface="汉仪雅酷黑 65W" panose="020B0604020202020204"/>
              <a:cs typeface="Times New Roman" panose="02020603050405020304" pitchFamily="18" charset="0"/>
            </a:endParaRPr>
          </a:p>
          <a:p>
            <a:pPr indent="266700" algn="just"/>
            <a:r>
              <a:rPr lang="en-US" altLang="zh-CN" sz="1800" kern="100" dirty="0">
                <a:effectLst/>
                <a:latin typeface="Times New Roman" panose="02020603050405020304" pitchFamily="18" charset="0"/>
                <a:ea typeface="汉仪雅酷黑 65W" panose="020B0604020202020204"/>
                <a:cs typeface="Times New Roman" panose="02020603050405020304" pitchFamily="18" charset="0"/>
              </a:rPr>
              <a:t>%&gt;</a:t>
            </a:r>
            <a:endParaRPr lang="zh-CN" altLang="zh-CN" sz="1800" kern="100" dirty="0">
              <a:effectLst/>
              <a:latin typeface="宋体" panose="02010600030101010101" pitchFamily="2" charset="-122"/>
              <a:ea typeface="汉仪雅酷黑 65W" panose="020B0604020202020204"/>
              <a:cs typeface="Times New Roman" panose="02020603050405020304" pitchFamily="18" charset="0"/>
            </a:endParaRPr>
          </a:p>
        </p:txBody>
      </p:sp>
    </p:spTree>
    <p:extLst>
      <p:ext uri="{BB962C8B-B14F-4D97-AF65-F5344CB8AC3E}">
        <p14:creationId xmlns:p14="http://schemas.microsoft.com/office/powerpoint/2010/main" val="36691593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6"/>
          <p:cNvPicPr>
            <a:picLocks noChangeAspect="1"/>
          </p:cNvPicPr>
          <p:nvPr/>
        </p:nvPicPr>
        <p:blipFill>
          <a:blip r:embed="rId7"/>
          <a:stretch>
            <a:fillRect/>
          </a:stretch>
        </p:blipFill>
        <p:spPr>
          <a:xfrm>
            <a:off x="-4445" y="0"/>
            <a:ext cx="8107680" cy="584200"/>
          </a:xfrm>
          <a:prstGeom prst="rect">
            <a:avLst/>
          </a:prstGeom>
        </p:spPr>
      </p:pic>
      <p:pic>
        <p:nvPicPr>
          <p:cNvPr id="5" name="图片 4" descr="5"/>
          <p:cNvPicPr>
            <a:picLocks noChangeAspect="1"/>
          </p:cNvPicPr>
          <p:nvPr/>
        </p:nvPicPr>
        <p:blipFill>
          <a:blip r:embed="rId8"/>
          <a:stretch>
            <a:fillRect/>
          </a:stretch>
        </p:blipFill>
        <p:spPr>
          <a:xfrm>
            <a:off x="3091815" y="5311775"/>
            <a:ext cx="6116955" cy="408305"/>
          </a:xfrm>
          <a:prstGeom prst="rect">
            <a:avLst/>
          </a:prstGeom>
        </p:spPr>
      </p:pic>
      <p:sp>
        <p:nvSpPr>
          <p:cNvPr id="9" name="文本框 8"/>
          <p:cNvSpPr txBox="1"/>
          <p:nvPr/>
        </p:nvSpPr>
        <p:spPr>
          <a:xfrm>
            <a:off x="400685" y="765810"/>
            <a:ext cx="3932555" cy="398780"/>
          </a:xfrm>
          <a:prstGeom prst="rect">
            <a:avLst/>
          </a:prstGeom>
          <a:noFill/>
        </p:spPr>
        <p:txBody>
          <a:bodyPr wrap="square" rtlCol="0">
            <a:spAutoFit/>
          </a:bodyPr>
          <a:lstStyle/>
          <a:p>
            <a:r>
              <a:rPr lang="en-US" altLang="zh-CN" sz="2000" b="1" dirty="0">
                <a:solidFill>
                  <a:srgbClr val="3077B5"/>
                </a:solidFill>
                <a:latin typeface="汉仪雅酷黑 65W" panose="020B0604020202020204" charset="-122"/>
                <a:ea typeface="汉仪雅酷黑 65W" panose="020B0604020202020204" charset="-122"/>
                <a:cs typeface="汉仪雅酷黑 65W" panose="020B0604020202020204" charset="-122"/>
              </a:rPr>
              <a:t>7</a:t>
            </a:r>
            <a:r>
              <a:rPr lang="zh-CN" alt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a:t>
            </a:r>
            <a:r>
              <a:rPr lang="en-US" altLang="zh-CN" sz="2000" b="1" dirty="0">
                <a:solidFill>
                  <a:srgbClr val="3077B5"/>
                </a:solidFill>
                <a:latin typeface="汉仪雅酷黑 65W" panose="020B0604020202020204" charset="-122"/>
                <a:ea typeface="汉仪雅酷黑 65W" panose="020B0604020202020204" charset="-122"/>
                <a:cs typeface="汉仪雅酷黑 65W" panose="020B0604020202020204" charset="-122"/>
              </a:rPr>
              <a:t>3.2</a:t>
            </a:r>
            <a:r>
              <a:rPr lang="zh-CN" alt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  </a:t>
            </a:r>
            <a:r>
              <a:rPr lang="en-US" altLang="zh-CN" sz="2000" b="1" dirty="0">
                <a:solidFill>
                  <a:srgbClr val="3077B5"/>
                </a:solidFill>
                <a:latin typeface="汉仪雅酷黑 65W" panose="020B0604020202020204" charset="-122"/>
                <a:ea typeface="汉仪雅酷黑 65W" panose="020B0604020202020204" charset="-122"/>
                <a:cs typeface="汉仪雅酷黑 65W" panose="020B0604020202020204" charset="-122"/>
              </a:rPr>
              <a:t>JSP</a:t>
            </a:r>
            <a:r>
              <a:rPr lang="zh-CN" alt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指令元素</a:t>
            </a:r>
          </a:p>
        </p:txBody>
      </p:sp>
      <p:pic>
        <p:nvPicPr>
          <p:cNvPr id="3" name="图片 2" descr="未标题-1"/>
          <p:cNvPicPr>
            <a:picLocks noChangeAspect="1"/>
          </p:cNvPicPr>
          <p:nvPr>
            <p:custDataLst>
              <p:tags r:id="rId1"/>
            </p:custDataLst>
          </p:nvPr>
        </p:nvPicPr>
        <p:blipFill>
          <a:blip r:embed="rId9"/>
          <a:stretch>
            <a:fillRect/>
          </a:stretch>
        </p:blipFill>
        <p:spPr>
          <a:xfrm>
            <a:off x="144145" y="104140"/>
            <a:ext cx="1975485" cy="494030"/>
          </a:xfrm>
          <a:prstGeom prst="rect">
            <a:avLst/>
          </a:prstGeom>
        </p:spPr>
      </p:pic>
      <p:grpSp>
        <p:nvGrpSpPr>
          <p:cNvPr id="4" name="组合 3"/>
          <p:cNvGrpSpPr/>
          <p:nvPr/>
        </p:nvGrpSpPr>
        <p:grpSpPr>
          <a:xfrm>
            <a:off x="6911340" y="227965"/>
            <a:ext cx="2143125" cy="521970"/>
            <a:chOff x="3716" y="3214"/>
            <a:chExt cx="8453" cy="822"/>
          </a:xfrm>
        </p:grpSpPr>
        <p:sp>
          <p:nvSpPr>
            <p:cNvPr id="8" name="文本框 7"/>
            <p:cNvSpPr txBox="1"/>
            <p:nvPr>
              <p:custDataLst>
                <p:tags r:id="rId4"/>
              </p:custDataLst>
            </p:nvPr>
          </p:nvSpPr>
          <p:spPr>
            <a:xfrm>
              <a:off x="4002" y="3214"/>
              <a:ext cx="8167" cy="822"/>
            </a:xfrm>
            <a:prstGeom prst="rect">
              <a:avLst/>
            </a:prstGeom>
            <a:noFill/>
          </p:spPr>
          <p:txBody>
            <a:bodyPr wrap="square" rtlCol="0">
              <a:spAutoFit/>
            </a:bodyPr>
            <a:lstStyle/>
            <a:p>
              <a:pPr indent="0" fontAlgn="auto">
                <a:lnSpc>
                  <a:spcPct val="100000"/>
                </a:lnSpc>
              </a:pP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第3章  Java的多线程机制及其网络程序设计</a:t>
              </a:r>
            </a:p>
          </p:txBody>
        </p:sp>
        <p:sp>
          <p:nvSpPr>
            <p:cNvPr id="14" name="矩形 13"/>
            <p:cNvSpPr/>
            <p:nvPr>
              <p:custDataLst>
                <p:tags r:id="rId5"/>
              </p:custDataLst>
            </p:nvPr>
          </p:nvSpPr>
          <p:spPr>
            <a:xfrm>
              <a:off x="3716" y="3292"/>
              <a:ext cx="286" cy="327"/>
            </a:xfrm>
            <a:prstGeom prst="rect">
              <a:avLst/>
            </a:prstGeom>
            <a:solidFill>
              <a:srgbClr val="3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矩形 9">
            <a:extLst>
              <a:ext uri="{FF2B5EF4-FFF2-40B4-BE49-F238E27FC236}">
                <a16:creationId xmlns:a16="http://schemas.microsoft.com/office/drawing/2014/main" id="{78ADB6AF-E144-28A3-3174-429D01E358DF}"/>
              </a:ext>
            </a:extLst>
          </p:cNvPr>
          <p:cNvSpPr/>
          <p:nvPr/>
        </p:nvSpPr>
        <p:spPr>
          <a:xfrm>
            <a:off x="6679096" y="227965"/>
            <a:ext cx="2295240" cy="494030"/>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grpSp>
        <p:nvGrpSpPr>
          <p:cNvPr id="11" name="组合 10">
            <a:extLst>
              <a:ext uri="{FF2B5EF4-FFF2-40B4-BE49-F238E27FC236}">
                <a16:creationId xmlns:a16="http://schemas.microsoft.com/office/drawing/2014/main" id="{C1E0C118-A6A9-E5A7-C731-57EE1DE8E17A}"/>
              </a:ext>
            </a:extLst>
          </p:cNvPr>
          <p:cNvGrpSpPr/>
          <p:nvPr/>
        </p:nvGrpSpPr>
        <p:grpSpPr>
          <a:xfrm>
            <a:off x="6911340" y="227965"/>
            <a:ext cx="2143125" cy="307975"/>
            <a:chOff x="3716" y="3214"/>
            <a:chExt cx="8453" cy="485"/>
          </a:xfrm>
        </p:grpSpPr>
        <p:sp>
          <p:nvSpPr>
            <p:cNvPr id="12" name="文本框 11">
              <a:extLst>
                <a:ext uri="{FF2B5EF4-FFF2-40B4-BE49-F238E27FC236}">
                  <a16:creationId xmlns:a16="http://schemas.microsoft.com/office/drawing/2014/main" id="{E9F8C337-805F-D00A-8FF5-B83CF7DD3BBD}"/>
                </a:ext>
              </a:extLst>
            </p:cNvPr>
            <p:cNvSpPr txBox="1"/>
            <p:nvPr>
              <p:custDataLst>
                <p:tags r:id="rId2"/>
              </p:custDataLst>
            </p:nvPr>
          </p:nvSpPr>
          <p:spPr>
            <a:xfrm>
              <a:off x="4002" y="3214"/>
              <a:ext cx="8167" cy="485"/>
            </a:xfrm>
            <a:prstGeom prst="rect">
              <a:avLst/>
            </a:prstGeom>
            <a:noFill/>
          </p:spPr>
          <p:txBody>
            <a:bodyPr wrap="square" rtlCol="0">
              <a:spAutoFit/>
            </a:bodyPr>
            <a:lstStyle/>
            <a:p>
              <a:pPr indent="0" fontAlgn="auto">
                <a:lnSpc>
                  <a:spcPct val="100000"/>
                </a:lnSpc>
              </a:pP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第</a:t>
              </a:r>
              <a:r>
                <a:rPr lang="en-US" altLang="zh-CN" sz="1400" dirty="0">
                  <a:solidFill>
                    <a:srgbClr val="3077B5"/>
                  </a:solidFill>
                  <a:latin typeface="汉仪雅酷黑简" panose="00020600040101010101" charset="-122"/>
                  <a:ea typeface="汉仪雅酷黑简" panose="00020600040101010101" charset="-122"/>
                  <a:cs typeface="汉仪雅酷黑简" panose="00020600040101010101" charset="-122"/>
                </a:rPr>
                <a:t>7</a:t>
              </a: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章</a:t>
              </a:r>
              <a:r>
                <a:rPr lang="en-US" altLang="zh-CN" sz="1400" dirty="0">
                  <a:solidFill>
                    <a:srgbClr val="3077B5"/>
                  </a:solidFill>
                  <a:latin typeface="汉仪雅酷黑简" panose="00020600040101010101" charset="-122"/>
                  <a:ea typeface="汉仪雅酷黑简" panose="00020600040101010101" charset="-122"/>
                  <a:cs typeface="汉仪雅酷黑简" panose="00020600040101010101" charset="-122"/>
                </a:rPr>
                <a:t> JSP</a:t>
              </a: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技术基础</a:t>
              </a:r>
            </a:p>
          </p:txBody>
        </p:sp>
        <p:sp>
          <p:nvSpPr>
            <p:cNvPr id="13" name="矩形 12">
              <a:extLst>
                <a:ext uri="{FF2B5EF4-FFF2-40B4-BE49-F238E27FC236}">
                  <a16:creationId xmlns:a16="http://schemas.microsoft.com/office/drawing/2014/main" id="{A8253033-6600-7085-944C-4327C3B9D764}"/>
                </a:ext>
              </a:extLst>
            </p:cNvPr>
            <p:cNvSpPr/>
            <p:nvPr>
              <p:custDataLst>
                <p:tags r:id="rId3"/>
              </p:custDataLst>
            </p:nvPr>
          </p:nvSpPr>
          <p:spPr>
            <a:xfrm>
              <a:off x="3716" y="3292"/>
              <a:ext cx="286" cy="327"/>
            </a:xfrm>
            <a:prstGeom prst="rect">
              <a:avLst/>
            </a:prstGeom>
            <a:solidFill>
              <a:srgbClr val="3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6" name="文本框 15">
            <a:extLst>
              <a:ext uri="{FF2B5EF4-FFF2-40B4-BE49-F238E27FC236}">
                <a16:creationId xmlns:a16="http://schemas.microsoft.com/office/drawing/2014/main" id="{D94506E4-6144-6576-13CB-EE0921740669}"/>
              </a:ext>
            </a:extLst>
          </p:cNvPr>
          <p:cNvSpPr txBox="1"/>
          <p:nvPr/>
        </p:nvSpPr>
        <p:spPr>
          <a:xfrm>
            <a:off x="562142" y="1164590"/>
            <a:ext cx="8009364" cy="369332"/>
          </a:xfrm>
          <a:prstGeom prst="rect">
            <a:avLst/>
          </a:prstGeom>
          <a:noFill/>
        </p:spPr>
        <p:txBody>
          <a:bodyPr wrap="square">
            <a:spAutoFit/>
          </a:bodyPr>
          <a:lstStyle/>
          <a:p>
            <a:pPr indent="266700" algn="just"/>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page</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指令的属性见表</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7.2</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所示的说明。</a:t>
            </a:r>
            <a:endParaRPr lang="zh-CN" altLang="zh-CN" sz="1800" kern="100" dirty="0">
              <a:effectLst/>
              <a:latin typeface="宋体" panose="02010600030101010101" pitchFamily="2" charset="-122"/>
              <a:ea typeface="宋体" panose="02010600030101010101" pitchFamily="2" charset="-122"/>
              <a:cs typeface="Times New Roman" panose="02020603050405020304" pitchFamily="18" charset="0"/>
            </a:endParaRPr>
          </a:p>
        </p:txBody>
      </p:sp>
      <p:graphicFrame>
        <p:nvGraphicFramePr>
          <p:cNvPr id="6" name="表格 5">
            <a:extLst>
              <a:ext uri="{FF2B5EF4-FFF2-40B4-BE49-F238E27FC236}">
                <a16:creationId xmlns:a16="http://schemas.microsoft.com/office/drawing/2014/main" id="{69C2EB6E-315D-054E-BCEC-16496C97AEA4}"/>
              </a:ext>
            </a:extLst>
          </p:cNvPr>
          <p:cNvGraphicFramePr>
            <a:graphicFrameLocks noGrp="1"/>
          </p:cNvGraphicFramePr>
          <p:nvPr>
            <p:extLst>
              <p:ext uri="{D42A27DB-BD31-4B8C-83A1-F6EECF244321}">
                <p14:modId xmlns:p14="http://schemas.microsoft.com/office/powerpoint/2010/main" val="876640664"/>
              </p:ext>
            </p:extLst>
          </p:nvPr>
        </p:nvGraphicFramePr>
        <p:xfrm>
          <a:off x="1727739" y="1607185"/>
          <a:ext cx="5678170" cy="3034030"/>
        </p:xfrm>
        <a:graphic>
          <a:graphicData uri="http://schemas.openxmlformats.org/drawingml/2006/table">
            <a:tbl>
              <a:tblPr firstRow="1" firstCol="1" bandRow="1">
                <a:tableStyleId>{5C22544A-7EE6-4342-B048-85BDC9FD1C3A}</a:tableStyleId>
              </a:tblPr>
              <a:tblGrid>
                <a:gridCol w="1016635">
                  <a:extLst>
                    <a:ext uri="{9D8B030D-6E8A-4147-A177-3AD203B41FA5}">
                      <a16:colId xmlns:a16="http://schemas.microsoft.com/office/drawing/2014/main" val="204290529"/>
                    </a:ext>
                  </a:extLst>
                </a:gridCol>
                <a:gridCol w="2927985">
                  <a:extLst>
                    <a:ext uri="{9D8B030D-6E8A-4147-A177-3AD203B41FA5}">
                      <a16:colId xmlns:a16="http://schemas.microsoft.com/office/drawing/2014/main" val="1688239870"/>
                    </a:ext>
                  </a:extLst>
                </a:gridCol>
                <a:gridCol w="1733550">
                  <a:extLst>
                    <a:ext uri="{9D8B030D-6E8A-4147-A177-3AD203B41FA5}">
                      <a16:colId xmlns:a16="http://schemas.microsoft.com/office/drawing/2014/main" val="1369602813"/>
                    </a:ext>
                  </a:extLst>
                </a:gridCol>
              </a:tblGrid>
              <a:tr h="194945">
                <a:tc>
                  <a:txBody>
                    <a:bodyPr/>
                    <a:lstStyle/>
                    <a:p>
                      <a:pPr indent="266700" algn="ctr"/>
                      <a:r>
                        <a:rPr lang="zh-CN" sz="900" kern="100">
                          <a:effectLst/>
                        </a:rPr>
                        <a:t>属性</a:t>
                      </a:r>
                      <a:endParaRPr lang="zh-CN" sz="1050" kern="100">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nchor="ctr"/>
                </a:tc>
                <a:tc>
                  <a:txBody>
                    <a:bodyPr/>
                    <a:lstStyle/>
                    <a:p>
                      <a:pPr indent="266700" algn="ctr"/>
                      <a:r>
                        <a:rPr lang="zh-CN" sz="900" kern="100">
                          <a:effectLst/>
                        </a:rPr>
                        <a:t>说明</a:t>
                      </a:r>
                      <a:endParaRPr lang="zh-CN" sz="1050" kern="100">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nchor="ctr"/>
                </a:tc>
                <a:tc>
                  <a:txBody>
                    <a:bodyPr/>
                    <a:lstStyle/>
                    <a:p>
                      <a:pPr indent="266700" algn="ctr"/>
                      <a:r>
                        <a:rPr lang="zh-CN" sz="900" kern="100">
                          <a:effectLst/>
                        </a:rPr>
                        <a:t>设置值示例</a:t>
                      </a:r>
                      <a:endParaRPr lang="zh-CN" sz="1050" kern="100">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007792057"/>
                  </a:ext>
                </a:extLst>
              </a:tr>
              <a:tr h="204470">
                <a:tc>
                  <a:txBody>
                    <a:bodyPr/>
                    <a:lstStyle/>
                    <a:p>
                      <a:pPr indent="266700" algn="ctr"/>
                      <a:r>
                        <a:rPr lang="en-US" sz="900" kern="100">
                          <a:effectLst/>
                        </a:rPr>
                        <a:t>language</a:t>
                      </a:r>
                      <a:endParaRPr lang="zh-CN" sz="1050" kern="100">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nchor="ctr"/>
                </a:tc>
                <a:tc>
                  <a:txBody>
                    <a:bodyPr/>
                    <a:lstStyle/>
                    <a:p>
                      <a:pPr indent="266700" algn="just"/>
                      <a:r>
                        <a:rPr lang="zh-CN" sz="900" kern="100">
                          <a:effectLst/>
                        </a:rPr>
                        <a:t>指定用到的脚本语言，默认是</a:t>
                      </a:r>
                      <a:r>
                        <a:rPr lang="en-US" sz="900" kern="100">
                          <a:effectLst/>
                        </a:rPr>
                        <a:t>Java</a:t>
                      </a:r>
                      <a:endParaRPr lang="zh-CN" sz="1050" kern="100">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nchor="ctr"/>
                </a:tc>
                <a:tc>
                  <a:txBody>
                    <a:bodyPr/>
                    <a:lstStyle/>
                    <a:p>
                      <a:pPr indent="266700" algn="just"/>
                      <a:r>
                        <a:rPr lang="en-US" sz="900" kern="100">
                          <a:effectLst/>
                        </a:rPr>
                        <a:t>&lt;%@page language=”java”%&gt;</a:t>
                      </a:r>
                      <a:endParaRPr lang="zh-CN" sz="1050" kern="100">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105172561"/>
                  </a:ext>
                </a:extLst>
              </a:tr>
              <a:tr h="204470">
                <a:tc>
                  <a:txBody>
                    <a:bodyPr/>
                    <a:lstStyle/>
                    <a:p>
                      <a:pPr indent="266700" algn="ctr"/>
                      <a:r>
                        <a:rPr lang="en-US" sz="900" kern="100">
                          <a:effectLst/>
                        </a:rPr>
                        <a:t>import</a:t>
                      </a:r>
                      <a:endParaRPr lang="zh-CN" sz="1050" kern="100">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nchor="ctr"/>
                </a:tc>
                <a:tc>
                  <a:txBody>
                    <a:bodyPr/>
                    <a:lstStyle/>
                    <a:p>
                      <a:pPr indent="266700" algn="just"/>
                      <a:r>
                        <a:rPr lang="zh-CN" sz="900" kern="100">
                          <a:effectLst/>
                        </a:rPr>
                        <a:t>用于导入</a:t>
                      </a:r>
                      <a:r>
                        <a:rPr lang="en-US" sz="900" kern="100">
                          <a:effectLst/>
                        </a:rPr>
                        <a:t>Java</a:t>
                      </a:r>
                      <a:r>
                        <a:rPr lang="zh-CN" sz="900" kern="100">
                          <a:effectLst/>
                        </a:rPr>
                        <a:t>包或</a:t>
                      </a:r>
                      <a:r>
                        <a:rPr lang="en-US" sz="900" kern="100">
                          <a:effectLst/>
                        </a:rPr>
                        <a:t>Java</a:t>
                      </a:r>
                      <a:r>
                        <a:rPr lang="zh-CN" sz="900" kern="100">
                          <a:effectLst/>
                        </a:rPr>
                        <a:t>类</a:t>
                      </a:r>
                      <a:endParaRPr lang="zh-CN" sz="1050" kern="100">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nchor="ctr"/>
                </a:tc>
                <a:tc>
                  <a:txBody>
                    <a:bodyPr/>
                    <a:lstStyle/>
                    <a:p>
                      <a:pPr indent="266700" algn="just"/>
                      <a:r>
                        <a:rPr lang="en-US" sz="900" kern="100">
                          <a:effectLst/>
                        </a:rPr>
                        <a:t>&lt;%@page import=”Java.util.Date”%&gt;</a:t>
                      </a:r>
                      <a:endParaRPr lang="zh-CN" sz="1050" kern="100">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4118856022"/>
                  </a:ext>
                </a:extLst>
              </a:tr>
              <a:tr h="194945">
                <a:tc>
                  <a:txBody>
                    <a:bodyPr/>
                    <a:lstStyle/>
                    <a:p>
                      <a:pPr indent="266700" algn="ctr"/>
                      <a:r>
                        <a:rPr lang="en-US" sz="900" kern="100">
                          <a:effectLst/>
                        </a:rPr>
                        <a:t>pageEncoding</a:t>
                      </a:r>
                      <a:endParaRPr lang="zh-CN" sz="1050" kern="100">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nchor="ctr"/>
                </a:tc>
                <a:tc>
                  <a:txBody>
                    <a:bodyPr/>
                    <a:lstStyle/>
                    <a:p>
                      <a:pPr indent="266700" algn="just"/>
                      <a:r>
                        <a:rPr lang="zh-CN" sz="900" kern="100" dirty="0">
                          <a:effectLst/>
                        </a:rPr>
                        <a:t>指定页面所用编码，默认与</a:t>
                      </a:r>
                      <a:r>
                        <a:rPr lang="en-US" sz="900" kern="100" dirty="0" err="1">
                          <a:effectLst/>
                        </a:rPr>
                        <a:t>contentType</a:t>
                      </a:r>
                      <a:r>
                        <a:rPr lang="zh-CN" sz="900" kern="100" dirty="0">
                          <a:effectLst/>
                        </a:rPr>
                        <a:t>值相同</a:t>
                      </a:r>
                      <a:endParaRPr lang="zh-CN" sz="1050" kern="100" dirty="0">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nchor="ctr"/>
                </a:tc>
                <a:tc>
                  <a:txBody>
                    <a:bodyPr/>
                    <a:lstStyle/>
                    <a:p>
                      <a:pPr indent="266700" algn="just"/>
                      <a:r>
                        <a:rPr lang="en-US" sz="900" kern="100">
                          <a:effectLst/>
                        </a:rPr>
                        <a:t>UTF-8</a:t>
                      </a:r>
                      <a:endParaRPr lang="zh-CN" sz="1050" kern="100">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4176175833"/>
                  </a:ext>
                </a:extLst>
              </a:tr>
              <a:tr h="194945">
                <a:tc>
                  <a:txBody>
                    <a:bodyPr/>
                    <a:lstStyle/>
                    <a:p>
                      <a:pPr indent="266700" algn="ctr"/>
                      <a:r>
                        <a:rPr lang="en-US" sz="900" kern="100">
                          <a:effectLst/>
                        </a:rPr>
                        <a:t>extends</a:t>
                      </a:r>
                      <a:endParaRPr lang="zh-CN" sz="1050" kern="100">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nchor="ctr"/>
                </a:tc>
                <a:tc>
                  <a:txBody>
                    <a:bodyPr/>
                    <a:lstStyle/>
                    <a:p>
                      <a:pPr indent="266700" algn="just"/>
                      <a:r>
                        <a:rPr lang="en-US" sz="900" kern="100">
                          <a:effectLst/>
                        </a:rPr>
                        <a:t>JSP</a:t>
                      </a:r>
                      <a:r>
                        <a:rPr lang="zh-CN" sz="900" kern="100">
                          <a:effectLst/>
                        </a:rPr>
                        <a:t>转换成</a:t>
                      </a:r>
                      <a:r>
                        <a:rPr lang="en-US" sz="900" kern="100">
                          <a:effectLst/>
                        </a:rPr>
                        <a:t>Servlet</a:t>
                      </a:r>
                      <a:r>
                        <a:rPr lang="zh-CN" sz="900" kern="100">
                          <a:effectLst/>
                        </a:rPr>
                        <a:t>后继承的类</a:t>
                      </a:r>
                      <a:endParaRPr lang="zh-CN" sz="1050" kern="100">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nchor="ctr"/>
                </a:tc>
                <a:tc>
                  <a:txBody>
                    <a:bodyPr/>
                    <a:lstStyle/>
                    <a:p>
                      <a:pPr indent="266700" algn="just"/>
                      <a:r>
                        <a:rPr lang="en-US" sz="900" kern="100">
                          <a:effectLst/>
                        </a:rPr>
                        <a:t>Java.servlet.http.HttpServlet</a:t>
                      </a:r>
                      <a:endParaRPr lang="zh-CN" sz="1050" kern="100">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4035439304"/>
                  </a:ext>
                </a:extLst>
              </a:tr>
              <a:tr h="204470">
                <a:tc>
                  <a:txBody>
                    <a:bodyPr/>
                    <a:lstStyle/>
                    <a:p>
                      <a:pPr indent="266700" algn="ctr"/>
                      <a:r>
                        <a:rPr lang="en-US" sz="900" kern="100">
                          <a:effectLst/>
                        </a:rPr>
                        <a:t>session</a:t>
                      </a:r>
                      <a:endParaRPr lang="zh-CN" sz="1050" kern="100">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nchor="ctr"/>
                </a:tc>
                <a:tc>
                  <a:txBody>
                    <a:bodyPr/>
                    <a:lstStyle/>
                    <a:p>
                      <a:pPr indent="266700" algn="just"/>
                      <a:r>
                        <a:rPr lang="zh-CN" sz="900" kern="100">
                          <a:effectLst/>
                        </a:rPr>
                        <a:t>指定该页面是否参与到</a:t>
                      </a:r>
                      <a:r>
                        <a:rPr lang="en-US" sz="900" kern="100">
                          <a:effectLst/>
                        </a:rPr>
                        <a:t>HTTP</a:t>
                      </a:r>
                      <a:r>
                        <a:rPr lang="zh-CN" sz="900" kern="100">
                          <a:effectLst/>
                        </a:rPr>
                        <a:t>会话中</a:t>
                      </a:r>
                      <a:endParaRPr lang="zh-CN" sz="1050" kern="100">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nchor="ctr"/>
                </a:tc>
                <a:tc>
                  <a:txBody>
                    <a:bodyPr/>
                    <a:lstStyle/>
                    <a:p>
                      <a:pPr indent="266700" algn="just"/>
                      <a:r>
                        <a:rPr lang="en-US" sz="900" kern="100">
                          <a:effectLst/>
                        </a:rPr>
                        <a:t>true</a:t>
                      </a:r>
                      <a:r>
                        <a:rPr lang="zh-CN" sz="900" kern="100">
                          <a:effectLst/>
                        </a:rPr>
                        <a:t>或</a:t>
                      </a:r>
                      <a:r>
                        <a:rPr lang="en-US" sz="900" kern="100">
                          <a:effectLst/>
                        </a:rPr>
                        <a:t>false</a:t>
                      </a:r>
                      <a:endParaRPr lang="zh-CN" sz="1050" kern="100">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031460459"/>
                  </a:ext>
                </a:extLst>
              </a:tr>
              <a:tr h="194945">
                <a:tc>
                  <a:txBody>
                    <a:bodyPr/>
                    <a:lstStyle/>
                    <a:p>
                      <a:pPr indent="266700" algn="ctr"/>
                      <a:r>
                        <a:rPr lang="en-US" sz="900" kern="100">
                          <a:effectLst/>
                        </a:rPr>
                        <a:t>buffer</a:t>
                      </a:r>
                      <a:endParaRPr lang="zh-CN" sz="1050" kern="100">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nchor="ctr"/>
                </a:tc>
                <a:tc>
                  <a:txBody>
                    <a:bodyPr/>
                    <a:lstStyle/>
                    <a:p>
                      <a:pPr indent="266700" algn="just"/>
                      <a:r>
                        <a:rPr lang="zh-CN" sz="900" kern="100">
                          <a:effectLst/>
                        </a:rPr>
                        <a:t>设置</a:t>
                      </a:r>
                      <a:r>
                        <a:rPr lang="en-US" sz="900" kern="100">
                          <a:effectLst/>
                        </a:rPr>
                        <a:t>Out</a:t>
                      </a:r>
                      <a:r>
                        <a:rPr lang="zh-CN" sz="900" kern="100">
                          <a:effectLst/>
                        </a:rPr>
                        <a:t>对象缓冲区大小</a:t>
                      </a:r>
                      <a:endParaRPr lang="zh-CN" sz="1050" kern="100">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nchor="ctr"/>
                </a:tc>
                <a:tc>
                  <a:txBody>
                    <a:bodyPr/>
                    <a:lstStyle/>
                    <a:p>
                      <a:pPr indent="266700" algn="just"/>
                      <a:r>
                        <a:rPr lang="en-US" sz="900" kern="100">
                          <a:effectLst/>
                        </a:rPr>
                        <a:t>8kb</a:t>
                      </a:r>
                      <a:endParaRPr lang="zh-CN" sz="1050" kern="100">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472095017"/>
                  </a:ext>
                </a:extLst>
              </a:tr>
              <a:tr h="204470">
                <a:tc>
                  <a:txBody>
                    <a:bodyPr/>
                    <a:lstStyle/>
                    <a:p>
                      <a:pPr indent="266700" algn="ctr"/>
                      <a:r>
                        <a:rPr lang="en-US" sz="900" kern="100">
                          <a:effectLst/>
                        </a:rPr>
                        <a:t>autoflush</a:t>
                      </a:r>
                      <a:endParaRPr lang="zh-CN" sz="1050" kern="100">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nchor="ctr"/>
                </a:tc>
                <a:tc>
                  <a:txBody>
                    <a:bodyPr/>
                    <a:lstStyle/>
                    <a:p>
                      <a:pPr indent="266700" algn="just"/>
                      <a:r>
                        <a:rPr lang="zh-CN" sz="900" kern="100">
                          <a:effectLst/>
                        </a:rPr>
                        <a:t>设置是否自动刷新缓冲区</a:t>
                      </a:r>
                      <a:endParaRPr lang="zh-CN" sz="1050" kern="100">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nchor="ctr"/>
                </a:tc>
                <a:tc>
                  <a:txBody>
                    <a:bodyPr/>
                    <a:lstStyle/>
                    <a:p>
                      <a:pPr indent="266700" algn="just"/>
                      <a:r>
                        <a:rPr lang="en-US" sz="900" kern="100">
                          <a:effectLst/>
                        </a:rPr>
                        <a:t>true</a:t>
                      </a:r>
                      <a:r>
                        <a:rPr lang="zh-CN" sz="900" kern="100">
                          <a:effectLst/>
                        </a:rPr>
                        <a:t>或</a:t>
                      </a:r>
                      <a:r>
                        <a:rPr lang="en-US" sz="900" kern="100">
                          <a:effectLst/>
                        </a:rPr>
                        <a:t>false</a:t>
                      </a:r>
                      <a:endParaRPr lang="zh-CN" sz="1050" kern="100">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818891440"/>
                  </a:ext>
                </a:extLst>
              </a:tr>
              <a:tr h="204470">
                <a:tc>
                  <a:txBody>
                    <a:bodyPr/>
                    <a:lstStyle/>
                    <a:p>
                      <a:pPr indent="266700" algn="ctr"/>
                      <a:r>
                        <a:rPr lang="en-US" sz="900" kern="100">
                          <a:effectLst/>
                        </a:rPr>
                        <a:t>isThreadSafe</a:t>
                      </a:r>
                      <a:endParaRPr lang="zh-CN" sz="1050" kern="100">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nchor="ctr"/>
                </a:tc>
                <a:tc>
                  <a:txBody>
                    <a:bodyPr/>
                    <a:lstStyle/>
                    <a:p>
                      <a:pPr indent="266700" algn="just"/>
                      <a:r>
                        <a:rPr lang="zh-CN" sz="900" kern="100">
                          <a:effectLst/>
                        </a:rPr>
                        <a:t>设置该页面是否是线程安全</a:t>
                      </a:r>
                      <a:endParaRPr lang="zh-CN" sz="1050" kern="100">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nchor="ctr"/>
                </a:tc>
                <a:tc>
                  <a:txBody>
                    <a:bodyPr/>
                    <a:lstStyle/>
                    <a:p>
                      <a:pPr indent="266700" algn="just"/>
                      <a:r>
                        <a:rPr lang="en-US" sz="900" kern="100">
                          <a:effectLst/>
                        </a:rPr>
                        <a:t>true</a:t>
                      </a:r>
                      <a:r>
                        <a:rPr lang="zh-CN" sz="900" kern="100">
                          <a:effectLst/>
                        </a:rPr>
                        <a:t>或</a:t>
                      </a:r>
                      <a:r>
                        <a:rPr lang="en-US" sz="900" kern="100">
                          <a:effectLst/>
                        </a:rPr>
                        <a:t>false</a:t>
                      </a:r>
                      <a:endParaRPr lang="zh-CN" sz="1050" kern="100">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718147799"/>
                  </a:ext>
                </a:extLst>
              </a:tr>
              <a:tr h="204470">
                <a:tc>
                  <a:txBody>
                    <a:bodyPr/>
                    <a:lstStyle/>
                    <a:p>
                      <a:pPr indent="266700" algn="ctr"/>
                      <a:r>
                        <a:rPr lang="en-US" sz="900" kern="100">
                          <a:effectLst/>
                        </a:rPr>
                        <a:t>info</a:t>
                      </a:r>
                      <a:endParaRPr lang="zh-CN" sz="1050" kern="100">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nchor="ctr"/>
                </a:tc>
                <a:tc>
                  <a:txBody>
                    <a:bodyPr/>
                    <a:lstStyle/>
                    <a:p>
                      <a:pPr indent="266700" algn="just"/>
                      <a:r>
                        <a:rPr lang="zh-CN" sz="900" kern="100">
                          <a:effectLst/>
                        </a:rPr>
                        <a:t>设置页面的相关信息</a:t>
                      </a:r>
                      <a:endParaRPr lang="zh-CN" sz="1050" kern="100">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nchor="ctr"/>
                </a:tc>
                <a:tc>
                  <a:txBody>
                    <a:bodyPr/>
                    <a:lstStyle/>
                    <a:p>
                      <a:pPr indent="266700" algn="just"/>
                      <a:r>
                        <a:rPr lang="zh-CN" sz="900" kern="100">
                          <a:effectLst/>
                        </a:rPr>
                        <a:t>网站主页面</a:t>
                      </a:r>
                      <a:endParaRPr lang="zh-CN" sz="1050" kern="100">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106514711"/>
                  </a:ext>
                </a:extLst>
              </a:tr>
              <a:tr h="204470">
                <a:tc>
                  <a:txBody>
                    <a:bodyPr/>
                    <a:lstStyle/>
                    <a:p>
                      <a:pPr indent="266700" algn="ctr"/>
                      <a:r>
                        <a:rPr lang="en-US" sz="900" kern="100">
                          <a:effectLst/>
                        </a:rPr>
                        <a:t>errorPage</a:t>
                      </a:r>
                      <a:endParaRPr lang="zh-CN" sz="1050" kern="100">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nchor="ctr"/>
                </a:tc>
                <a:tc>
                  <a:txBody>
                    <a:bodyPr/>
                    <a:lstStyle/>
                    <a:p>
                      <a:pPr indent="266700" algn="just"/>
                      <a:r>
                        <a:rPr lang="zh-CN" sz="900" kern="100">
                          <a:effectLst/>
                        </a:rPr>
                        <a:t>设置当前页面出错后要跳转到的页面</a:t>
                      </a:r>
                      <a:endParaRPr lang="zh-CN" sz="1050" kern="100">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nchor="ctr"/>
                </a:tc>
                <a:tc>
                  <a:txBody>
                    <a:bodyPr/>
                    <a:lstStyle/>
                    <a:p>
                      <a:pPr indent="266700" algn="just"/>
                      <a:r>
                        <a:rPr lang="en-US" sz="900" kern="100">
                          <a:effectLst/>
                        </a:rPr>
                        <a:t>/error/jsp-error.jsp</a:t>
                      </a:r>
                      <a:endParaRPr lang="zh-CN" sz="1050" kern="100">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186608232"/>
                  </a:ext>
                </a:extLst>
              </a:tr>
              <a:tr h="194945">
                <a:tc>
                  <a:txBody>
                    <a:bodyPr/>
                    <a:lstStyle/>
                    <a:p>
                      <a:pPr indent="266700" algn="ctr"/>
                      <a:r>
                        <a:rPr lang="en-US" sz="900" kern="100">
                          <a:effectLst/>
                        </a:rPr>
                        <a:t>contentType</a:t>
                      </a:r>
                      <a:endParaRPr lang="zh-CN" sz="1050" kern="100">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nchor="ctr"/>
                </a:tc>
                <a:tc>
                  <a:txBody>
                    <a:bodyPr/>
                    <a:lstStyle/>
                    <a:p>
                      <a:pPr indent="266700" algn="just"/>
                      <a:r>
                        <a:rPr lang="zh-CN" sz="900" kern="100">
                          <a:effectLst/>
                        </a:rPr>
                        <a:t>设计响应</a:t>
                      </a:r>
                      <a:r>
                        <a:rPr lang="en-US" sz="900" kern="100">
                          <a:effectLst/>
                        </a:rPr>
                        <a:t>JSP</a:t>
                      </a:r>
                      <a:r>
                        <a:rPr lang="zh-CN" sz="900" kern="100">
                          <a:effectLst/>
                        </a:rPr>
                        <a:t>页面的</a:t>
                      </a:r>
                      <a:r>
                        <a:rPr lang="en-US" sz="900" kern="100">
                          <a:effectLst/>
                        </a:rPr>
                        <a:t>MIME</a:t>
                      </a:r>
                      <a:r>
                        <a:rPr lang="zh-CN" sz="900" kern="100">
                          <a:effectLst/>
                        </a:rPr>
                        <a:t>类型和字符编码</a:t>
                      </a:r>
                      <a:endParaRPr lang="zh-CN" sz="1050" kern="100">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nchor="ctr"/>
                </a:tc>
                <a:tc>
                  <a:txBody>
                    <a:bodyPr/>
                    <a:lstStyle/>
                    <a:p>
                      <a:pPr indent="266700" algn="just"/>
                      <a:r>
                        <a:rPr lang="en-US" sz="900" kern="100">
                          <a:effectLst/>
                        </a:rPr>
                        <a:t>text/html;charset=gbk</a:t>
                      </a:r>
                      <a:endParaRPr lang="zh-CN" sz="1050" kern="100">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557158747"/>
                  </a:ext>
                </a:extLst>
              </a:tr>
              <a:tr h="204470">
                <a:tc>
                  <a:txBody>
                    <a:bodyPr/>
                    <a:lstStyle/>
                    <a:p>
                      <a:pPr indent="266700" algn="ctr"/>
                      <a:r>
                        <a:rPr lang="en-US" sz="900" kern="100">
                          <a:effectLst/>
                        </a:rPr>
                        <a:t>isErrorPage</a:t>
                      </a:r>
                      <a:endParaRPr lang="zh-CN" sz="1050" kern="100">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nchor="ctr"/>
                </a:tc>
                <a:tc>
                  <a:txBody>
                    <a:bodyPr/>
                    <a:lstStyle/>
                    <a:p>
                      <a:pPr indent="266700" algn="just"/>
                      <a:r>
                        <a:rPr lang="zh-CN" sz="900" kern="100">
                          <a:effectLst/>
                        </a:rPr>
                        <a:t>设置是否是一个错误处理页面</a:t>
                      </a:r>
                      <a:endParaRPr lang="zh-CN" sz="1050" kern="100">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nchor="ctr"/>
                </a:tc>
                <a:tc>
                  <a:txBody>
                    <a:bodyPr/>
                    <a:lstStyle/>
                    <a:p>
                      <a:pPr indent="266700" algn="just"/>
                      <a:r>
                        <a:rPr lang="en-US" sz="900" kern="100">
                          <a:effectLst/>
                        </a:rPr>
                        <a:t>true</a:t>
                      </a:r>
                      <a:r>
                        <a:rPr lang="zh-CN" sz="900" kern="100">
                          <a:effectLst/>
                        </a:rPr>
                        <a:t>或</a:t>
                      </a:r>
                      <a:r>
                        <a:rPr lang="en-US" sz="900" kern="100">
                          <a:effectLst/>
                        </a:rPr>
                        <a:t>false</a:t>
                      </a:r>
                      <a:endParaRPr lang="zh-CN" sz="1050" kern="100">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702293221"/>
                  </a:ext>
                </a:extLst>
              </a:tr>
              <a:tr h="204470">
                <a:tc>
                  <a:txBody>
                    <a:bodyPr/>
                    <a:lstStyle/>
                    <a:p>
                      <a:pPr indent="266700" algn="ctr"/>
                      <a:r>
                        <a:rPr lang="en-US" sz="1050" kern="100">
                          <a:effectLst/>
                        </a:rPr>
                        <a:t>isELIgnord</a:t>
                      </a:r>
                      <a:endParaRPr lang="zh-CN" sz="1050" kern="100">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nchor="ctr"/>
                </a:tc>
                <a:tc>
                  <a:txBody>
                    <a:bodyPr/>
                    <a:lstStyle/>
                    <a:p>
                      <a:pPr indent="266700" algn="just"/>
                      <a:r>
                        <a:rPr lang="zh-CN" sz="1050" kern="100">
                          <a:effectLst/>
                        </a:rPr>
                        <a:t>设置是否忽略正则表达式</a:t>
                      </a:r>
                      <a:endParaRPr lang="zh-CN" sz="1050" kern="100">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nchor="ctr"/>
                </a:tc>
                <a:tc>
                  <a:txBody>
                    <a:bodyPr/>
                    <a:lstStyle/>
                    <a:p>
                      <a:pPr indent="266700" algn="just"/>
                      <a:r>
                        <a:rPr lang="en-US" sz="900" kern="100" dirty="0">
                          <a:effectLst/>
                        </a:rPr>
                        <a:t>true</a:t>
                      </a:r>
                      <a:r>
                        <a:rPr lang="zh-CN" sz="900" kern="100" dirty="0">
                          <a:effectLst/>
                        </a:rPr>
                        <a:t>或</a:t>
                      </a:r>
                      <a:r>
                        <a:rPr lang="en-US" sz="900" kern="100" dirty="0">
                          <a:effectLst/>
                        </a:rPr>
                        <a:t>false</a:t>
                      </a:r>
                      <a:endParaRPr lang="zh-CN" sz="1050" kern="100" dirty="0">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449739368"/>
                  </a:ext>
                </a:extLst>
              </a:tr>
            </a:tbl>
          </a:graphicData>
        </a:graphic>
      </p:graphicFrame>
      <p:sp>
        <p:nvSpPr>
          <p:cNvPr id="15" name="文本框 14">
            <a:extLst>
              <a:ext uri="{FF2B5EF4-FFF2-40B4-BE49-F238E27FC236}">
                <a16:creationId xmlns:a16="http://schemas.microsoft.com/office/drawing/2014/main" id="{4606E5C6-615E-9C2D-7E35-F6E7EC02390B}"/>
              </a:ext>
            </a:extLst>
          </p:cNvPr>
          <p:cNvSpPr txBox="1"/>
          <p:nvPr/>
        </p:nvSpPr>
        <p:spPr>
          <a:xfrm>
            <a:off x="400685" y="4733279"/>
            <a:ext cx="8653780" cy="646331"/>
          </a:xfrm>
          <a:prstGeom prst="rect">
            <a:avLst/>
          </a:prstGeom>
          <a:noFill/>
        </p:spPr>
        <p:txBody>
          <a:bodyPr wrap="square">
            <a:spAutoFit/>
          </a:bodyPr>
          <a:lstStyle/>
          <a:p>
            <a:r>
              <a:rPr lang="en-US" altLang="zh-CN" sz="1800" kern="100" dirty="0">
                <a:effectLst/>
                <a:latin typeface="Times New Roman" panose="02020603050405020304" pitchFamily="18" charset="0"/>
                <a:ea typeface="宋体" panose="02010600030101010101" pitchFamily="2" charset="-122"/>
              </a:rPr>
              <a:t>page</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指令所有属性的设置都是可选的，只有</a:t>
            </a:r>
            <a:r>
              <a:rPr lang="en-US" altLang="zh-CN" sz="1800" kern="100" dirty="0">
                <a:effectLst/>
                <a:latin typeface="Times New Roman" panose="02020603050405020304" pitchFamily="18" charset="0"/>
                <a:ea typeface="宋体" panose="02010600030101010101" pitchFamily="2" charset="-122"/>
              </a:rPr>
              <a:t>language</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属性采用默认值，默认值为</a:t>
            </a:r>
            <a:r>
              <a:rPr lang="en-US" altLang="zh-CN" sz="1800" kern="100" dirty="0" err="1">
                <a:effectLst/>
                <a:latin typeface="Times New Roman" panose="02020603050405020304" pitchFamily="18" charset="0"/>
                <a:ea typeface="宋体" panose="02010600030101010101" pitchFamily="2" charset="-122"/>
              </a:rPr>
              <a:t>java</a:t>
            </a:r>
            <a:r>
              <a:rPr lang="en-US" altLang="zh-CN" sz="1800" kern="100" dirty="0" err="1">
                <a:solidFill>
                  <a:srgbClr val="0066FF"/>
                </a:solidFill>
                <a:effectLst/>
                <a:latin typeface="宋体" panose="02010600030101010101" pitchFamily="2" charset="-122"/>
                <a:ea typeface="宋体" panose="02010600030101010101" pitchFamily="2" charset="-122"/>
              </a:rPr>
              <a:t>。</a:t>
            </a:r>
            <a:r>
              <a:rPr lang="en-US" altLang="zh-CN" sz="1800" kern="100" dirty="0" err="1">
                <a:effectLst/>
                <a:latin typeface="Times New Roman" panose="02020603050405020304" pitchFamily="18" charset="0"/>
                <a:ea typeface="宋体" panose="02010600030101010101" pitchFamily="2" charset="-122"/>
              </a:rPr>
              <a:t>page</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指令属性可单独使用，也可多个同时使用，另外，</a:t>
            </a:r>
            <a:r>
              <a:rPr lang="en-US" altLang="zh-CN" sz="1800" kern="100" dirty="0">
                <a:effectLst/>
                <a:latin typeface="Times New Roman" panose="02020603050405020304" pitchFamily="18" charset="0"/>
                <a:ea typeface="宋体" panose="02010600030101010101" pitchFamily="2" charset="-122"/>
              </a:rPr>
              <a:t>page</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指令区分大小写。</a:t>
            </a:r>
            <a:endParaRPr lang="zh-CN" altLang="en-US" dirty="0"/>
          </a:p>
        </p:txBody>
      </p:sp>
    </p:spTree>
    <p:extLst>
      <p:ext uri="{BB962C8B-B14F-4D97-AF65-F5344CB8AC3E}">
        <p14:creationId xmlns:p14="http://schemas.microsoft.com/office/powerpoint/2010/main" val="37268724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6"/>
          <p:cNvPicPr>
            <a:picLocks noChangeAspect="1"/>
          </p:cNvPicPr>
          <p:nvPr/>
        </p:nvPicPr>
        <p:blipFill>
          <a:blip r:embed="rId5"/>
          <a:stretch>
            <a:fillRect/>
          </a:stretch>
        </p:blipFill>
        <p:spPr>
          <a:xfrm>
            <a:off x="-4445" y="0"/>
            <a:ext cx="8107680" cy="584200"/>
          </a:xfrm>
          <a:prstGeom prst="rect">
            <a:avLst/>
          </a:prstGeom>
        </p:spPr>
      </p:pic>
      <p:pic>
        <p:nvPicPr>
          <p:cNvPr id="5" name="图片 4" descr="5"/>
          <p:cNvPicPr>
            <a:picLocks noChangeAspect="1"/>
          </p:cNvPicPr>
          <p:nvPr/>
        </p:nvPicPr>
        <p:blipFill>
          <a:blip r:embed="rId6"/>
          <a:stretch>
            <a:fillRect/>
          </a:stretch>
        </p:blipFill>
        <p:spPr>
          <a:xfrm>
            <a:off x="3091815" y="5311775"/>
            <a:ext cx="6116955" cy="408305"/>
          </a:xfrm>
          <a:prstGeom prst="rect">
            <a:avLst/>
          </a:prstGeom>
        </p:spPr>
      </p:pic>
      <p:pic>
        <p:nvPicPr>
          <p:cNvPr id="7" name="图片 6" descr="7"/>
          <p:cNvPicPr>
            <a:picLocks noChangeAspect="1"/>
          </p:cNvPicPr>
          <p:nvPr/>
        </p:nvPicPr>
        <p:blipFill>
          <a:blip r:embed="rId7"/>
          <a:stretch>
            <a:fillRect/>
          </a:stretch>
        </p:blipFill>
        <p:spPr>
          <a:xfrm rot="16200000">
            <a:off x="-434975" y="2381250"/>
            <a:ext cx="1593850" cy="732790"/>
          </a:xfrm>
          <a:prstGeom prst="rect">
            <a:avLst/>
          </a:prstGeom>
        </p:spPr>
      </p:pic>
      <p:sp>
        <p:nvSpPr>
          <p:cNvPr id="8" name="文本框 7" descr="7b0a20202020227461726765744d6f64756c65223a202270726f636573734f6e6c696e65466f6e7473220a7d0a"/>
          <p:cNvSpPr txBox="1"/>
          <p:nvPr/>
        </p:nvSpPr>
        <p:spPr>
          <a:xfrm>
            <a:off x="904875" y="1527810"/>
            <a:ext cx="1845945" cy="2799715"/>
          </a:xfrm>
          <a:prstGeom prst="rect">
            <a:avLst/>
          </a:prstGeom>
          <a:noFill/>
        </p:spPr>
        <p:txBody>
          <a:bodyPr wrap="square" rtlCol="0">
            <a:spAutoFit/>
          </a:bodyPr>
          <a:lstStyle/>
          <a:p>
            <a:r>
              <a:rPr lang="zh-CN" altLang="en-US" sz="8800">
                <a:ln w="28575">
                  <a:solidFill>
                    <a:srgbClr val="3077B5"/>
                  </a:solidFill>
                </a:ln>
                <a:solidFill>
                  <a:schemeClr val="bg1"/>
                </a:solidFill>
                <a:latin typeface="汉仪力量黑简" panose="00020600040101010101" charset="-122"/>
                <a:ea typeface="汉仪力量黑简" panose="00020600040101010101" charset="-122"/>
                <a:sym typeface="汉仪力量黑简" panose="00020600040101010101" charset="-122"/>
              </a:rPr>
              <a:t>目录</a:t>
            </a:r>
          </a:p>
        </p:txBody>
      </p:sp>
      <p:sp>
        <p:nvSpPr>
          <p:cNvPr id="9" name="文本框 8"/>
          <p:cNvSpPr txBox="1"/>
          <p:nvPr/>
        </p:nvSpPr>
        <p:spPr>
          <a:xfrm>
            <a:off x="2590165" y="2074186"/>
            <a:ext cx="5648960" cy="2243050"/>
          </a:xfrm>
          <a:prstGeom prst="rect">
            <a:avLst/>
          </a:prstGeom>
          <a:noFill/>
        </p:spPr>
        <p:txBody>
          <a:bodyPr wrap="square" rtlCol="0">
            <a:spAutoFit/>
          </a:bodyPr>
          <a:lstStyle/>
          <a:p>
            <a:pPr marL="285750" indent="-285750" fontAlgn="auto">
              <a:lnSpc>
                <a:spcPct val="150000"/>
              </a:lnSpc>
              <a:buFont typeface="Wingdings" panose="05000000000000000000" charset="0"/>
              <a:buChar char="n"/>
            </a:pPr>
            <a:r>
              <a:rPr lang="en-US" altLang="zh-CN" sz="2400" dirty="0">
                <a:latin typeface="汉仪雅酷黑 65W" panose="020B0604020202020204" charset="-122"/>
                <a:ea typeface="汉仪雅酷黑 65W" panose="020B0604020202020204" charset="-122"/>
                <a:cs typeface="汉仪雅酷黑 65W" panose="020B0604020202020204" charset="-122"/>
              </a:rPr>
              <a:t>7</a:t>
            </a:r>
            <a:r>
              <a:rPr lang="zh-CN" altLang="en-US" sz="2400" dirty="0">
                <a:latin typeface="汉仪雅酷黑 65W" panose="020B0604020202020204" charset="-122"/>
                <a:ea typeface="汉仪雅酷黑 65W" panose="020B0604020202020204" charset="-122"/>
                <a:cs typeface="汉仪雅酷黑 65W" panose="020B0604020202020204" charset="-122"/>
              </a:rPr>
              <a:t>.1 </a:t>
            </a:r>
            <a:r>
              <a:rPr lang="en-US" altLang="zh-CN" sz="2400" dirty="0">
                <a:latin typeface="汉仪雅酷黑 65W" panose="020B0604020202020204" charset="-122"/>
                <a:ea typeface="汉仪雅酷黑 65W" panose="020B0604020202020204" charset="-122"/>
                <a:cs typeface="汉仪雅酷黑 65W" panose="020B0604020202020204" charset="-122"/>
              </a:rPr>
              <a:t>JSP</a:t>
            </a:r>
            <a:r>
              <a:rPr lang="zh-CN" altLang="en-US" sz="2400" dirty="0">
                <a:latin typeface="汉仪雅酷黑 65W" panose="020B0604020202020204" charset="-122"/>
                <a:ea typeface="汉仪雅酷黑 65W" panose="020B0604020202020204" charset="-122"/>
                <a:cs typeface="汉仪雅酷黑 65W" panose="020B0604020202020204" charset="-122"/>
              </a:rPr>
              <a:t>概述</a:t>
            </a:r>
          </a:p>
          <a:p>
            <a:pPr marL="285750" indent="-285750" fontAlgn="auto">
              <a:lnSpc>
                <a:spcPct val="150000"/>
              </a:lnSpc>
              <a:buFont typeface="Wingdings" panose="05000000000000000000" charset="0"/>
              <a:buChar char="n"/>
            </a:pPr>
            <a:r>
              <a:rPr lang="en-US" altLang="zh-CN" sz="2400" dirty="0">
                <a:latin typeface="汉仪雅酷黑 65W" panose="020B0604020202020204" charset="-122"/>
                <a:ea typeface="汉仪雅酷黑 65W" panose="020B0604020202020204" charset="-122"/>
                <a:cs typeface="汉仪雅酷黑 65W" panose="020B0604020202020204" charset="-122"/>
              </a:rPr>
              <a:t>7</a:t>
            </a:r>
            <a:r>
              <a:rPr lang="zh-CN" altLang="en-US" sz="2400" dirty="0">
                <a:latin typeface="汉仪雅酷黑 65W" panose="020B0604020202020204" charset="-122"/>
                <a:ea typeface="汉仪雅酷黑 65W" panose="020B0604020202020204" charset="-122"/>
                <a:cs typeface="汉仪雅酷黑 65W" panose="020B0604020202020204" charset="-122"/>
              </a:rPr>
              <a:t>.2 </a:t>
            </a:r>
            <a:r>
              <a:rPr lang="en-US" sz="2400" dirty="0">
                <a:latin typeface="汉仪雅酷黑 65W" panose="020B0604020202020204" charset="-122"/>
                <a:ea typeface="汉仪雅酷黑 65W" panose="020B0604020202020204" charset="-122"/>
                <a:cs typeface="汉仪雅酷黑 65W" panose="020B0604020202020204" charset="-122"/>
              </a:rPr>
              <a:t>J</a:t>
            </a:r>
            <a:r>
              <a:rPr lang="en-US" altLang="zh-CN" sz="2400" dirty="0">
                <a:latin typeface="汉仪雅酷黑 65W" panose="020B0604020202020204" charset="-122"/>
                <a:ea typeface="汉仪雅酷黑 65W" panose="020B0604020202020204" charset="-122"/>
                <a:cs typeface="汉仪雅酷黑 65W" panose="020B0604020202020204" charset="-122"/>
              </a:rPr>
              <a:t>ava Web</a:t>
            </a:r>
            <a:r>
              <a:rPr lang="zh-CN" altLang="en-US" sz="2400" dirty="0">
                <a:latin typeface="汉仪雅酷黑 65W" panose="020B0604020202020204" charset="-122"/>
                <a:ea typeface="汉仪雅酷黑 65W" panose="020B0604020202020204" charset="-122"/>
                <a:cs typeface="汉仪雅酷黑 65W" panose="020B0604020202020204" charset="-122"/>
              </a:rPr>
              <a:t>开发环境及开发工具</a:t>
            </a:r>
            <a:endParaRPr sz="2400" dirty="0">
              <a:latin typeface="汉仪雅酷黑 65W" panose="020B0604020202020204" charset="-122"/>
              <a:ea typeface="汉仪雅酷黑 65W" panose="020B0604020202020204" charset="-122"/>
              <a:cs typeface="汉仪雅酷黑 65W" panose="020B0604020202020204" charset="-122"/>
            </a:endParaRPr>
          </a:p>
          <a:p>
            <a:pPr marL="285750" indent="-285750" fontAlgn="auto">
              <a:lnSpc>
                <a:spcPct val="150000"/>
              </a:lnSpc>
              <a:buFont typeface="Wingdings" panose="05000000000000000000" charset="0"/>
              <a:buChar char="n"/>
            </a:pPr>
            <a:r>
              <a:rPr lang="en-US" altLang="zh-CN" sz="2400" dirty="0">
                <a:latin typeface="汉仪雅酷黑 65W" panose="020B0604020202020204" charset="-122"/>
                <a:ea typeface="汉仪雅酷黑 65W" panose="020B0604020202020204" charset="-122"/>
                <a:cs typeface="汉仪雅酷黑 65W" panose="020B0604020202020204" charset="-122"/>
              </a:rPr>
              <a:t>7</a:t>
            </a:r>
            <a:r>
              <a:rPr lang="zh-CN" altLang="en-US" sz="2400" dirty="0">
                <a:latin typeface="汉仪雅酷黑 65W" panose="020B0604020202020204" charset="-122"/>
                <a:ea typeface="汉仪雅酷黑 65W" panose="020B0604020202020204" charset="-122"/>
                <a:cs typeface="汉仪雅酷黑 65W" panose="020B0604020202020204" charset="-122"/>
              </a:rPr>
              <a:t>.3 </a:t>
            </a:r>
            <a:r>
              <a:rPr lang="en-US" sz="2400" dirty="0">
                <a:latin typeface="汉仪雅酷黑 65W" panose="020B0604020202020204" charset="-122"/>
                <a:ea typeface="汉仪雅酷黑 65W" panose="020B0604020202020204" charset="-122"/>
                <a:cs typeface="汉仪雅酷黑 65W" panose="020B0604020202020204" charset="-122"/>
              </a:rPr>
              <a:t>JSP</a:t>
            </a:r>
            <a:r>
              <a:rPr lang="zh-CN" altLang="en-US" sz="2400" dirty="0">
                <a:latin typeface="汉仪雅酷黑 65W" panose="020B0604020202020204" charset="-122"/>
                <a:ea typeface="汉仪雅酷黑 65W" panose="020B0604020202020204" charset="-122"/>
                <a:cs typeface="汉仪雅酷黑 65W" panose="020B0604020202020204" charset="-122"/>
              </a:rPr>
              <a:t>基本语法</a:t>
            </a:r>
          </a:p>
          <a:p>
            <a:pPr marL="285750" indent="-285750" fontAlgn="auto">
              <a:lnSpc>
                <a:spcPct val="150000"/>
              </a:lnSpc>
              <a:buFont typeface="Wingdings" panose="05000000000000000000" charset="0"/>
              <a:buChar char="n"/>
            </a:pPr>
            <a:endParaRPr lang="zh-CN" altLang="en-US" sz="2400" dirty="0">
              <a:latin typeface="汉仪雅酷黑 65W" panose="020B0604020202020204" charset="-122"/>
              <a:ea typeface="汉仪雅酷黑 65W" panose="020B0604020202020204" charset="-122"/>
              <a:cs typeface="汉仪雅酷黑 65W" panose="020B0604020202020204" charset="-122"/>
            </a:endParaRPr>
          </a:p>
        </p:txBody>
      </p:sp>
      <p:pic>
        <p:nvPicPr>
          <p:cNvPr id="3" name="图片 2" descr="未标题-1"/>
          <p:cNvPicPr>
            <a:picLocks noChangeAspect="1"/>
          </p:cNvPicPr>
          <p:nvPr>
            <p:custDataLst>
              <p:tags r:id="rId1"/>
            </p:custDataLst>
          </p:nvPr>
        </p:nvPicPr>
        <p:blipFill>
          <a:blip r:embed="rId8"/>
          <a:stretch>
            <a:fillRect/>
          </a:stretch>
        </p:blipFill>
        <p:spPr>
          <a:xfrm>
            <a:off x="144145" y="104140"/>
            <a:ext cx="1975485" cy="494030"/>
          </a:xfrm>
          <a:prstGeom prst="rect">
            <a:avLst/>
          </a:prstGeom>
        </p:spPr>
      </p:pic>
      <p:sp>
        <p:nvSpPr>
          <p:cNvPr id="4" name="矩形 3">
            <a:extLst>
              <a:ext uri="{FF2B5EF4-FFF2-40B4-BE49-F238E27FC236}">
                <a16:creationId xmlns:a16="http://schemas.microsoft.com/office/drawing/2014/main" id="{461FDD7D-612F-AD80-26F1-B23F9C388300}"/>
              </a:ext>
            </a:extLst>
          </p:cNvPr>
          <p:cNvSpPr/>
          <p:nvPr/>
        </p:nvSpPr>
        <p:spPr>
          <a:xfrm>
            <a:off x="6679096" y="227965"/>
            <a:ext cx="2295240" cy="494030"/>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grpSp>
        <p:nvGrpSpPr>
          <p:cNvPr id="11" name="组合 10"/>
          <p:cNvGrpSpPr/>
          <p:nvPr/>
        </p:nvGrpSpPr>
        <p:grpSpPr>
          <a:xfrm>
            <a:off x="6911340" y="227965"/>
            <a:ext cx="2143125" cy="307975"/>
            <a:chOff x="3716" y="3214"/>
            <a:chExt cx="8453" cy="485"/>
          </a:xfrm>
        </p:grpSpPr>
        <p:sp>
          <p:nvSpPr>
            <p:cNvPr id="12" name="文本框 11"/>
            <p:cNvSpPr txBox="1"/>
            <p:nvPr>
              <p:custDataLst>
                <p:tags r:id="rId2"/>
              </p:custDataLst>
            </p:nvPr>
          </p:nvSpPr>
          <p:spPr>
            <a:xfrm>
              <a:off x="4002" y="3214"/>
              <a:ext cx="8167" cy="485"/>
            </a:xfrm>
            <a:prstGeom prst="rect">
              <a:avLst/>
            </a:prstGeom>
            <a:noFill/>
          </p:spPr>
          <p:txBody>
            <a:bodyPr wrap="square" rtlCol="0">
              <a:spAutoFit/>
            </a:bodyPr>
            <a:lstStyle/>
            <a:p>
              <a:pPr indent="0" fontAlgn="auto">
                <a:lnSpc>
                  <a:spcPct val="100000"/>
                </a:lnSpc>
              </a:pP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第</a:t>
              </a:r>
              <a:r>
                <a:rPr lang="en-US" altLang="zh-CN" sz="1400" dirty="0">
                  <a:solidFill>
                    <a:srgbClr val="3077B5"/>
                  </a:solidFill>
                  <a:latin typeface="汉仪雅酷黑简" panose="00020600040101010101" charset="-122"/>
                  <a:ea typeface="汉仪雅酷黑简" panose="00020600040101010101" charset="-122"/>
                  <a:cs typeface="汉仪雅酷黑简" panose="00020600040101010101" charset="-122"/>
                </a:rPr>
                <a:t>7</a:t>
              </a: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章</a:t>
              </a:r>
              <a:r>
                <a:rPr lang="en-US" altLang="zh-CN" sz="1400" dirty="0">
                  <a:solidFill>
                    <a:srgbClr val="3077B5"/>
                  </a:solidFill>
                  <a:latin typeface="汉仪雅酷黑简" panose="00020600040101010101" charset="-122"/>
                  <a:ea typeface="汉仪雅酷黑简" panose="00020600040101010101" charset="-122"/>
                  <a:cs typeface="汉仪雅酷黑简" panose="00020600040101010101" charset="-122"/>
                </a:rPr>
                <a:t> JSP</a:t>
              </a: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技术基础</a:t>
              </a:r>
            </a:p>
          </p:txBody>
        </p:sp>
        <p:sp>
          <p:nvSpPr>
            <p:cNvPr id="13" name="矩形 12"/>
            <p:cNvSpPr/>
            <p:nvPr>
              <p:custDataLst>
                <p:tags r:id="rId3"/>
              </p:custDataLst>
            </p:nvPr>
          </p:nvSpPr>
          <p:spPr>
            <a:xfrm>
              <a:off x="3716" y="3292"/>
              <a:ext cx="286" cy="327"/>
            </a:xfrm>
            <a:prstGeom prst="rect">
              <a:avLst/>
            </a:prstGeom>
            <a:solidFill>
              <a:srgbClr val="3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6"/>
          <p:cNvPicPr>
            <a:picLocks noChangeAspect="1"/>
          </p:cNvPicPr>
          <p:nvPr/>
        </p:nvPicPr>
        <p:blipFill>
          <a:blip r:embed="rId7"/>
          <a:stretch>
            <a:fillRect/>
          </a:stretch>
        </p:blipFill>
        <p:spPr>
          <a:xfrm>
            <a:off x="-4445" y="0"/>
            <a:ext cx="8107680" cy="584200"/>
          </a:xfrm>
          <a:prstGeom prst="rect">
            <a:avLst/>
          </a:prstGeom>
        </p:spPr>
      </p:pic>
      <p:pic>
        <p:nvPicPr>
          <p:cNvPr id="5" name="图片 4" descr="5"/>
          <p:cNvPicPr>
            <a:picLocks noChangeAspect="1"/>
          </p:cNvPicPr>
          <p:nvPr/>
        </p:nvPicPr>
        <p:blipFill>
          <a:blip r:embed="rId8"/>
          <a:stretch>
            <a:fillRect/>
          </a:stretch>
        </p:blipFill>
        <p:spPr>
          <a:xfrm>
            <a:off x="3091815" y="5311775"/>
            <a:ext cx="6116955" cy="408305"/>
          </a:xfrm>
          <a:prstGeom prst="rect">
            <a:avLst/>
          </a:prstGeom>
        </p:spPr>
      </p:pic>
      <p:sp>
        <p:nvSpPr>
          <p:cNvPr id="9" name="文本框 8"/>
          <p:cNvSpPr txBox="1"/>
          <p:nvPr/>
        </p:nvSpPr>
        <p:spPr>
          <a:xfrm>
            <a:off x="400685" y="765810"/>
            <a:ext cx="3932555" cy="398780"/>
          </a:xfrm>
          <a:prstGeom prst="rect">
            <a:avLst/>
          </a:prstGeom>
          <a:noFill/>
        </p:spPr>
        <p:txBody>
          <a:bodyPr wrap="square" rtlCol="0">
            <a:spAutoFit/>
          </a:bodyPr>
          <a:lstStyle/>
          <a:p>
            <a:r>
              <a:rPr lang="en-US" altLang="zh-CN" sz="2000" b="1" dirty="0">
                <a:solidFill>
                  <a:srgbClr val="3077B5"/>
                </a:solidFill>
                <a:latin typeface="汉仪雅酷黑 65W" panose="020B0604020202020204" charset="-122"/>
                <a:ea typeface="汉仪雅酷黑 65W" panose="020B0604020202020204" charset="-122"/>
                <a:cs typeface="汉仪雅酷黑 65W" panose="020B0604020202020204" charset="-122"/>
              </a:rPr>
              <a:t>7</a:t>
            </a:r>
            <a:r>
              <a:rPr lang="zh-CN" alt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a:t>
            </a:r>
            <a:r>
              <a:rPr lang="en-US" altLang="zh-CN" sz="2000" b="1" dirty="0">
                <a:solidFill>
                  <a:srgbClr val="3077B5"/>
                </a:solidFill>
                <a:latin typeface="汉仪雅酷黑 65W" panose="020B0604020202020204" charset="-122"/>
                <a:ea typeface="汉仪雅酷黑 65W" panose="020B0604020202020204" charset="-122"/>
                <a:cs typeface="汉仪雅酷黑 65W" panose="020B0604020202020204" charset="-122"/>
              </a:rPr>
              <a:t>3.2</a:t>
            </a:r>
            <a:r>
              <a:rPr lang="zh-CN" alt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  </a:t>
            </a:r>
            <a:r>
              <a:rPr lang="en-US" altLang="zh-CN" sz="2000" b="1" dirty="0">
                <a:solidFill>
                  <a:srgbClr val="3077B5"/>
                </a:solidFill>
                <a:latin typeface="汉仪雅酷黑 65W" panose="020B0604020202020204" charset="-122"/>
                <a:ea typeface="汉仪雅酷黑 65W" panose="020B0604020202020204" charset="-122"/>
                <a:cs typeface="汉仪雅酷黑 65W" panose="020B0604020202020204" charset="-122"/>
              </a:rPr>
              <a:t>JSP</a:t>
            </a:r>
            <a:r>
              <a:rPr lang="zh-CN" alt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指令元素</a:t>
            </a:r>
          </a:p>
        </p:txBody>
      </p:sp>
      <p:pic>
        <p:nvPicPr>
          <p:cNvPr id="3" name="图片 2" descr="未标题-1"/>
          <p:cNvPicPr>
            <a:picLocks noChangeAspect="1"/>
          </p:cNvPicPr>
          <p:nvPr>
            <p:custDataLst>
              <p:tags r:id="rId1"/>
            </p:custDataLst>
          </p:nvPr>
        </p:nvPicPr>
        <p:blipFill>
          <a:blip r:embed="rId9"/>
          <a:stretch>
            <a:fillRect/>
          </a:stretch>
        </p:blipFill>
        <p:spPr>
          <a:xfrm>
            <a:off x="144145" y="104140"/>
            <a:ext cx="1975485" cy="494030"/>
          </a:xfrm>
          <a:prstGeom prst="rect">
            <a:avLst/>
          </a:prstGeom>
        </p:spPr>
      </p:pic>
      <p:grpSp>
        <p:nvGrpSpPr>
          <p:cNvPr id="4" name="组合 3"/>
          <p:cNvGrpSpPr/>
          <p:nvPr/>
        </p:nvGrpSpPr>
        <p:grpSpPr>
          <a:xfrm>
            <a:off x="6911340" y="227965"/>
            <a:ext cx="2143125" cy="521970"/>
            <a:chOff x="3716" y="3214"/>
            <a:chExt cx="8453" cy="822"/>
          </a:xfrm>
        </p:grpSpPr>
        <p:sp>
          <p:nvSpPr>
            <p:cNvPr id="8" name="文本框 7"/>
            <p:cNvSpPr txBox="1"/>
            <p:nvPr>
              <p:custDataLst>
                <p:tags r:id="rId4"/>
              </p:custDataLst>
            </p:nvPr>
          </p:nvSpPr>
          <p:spPr>
            <a:xfrm>
              <a:off x="4002" y="3214"/>
              <a:ext cx="8167" cy="822"/>
            </a:xfrm>
            <a:prstGeom prst="rect">
              <a:avLst/>
            </a:prstGeom>
            <a:noFill/>
          </p:spPr>
          <p:txBody>
            <a:bodyPr wrap="square" rtlCol="0">
              <a:spAutoFit/>
            </a:bodyPr>
            <a:lstStyle/>
            <a:p>
              <a:pPr indent="0" fontAlgn="auto">
                <a:lnSpc>
                  <a:spcPct val="100000"/>
                </a:lnSpc>
              </a:pP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第3章  Java的多线程机制及其网络程序设计</a:t>
              </a:r>
            </a:p>
          </p:txBody>
        </p:sp>
        <p:sp>
          <p:nvSpPr>
            <p:cNvPr id="14" name="矩形 13"/>
            <p:cNvSpPr/>
            <p:nvPr>
              <p:custDataLst>
                <p:tags r:id="rId5"/>
              </p:custDataLst>
            </p:nvPr>
          </p:nvSpPr>
          <p:spPr>
            <a:xfrm>
              <a:off x="3716" y="3292"/>
              <a:ext cx="286" cy="327"/>
            </a:xfrm>
            <a:prstGeom prst="rect">
              <a:avLst/>
            </a:prstGeom>
            <a:solidFill>
              <a:srgbClr val="3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矩形 9">
            <a:extLst>
              <a:ext uri="{FF2B5EF4-FFF2-40B4-BE49-F238E27FC236}">
                <a16:creationId xmlns:a16="http://schemas.microsoft.com/office/drawing/2014/main" id="{78ADB6AF-E144-28A3-3174-429D01E358DF}"/>
              </a:ext>
            </a:extLst>
          </p:cNvPr>
          <p:cNvSpPr/>
          <p:nvPr/>
        </p:nvSpPr>
        <p:spPr>
          <a:xfrm>
            <a:off x="6679096" y="227965"/>
            <a:ext cx="2295240" cy="494030"/>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grpSp>
        <p:nvGrpSpPr>
          <p:cNvPr id="11" name="组合 10">
            <a:extLst>
              <a:ext uri="{FF2B5EF4-FFF2-40B4-BE49-F238E27FC236}">
                <a16:creationId xmlns:a16="http://schemas.microsoft.com/office/drawing/2014/main" id="{C1E0C118-A6A9-E5A7-C731-57EE1DE8E17A}"/>
              </a:ext>
            </a:extLst>
          </p:cNvPr>
          <p:cNvGrpSpPr/>
          <p:nvPr/>
        </p:nvGrpSpPr>
        <p:grpSpPr>
          <a:xfrm>
            <a:off x="6911340" y="227965"/>
            <a:ext cx="2143125" cy="307975"/>
            <a:chOff x="3716" y="3214"/>
            <a:chExt cx="8453" cy="485"/>
          </a:xfrm>
        </p:grpSpPr>
        <p:sp>
          <p:nvSpPr>
            <p:cNvPr id="12" name="文本框 11">
              <a:extLst>
                <a:ext uri="{FF2B5EF4-FFF2-40B4-BE49-F238E27FC236}">
                  <a16:creationId xmlns:a16="http://schemas.microsoft.com/office/drawing/2014/main" id="{E9F8C337-805F-D00A-8FF5-B83CF7DD3BBD}"/>
                </a:ext>
              </a:extLst>
            </p:cNvPr>
            <p:cNvSpPr txBox="1"/>
            <p:nvPr>
              <p:custDataLst>
                <p:tags r:id="rId2"/>
              </p:custDataLst>
            </p:nvPr>
          </p:nvSpPr>
          <p:spPr>
            <a:xfrm>
              <a:off x="4002" y="3214"/>
              <a:ext cx="8167" cy="485"/>
            </a:xfrm>
            <a:prstGeom prst="rect">
              <a:avLst/>
            </a:prstGeom>
            <a:noFill/>
          </p:spPr>
          <p:txBody>
            <a:bodyPr wrap="square" rtlCol="0">
              <a:spAutoFit/>
            </a:bodyPr>
            <a:lstStyle/>
            <a:p>
              <a:pPr indent="0" fontAlgn="auto">
                <a:lnSpc>
                  <a:spcPct val="100000"/>
                </a:lnSpc>
              </a:pP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第</a:t>
              </a:r>
              <a:r>
                <a:rPr lang="en-US" altLang="zh-CN" sz="1400" dirty="0">
                  <a:solidFill>
                    <a:srgbClr val="3077B5"/>
                  </a:solidFill>
                  <a:latin typeface="汉仪雅酷黑简" panose="00020600040101010101" charset="-122"/>
                  <a:ea typeface="汉仪雅酷黑简" panose="00020600040101010101" charset="-122"/>
                  <a:cs typeface="汉仪雅酷黑简" panose="00020600040101010101" charset="-122"/>
                </a:rPr>
                <a:t>7</a:t>
              </a: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章</a:t>
              </a:r>
              <a:r>
                <a:rPr lang="en-US" altLang="zh-CN" sz="1400" dirty="0">
                  <a:solidFill>
                    <a:srgbClr val="3077B5"/>
                  </a:solidFill>
                  <a:latin typeface="汉仪雅酷黑简" panose="00020600040101010101" charset="-122"/>
                  <a:ea typeface="汉仪雅酷黑简" panose="00020600040101010101" charset="-122"/>
                  <a:cs typeface="汉仪雅酷黑简" panose="00020600040101010101" charset="-122"/>
                </a:rPr>
                <a:t> JSP</a:t>
              </a: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技术基础</a:t>
              </a:r>
            </a:p>
          </p:txBody>
        </p:sp>
        <p:sp>
          <p:nvSpPr>
            <p:cNvPr id="13" name="矩形 12">
              <a:extLst>
                <a:ext uri="{FF2B5EF4-FFF2-40B4-BE49-F238E27FC236}">
                  <a16:creationId xmlns:a16="http://schemas.microsoft.com/office/drawing/2014/main" id="{A8253033-6600-7085-944C-4327C3B9D764}"/>
                </a:ext>
              </a:extLst>
            </p:cNvPr>
            <p:cNvSpPr/>
            <p:nvPr>
              <p:custDataLst>
                <p:tags r:id="rId3"/>
              </p:custDataLst>
            </p:nvPr>
          </p:nvSpPr>
          <p:spPr>
            <a:xfrm>
              <a:off x="3716" y="3292"/>
              <a:ext cx="286" cy="327"/>
            </a:xfrm>
            <a:prstGeom prst="rect">
              <a:avLst/>
            </a:prstGeom>
            <a:solidFill>
              <a:srgbClr val="3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9" name="Rectangle 4">
            <a:extLst>
              <a:ext uri="{FF2B5EF4-FFF2-40B4-BE49-F238E27FC236}">
                <a16:creationId xmlns:a16="http://schemas.microsoft.com/office/drawing/2014/main" id="{CCF16938-0C3B-B95C-D87A-BD6132D0839A}"/>
              </a:ext>
            </a:extLst>
          </p:cNvPr>
          <p:cNvSpPr>
            <a:spLocks noChangeArrowheads="1"/>
          </p:cNvSpPr>
          <p:nvPr/>
        </p:nvSpPr>
        <p:spPr bwMode="auto">
          <a:xfrm>
            <a:off x="463485" y="1313517"/>
            <a:ext cx="7739509" cy="3970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268288" algn="l" defTabSz="914400" rtl="0" eaLnBrk="0" fontAlgn="base" latinLnBrk="0" hangingPunct="0">
              <a:lnSpc>
                <a:spcPct val="100000"/>
              </a:lnSpc>
              <a:spcBef>
                <a:spcPct val="0"/>
              </a:spcBef>
              <a:spcAft>
                <a:spcPct val="0"/>
              </a:spcAft>
              <a:buClrTx/>
              <a:buSzTx/>
              <a:buFontTx/>
              <a:buNone/>
              <a:tabLst/>
            </a:pPr>
            <a:r>
              <a:rPr kumimoji="0" lang="en-US" altLang="zh-CN" b="1" i="0" u="none" strike="noStrike" cap="none" normalizeH="0" baseline="0" dirty="0">
                <a:ln>
                  <a:noFill/>
                </a:ln>
                <a:solidFill>
                  <a:schemeClr val="tx1"/>
                </a:solidFill>
                <a:effectLst/>
                <a:latin typeface="Times New Roman" panose="02020603050405020304" pitchFamily="18" charset="0"/>
                <a:ea typeface="汉仪雅酷黑 65W" panose="020B0604020202020204"/>
                <a:cs typeface="Times New Roman" panose="02020603050405020304" pitchFamily="18" charset="0"/>
              </a:rPr>
              <a:t>[</a:t>
            </a:r>
            <a:r>
              <a:rPr kumimoji="0" lang="zh-CN" altLang="en-US" b="1" i="0" u="none" strike="noStrike" cap="none" normalizeH="0" baseline="0" dirty="0">
                <a:ln>
                  <a:noFill/>
                </a:ln>
                <a:solidFill>
                  <a:schemeClr val="tx1"/>
                </a:solidFill>
                <a:effectLst/>
                <a:latin typeface="Times New Roman" panose="02020603050405020304" pitchFamily="18" charset="0"/>
                <a:ea typeface="汉仪雅酷黑 65W" panose="020B0604020202020204"/>
                <a:cs typeface="Times New Roman" panose="02020603050405020304" pitchFamily="18" charset="0"/>
              </a:rPr>
              <a:t>例</a:t>
            </a:r>
            <a:r>
              <a:rPr kumimoji="0" lang="en-US" altLang="zh-CN" b="1" i="0" u="none" strike="noStrike" cap="none" normalizeH="0" baseline="0" dirty="0">
                <a:ln>
                  <a:noFill/>
                </a:ln>
                <a:solidFill>
                  <a:schemeClr val="tx1"/>
                </a:solidFill>
                <a:effectLst/>
                <a:latin typeface="Times New Roman" panose="02020603050405020304" pitchFamily="18" charset="0"/>
                <a:ea typeface="汉仪雅酷黑 65W" panose="020B0604020202020204"/>
                <a:cs typeface="Times New Roman" panose="02020603050405020304" pitchFamily="18" charset="0"/>
              </a:rPr>
              <a:t>7.3]</a:t>
            </a:r>
            <a:r>
              <a:rPr kumimoji="0" lang="zh-CN" altLang="en-US" b="1" i="0" u="none" strike="noStrike" cap="none" normalizeH="0" baseline="0" dirty="0">
                <a:ln>
                  <a:noFill/>
                </a:ln>
                <a:solidFill>
                  <a:schemeClr val="tx1"/>
                </a:solidFill>
                <a:effectLst/>
                <a:latin typeface="Times New Roman" panose="02020603050405020304" pitchFamily="18" charset="0"/>
                <a:ea typeface="汉仪雅酷黑 65W" panose="020B0604020202020204"/>
                <a:cs typeface="Times New Roman" panose="02020603050405020304" pitchFamily="18" charset="0"/>
              </a:rPr>
              <a:t>显示系统时间程序示例（</a:t>
            </a:r>
            <a:r>
              <a:rPr kumimoji="0" lang="en-US" altLang="zh-CN" b="0" i="0" u="none" strike="noStrike" cap="none" normalizeH="0" baseline="0" dirty="0">
                <a:ln>
                  <a:noFill/>
                </a:ln>
                <a:solidFill>
                  <a:schemeClr val="tx1"/>
                </a:solidFill>
                <a:effectLst/>
                <a:latin typeface="Times New Roman" panose="02020603050405020304" pitchFamily="18" charset="0"/>
                <a:ea typeface="汉仪雅酷黑 65W" panose="020B0604020202020204"/>
                <a:cs typeface="Times New Roman" panose="02020603050405020304" pitchFamily="18" charset="0"/>
              </a:rPr>
              <a:t>test7-3.jsp</a:t>
            </a:r>
            <a:r>
              <a:rPr kumimoji="0" lang="zh-CN" altLang="en-US" b="0" i="0" u="none" strike="noStrike" cap="none" normalizeH="0" baseline="0" dirty="0">
                <a:ln>
                  <a:noFill/>
                </a:ln>
                <a:solidFill>
                  <a:schemeClr val="tx1"/>
                </a:solidFill>
                <a:effectLst/>
                <a:latin typeface="Times New Roman" panose="02020603050405020304" pitchFamily="18" charset="0"/>
                <a:ea typeface="汉仪雅酷黑 65W" panose="020B0604020202020204"/>
                <a:cs typeface="Times New Roman" panose="02020603050405020304" pitchFamily="18" charset="0"/>
              </a:rPr>
              <a:t>）</a:t>
            </a:r>
            <a:endParaRPr kumimoji="0" lang="zh-CN" altLang="en-US" b="0" i="0" u="none" strike="noStrike" cap="none" normalizeH="0" baseline="0" dirty="0">
              <a:ln>
                <a:noFill/>
              </a:ln>
              <a:solidFill>
                <a:schemeClr val="tx1"/>
              </a:solidFill>
              <a:effectLst/>
              <a:ea typeface="汉仪雅酷黑 65W" panose="020B0604020202020204"/>
            </a:endParaRPr>
          </a:p>
          <a:p>
            <a:pPr marL="0" marR="0" lvl="0" indent="266700" algn="l" defTabSz="914400" rtl="0" eaLnBrk="0" fontAlgn="base" latinLnBrk="0" hangingPunct="0">
              <a:lnSpc>
                <a:spcPct val="100000"/>
              </a:lnSpc>
              <a:spcBef>
                <a:spcPct val="0"/>
              </a:spcBef>
              <a:spcAft>
                <a:spcPct val="0"/>
              </a:spcAft>
              <a:buClrTx/>
              <a:buSzTx/>
              <a:buFontTx/>
              <a:buNone/>
              <a:tabLst/>
            </a:pPr>
            <a:r>
              <a:rPr kumimoji="0" lang="en-US" altLang="zh-CN" b="0" i="0" u="none" strike="noStrike" cap="none" normalizeH="0" baseline="0" dirty="0">
                <a:ln>
                  <a:noFill/>
                </a:ln>
                <a:solidFill>
                  <a:schemeClr val="tx1"/>
                </a:solidFill>
                <a:effectLst/>
                <a:latin typeface="Times New Roman" panose="02020603050405020304" pitchFamily="18" charset="0"/>
                <a:ea typeface="汉仪雅酷黑 65W" panose="020B0604020202020204"/>
                <a:cs typeface="Times New Roman" panose="02020603050405020304" pitchFamily="18" charset="0"/>
              </a:rPr>
              <a:t>&lt;%@ page language="java" import="</a:t>
            </a:r>
            <a:r>
              <a:rPr kumimoji="0" lang="en-US" altLang="zh-CN" b="0" i="0" u="none" strike="noStrike" cap="none" normalizeH="0" baseline="0" dirty="0" err="1">
                <a:ln>
                  <a:noFill/>
                </a:ln>
                <a:solidFill>
                  <a:schemeClr val="tx1"/>
                </a:solidFill>
                <a:effectLst/>
                <a:latin typeface="Times New Roman" panose="02020603050405020304" pitchFamily="18" charset="0"/>
                <a:ea typeface="汉仪雅酷黑 65W" panose="020B0604020202020204"/>
                <a:cs typeface="Times New Roman" panose="02020603050405020304" pitchFamily="18" charset="0"/>
              </a:rPr>
              <a:t>java.util.Date</a:t>
            </a:r>
            <a:r>
              <a:rPr kumimoji="0" lang="en-US" altLang="zh-CN" b="0" i="0" u="none" strike="noStrike" cap="none" normalizeH="0" baseline="0" dirty="0">
                <a:ln>
                  <a:noFill/>
                </a:ln>
                <a:solidFill>
                  <a:schemeClr val="tx1"/>
                </a:solidFill>
                <a:effectLst/>
                <a:latin typeface="Times New Roman" panose="02020603050405020304" pitchFamily="18" charset="0"/>
                <a:ea typeface="汉仪雅酷黑 65W" panose="020B0604020202020204"/>
                <a:cs typeface="Times New Roman" panose="02020603050405020304" pitchFamily="18" charset="0"/>
              </a:rPr>
              <a:t>" %&gt;</a:t>
            </a:r>
            <a:endParaRPr kumimoji="0" lang="en-US" altLang="zh-CN" b="0" i="0" u="none" strike="noStrike" cap="none" normalizeH="0" baseline="0" dirty="0">
              <a:ln>
                <a:noFill/>
              </a:ln>
              <a:solidFill>
                <a:schemeClr val="tx1"/>
              </a:solidFill>
              <a:effectLst/>
              <a:ea typeface="汉仪雅酷黑 65W" panose="020B0604020202020204"/>
            </a:endParaRPr>
          </a:p>
          <a:p>
            <a:pPr marL="0" marR="0" lvl="0" indent="266700" algn="l" defTabSz="914400" rtl="0" eaLnBrk="0" fontAlgn="base" latinLnBrk="0" hangingPunct="0">
              <a:lnSpc>
                <a:spcPct val="100000"/>
              </a:lnSpc>
              <a:spcBef>
                <a:spcPct val="0"/>
              </a:spcBef>
              <a:spcAft>
                <a:spcPct val="0"/>
              </a:spcAft>
              <a:buClrTx/>
              <a:buSzTx/>
              <a:buFontTx/>
              <a:buNone/>
              <a:tabLst/>
            </a:pPr>
            <a:r>
              <a:rPr kumimoji="0" lang="en-US" altLang="zh-CN" b="0" i="0" u="none" strike="noStrike" cap="none" normalizeH="0" baseline="0" dirty="0">
                <a:ln>
                  <a:noFill/>
                </a:ln>
                <a:solidFill>
                  <a:schemeClr val="tx1"/>
                </a:solidFill>
                <a:effectLst/>
                <a:latin typeface="Times New Roman" panose="02020603050405020304" pitchFamily="18" charset="0"/>
                <a:ea typeface="汉仪雅酷黑 65W" panose="020B0604020202020204"/>
                <a:cs typeface="Times New Roman" panose="02020603050405020304" pitchFamily="18" charset="0"/>
              </a:rPr>
              <a:t>&lt;%@ page session="true"	buffer="</a:t>
            </a:r>
            <a:r>
              <a:rPr kumimoji="0" lang="en-US" altLang="zh-CN" b="0" i="0" u="none" strike="noStrike" cap="none" normalizeH="0" baseline="0" dirty="0" bmk="bkReivew2000600">
                <a:ln>
                  <a:noFill/>
                </a:ln>
                <a:solidFill>
                  <a:srgbClr val="FF0000"/>
                </a:solidFill>
                <a:effectLst/>
                <a:latin typeface="Times New Roman" panose="02020603050405020304" pitchFamily="18" charset="0"/>
                <a:ea typeface="汉仪雅酷黑 65W" panose="020B0604020202020204"/>
                <a:cs typeface="Times New Roman" panose="02020603050405020304" pitchFamily="18" charset="0"/>
              </a:rPr>
              <a:t>12kb"</a:t>
            </a:r>
            <a:r>
              <a:rPr kumimoji="0" lang="en-US" altLang="zh-CN" b="0" i="0" u="none" strike="noStrike" cap="none" normalizeH="0" baseline="0" dirty="0">
                <a:ln>
                  <a:noFill/>
                </a:ln>
                <a:solidFill>
                  <a:schemeClr val="tx1"/>
                </a:solidFill>
                <a:effectLst/>
                <a:latin typeface="Times New Roman" panose="02020603050405020304" pitchFamily="18" charset="0"/>
                <a:ea typeface="汉仪雅酷黑 65W" panose="020B0604020202020204"/>
                <a:cs typeface="Times New Roman" panose="02020603050405020304" pitchFamily="18" charset="0"/>
              </a:rPr>
              <a:t> %&gt;</a:t>
            </a:r>
            <a:endParaRPr kumimoji="0" lang="en-US" altLang="zh-CN" b="0" i="0" u="none" strike="noStrike" cap="none" normalizeH="0" baseline="0" dirty="0">
              <a:ln>
                <a:noFill/>
              </a:ln>
              <a:solidFill>
                <a:schemeClr val="tx1"/>
              </a:solidFill>
              <a:effectLst/>
              <a:ea typeface="汉仪雅酷黑 65W" panose="020B0604020202020204"/>
            </a:endParaRPr>
          </a:p>
          <a:p>
            <a:pPr marL="0" marR="0" lvl="0" indent="266700" algn="l" defTabSz="914400" rtl="0" eaLnBrk="0" fontAlgn="base" latinLnBrk="0" hangingPunct="0">
              <a:lnSpc>
                <a:spcPct val="100000"/>
              </a:lnSpc>
              <a:spcBef>
                <a:spcPct val="0"/>
              </a:spcBef>
              <a:spcAft>
                <a:spcPct val="0"/>
              </a:spcAft>
              <a:buClrTx/>
              <a:buSzTx/>
              <a:buFontTx/>
              <a:buNone/>
              <a:tabLst/>
            </a:pPr>
            <a:r>
              <a:rPr kumimoji="0" lang="en-US" altLang="zh-CN" b="0" i="0" u="none" strike="noStrike" cap="none" normalizeH="0" baseline="0" dirty="0">
                <a:ln>
                  <a:noFill/>
                </a:ln>
                <a:solidFill>
                  <a:schemeClr val="tx1"/>
                </a:solidFill>
                <a:effectLst/>
                <a:latin typeface="Times New Roman" panose="02020603050405020304" pitchFamily="18" charset="0"/>
                <a:ea typeface="汉仪雅酷黑 65W" panose="020B0604020202020204"/>
                <a:cs typeface="Times New Roman" panose="02020603050405020304" pitchFamily="18" charset="0"/>
              </a:rPr>
              <a:t>&lt;%@ page </a:t>
            </a:r>
            <a:r>
              <a:rPr kumimoji="0" lang="en-US" altLang="zh-CN" b="0" i="0" u="none" strike="noStrike" cap="none" normalizeH="0" baseline="0" dirty="0" err="1">
                <a:ln>
                  <a:noFill/>
                </a:ln>
                <a:solidFill>
                  <a:schemeClr val="tx1"/>
                </a:solidFill>
                <a:effectLst/>
                <a:latin typeface="Times New Roman" panose="02020603050405020304" pitchFamily="18" charset="0"/>
                <a:ea typeface="汉仪雅酷黑 65W" panose="020B0604020202020204"/>
                <a:cs typeface="Times New Roman" panose="02020603050405020304" pitchFamily="18" charset="0"/>
              </a:rPr>
              <a:t>contentType</a:t>
            </a:r>
            <a:r>
              <a:rPr kumimoji="0" lang="en-US" altLang="zh-CN" b="0" i="0" u="none" strike="noStrike" cap="none" normalizeH="0" baseline="0" dirty="0">
                <a:ln>
                  <a:noFill/>
                </a:ln>
                <a:solidFill>
                  <a:schemeClr val="tx1"/>
                </a:solidFill>
                <a:effectLst/>
                <a:latin typeface="Times New Roman" panose="02020603050405020304" pitchFamily="18" charset="0"/>
                <a:ea typeface="汉仪雅酷黑 65W" panose="020B0604020202020204"/>
                <a:cs typeface="Times New Roman" panose="02020603050405020304" pitchFamily="18" charset="0"/>
              </a:rPr>
              <a:t>="text/html; charset=gb2312"%&gt;</a:t>
            </a:r>
            <a:endParaRPr kumimoji="0" lang="en-US" altLang="zh-CN" b="0" i="0" u="none" strike="noStrike" cap="none" normalizeH="0" baseline="0" dirty="0">
              <a:ln>
                <a:noFill/>
              </a:ln>
              <a:solidFill>
                <a:schemeClr val="tx1"/>
              </a:solidFill>
              <a:effectLst/>
              <a:ea typeface="汉仪雅酷黑 65W" panose="020B0604020202020204"/>
            </a:endParaRPr>
          </a:p>
          <a:p>
            <a:pPr marL="0" marR="0" lvl="0" indent="266700" algn="l" defTabSz="914400" rtl="0" eaLnBrk="0" fontAlgn="base" latinLnBrk="0" hangingPunct="0">
              <a:lnSpc>
                <a:spcPct val="100000"/>
              </a:lnSpc>
              <a:spcBef>
                <a:spcPct val="0"/>
              </a:spcBef>
              <a:spcAft>
                <a:spcPct val="0"/>
              </a:spcAft>
              <a:buClrTx/>
              <a:buSzTx/>
              <a:buFontTx/>
              <a:buNone/>
              <a:tabLst/>
            </a:pPr>
            <a:r>
              <a:rPr kumimoji="0" lang="en-US" altLang="zh-CN" b="0" i="0" u="none" strike="noStrike" cap="none" normalizeH="0" baseline="0" dirty="0">
                <a:ln>
                  <a:noFill/>
                </a:ln>
                <a:solidFill>
                  <a:schemeClr val="tx1"/>
                </a:solidFill>
                <a:effectLst/>
                <a:latin typeface="Times New Roman" panose="02020603050405020304" pitchFamily="18" charset="0"/>
                <a:ea typeface="汉仪雅酷黑 65W" panose="020B0604020202020204"/>
                <a:cs typeface="Times New Roman" panose="02020603050405020304" pitchFamily="18" charset="0"/>
              </a:rPr>
              <a:t>&lt;html&gt;</a:t>
            </a:r>
            <a:endParaRPr kumimoji="0" lang="en-US" altLang="zh-CN" b="0" i="0" u="none" strike="noStrike" cap="none" normalizeH="0" baseline="0" dirty="0">
              <a:ln>
                <a:noFill/>
              </a:ln>
              <a:solidFill>
                <a:schemeClr val="tx1"/>
              </a:solidFill>
              <a:effectLst/>
              <a:ea typeface="汉仪雅酷黑 65W" panose="020B0604020202020204"/>
            </a:endParaRPr>
          </a:p>
          <a:p>
            <a:pPr marL="0" marR="0" lvl="0" indent="266700" algn="l" defTabSz="914400" rtl="0" eaLnBrk="0" fontAlgn="base" latinLnBrk="0" hangingPunct="0">
              <a:lnSpc>
                <a:spcPct val="100000"/>
              </a:lnSpc>
              <a:spcBef>
                <a:spcPct val="0"/>
              </a:spcBef>
              <a:spcAft>
                <a:spcPct val="0"/>
              </a:spcAft>
              <a:buClrTx/>
              <a:buSzTx/>
              <a:buFontTx/>
              <a:buNone/>
              <a:tabLst/>
            </a:pPr>
            <a:r>
              <a:rPr kumimoji="0" lang="en-US" altLang="zh-CN" b="0" i="0" u="none" strike="noStrike" cap="none" normalizeH="0" baseline="0" dirty="0">
                <a:ln>
                  <a:noFill/>
                </a:ln>
                <a:solidFill>
                  <a:schemeClr val="tx1"/>
                </a:solidFill>
                <a:effectLst/>
                <a:latin typeface="Times New Roman" panose="02020603050405020304" pitchFamily="18" charset="0"/>
                <a:ea typeface="汉仪雅酷黑 65W" panose="020B0604020202020204"/>
                <a:cs typeface="Times New Roman" panose="02020603050405020304" pitchFamily="18" charset="0"/>
              </a:rPr>
              <a:t>&lt;body&gt;</a:t>
            </a:r>
            <a:endParaRPr kumimoji="0" lang="en-US" altLang="zh-CN" b="0" i="0" u="none" strike="noStrike" cap="none" normalizeH="0" baseline="0" dirty="0">
              <a:ln>
                <a:noFill/>
              </a:ln>
              <a:solidFill>
                <a:schemeClr val="tx1"/>
              </a:solidFill>
              <a:effectLst/>
              <a:ea typeface="汉仪雅酷黑 65W" panose="020B0604020202020204"/>
            </a:endParaRPr>
          </a:p>
          <a:p>
            <a:pPr marL="0" marR="0" lvl="0" indent="266700" algn="l" defTabSz="914400" rtl="0" eaLnBrk="0" fontAlgn="base" latinLnBrk="0" hangingPunct="0">
              <a:lnSpc>
                <a:spcPct val="100000"/>
              </a:lnSpc>
              <a:spcBef>
                <a:spcPct val="0"/>
              </a:spcBef>
              <a:spcAft>
                <a:spcPct val="0"/>
              </a:spcAft>
              <a:buClrTx/>
              <a:buSzTx/>
              <a:buFontTx/>
              <a:buNone/>
              <a:tabLst/>
            </a:pPr>
            <a:r>
              <a:rPr kumimoji="0" lang="en-US" altLang="zh-CN" b="0" i="0" u="none" strike="noStrike" cap="none" normalizeH="0" baseline="0" dirty="0">
                <a:ln>
                  <a:noFill/>
                </a:ln>
                <a:solidFill>
                  <a:schemeClr val="tx1"/>
                </a:solidFill>
                <a:effectLst/>
                <a:latin typeface="Times New Roman" panose="02020603050405020304" pitchFamily="18" charset="0"/>
                <a:ea typeface="汉仪雅酷黑 65W" panose="020B0604020202020204"/>
                <a:cs typeface="Times New Roman" panose="02020603050405020304" pitchFamily="18" charset="0"/>
              </a:rPr>
              <a:t>&lt;h3&gt;</a:t>
            </a:r>
            <a:r>
              <a:rPr kumimoji="0" lang="zh-CN" altLang="en-US" b="0" i="0" u="none" strike="noStrike" cap="none" normalizeH="0" baseline="0" dirty="0">
                <a:ln>
                  <a:noFill/>
                </a:ln>
                <a:solidFill>
                  <a:schemeClr val="tx1"/>
                </a:solidFill>
                <a:effectLst/>
                <a:latin typeface="Times New Roman" panose="02020603050405020304" pitchFamily="18" charset="0"/>
                <a:ea typeface="汉仪雅酷黑 65W" panose="020B0604020202020204"/>
                <a:cs typeface="Times New Roman" panose="02020603050405020304" pitchFamily="18" charset="0"/>
              </a:rPr>
              <a:t>该测试使用了</a:t>
            </a:r>
            <a:r>
              <a:rPr kumimoji="0" lang="en-US" altLang="zh-CN" b="0" i="0" u="none" strike="noStrike" cap="none" normalizeH="0" baseline="0" dirty="0">
                <a:ln>
                  <a:noFill/>
                </a:ln>
                <a:solidFill>
                  <a:schemeClr val="tx1"/>
                </a:solidFill>
                <a:effectLst/>
                <a:latin typeface="Times New Roman" panose="02020603050405020304" pitchFamily="18" charset="0"/>
                <a:ea typeface="汉仪雅酷黑 65W" panose="020B0604020202020204"/>
                <a:cs typeface="Times New Roman" panose="02020603050405020304" pitchFamily="18" charset="0"/>
              </a:rPr>
              <a:t>page</a:t>
            </a:r>
            <a:r>
              <a:rPr kumimoji="0" lang="zh-CN" altLang="en-US" b="0" i="0" u="none" strike="noStrike" cap="none" normalizeH="0" baseline="0" dirty="0">
                <a:ln>
                  <a:noFill/>
                </a:ln>
                <a:solidFill>
                  <a:schemeClr val="tx1"/>
                </a:solidFill>
                <a:effectLst/>
                <a:latin typeface="Times New Roman" panose="02020603050405020304" pitchFamily="18" charset="0"/>
                <a:ea typeface="汉仪雅酷黑 65W" panose="020B0604020202020204"/>
                <a:cs typeface="Times New Roman" panose="02020603050405020304" pitchFamily="18" charset="0"/>
              </a:rPr>
              <a:t>指令的多个属性：</a:t>
            </a:r>
            <a:endParaRPr kumimoji="0" lang="zh-CN" altLang="en-US" b="0" i="0" u="none" strike="noStrike" cap="none" normalizeH="0" baseline="0" dirty="0">
              <a:ln>
                <a:noFill/>
              </a:ln>
              <a:solidFill>
                <a:schemeClr val="tx1"/>
              </a:solidFill>
              <a:effectLst/>
              <a:ea typeface="汉仪雅酷黑 65W" panose="020B0604020202020204"/>
            </a:endParaRPr>
          </a:p>
          <a:p>
            <a:pPr marL="0" marR="0" lvl="0" indent="266700" algn="l" defTabSz="914400" rtl="0" eaLnBrk="0" fontAlgn="base" latinLnBrk="0" hangingPunct="0">
              <a:lnSpc>
                <a:spcPct val="100000"/>
              </a:lnSpc>
              <a:spcBef>
                <a:spcPct val="0"/>
              </a:spcBef>
              <a:spcAft>
                <a:spcPct val="0"/>
              </a:spcAft>
              <a:buClrTx/>
              <a:buSzTx/>
              <a:buFontTx/>
              <a:buNone/>
              <a:tabLst/>
            </a:pPr>
            <a:r>
              <a:rPr kumimoji="0" lang="zh-CN" altLang="en-US" b="0" i="0" u="none" strike="noStrike" cap="none" normalizeH="0" baseline="0" dirty="0">
                <a:ln>
                  <a:noFill/>
                </a:ln>
                <a:solidFill>
                  <a:schemeClr val="tx1"/>
                </a:solidFill>
                <a:effectLst/>
                <a:latin typeface="Times New Roman" panose="02020603050405020304" pitchFamily="18" charset="0"/>
                <a:ea typeface="汉仪雅酷黑 65W" panose="020B0604020202020204"/>
                <a:cs typeface="Times New Roman" panose="02020603050405020304" pitchFamily="18" charset="0"/>
              </a:rPr>
              <a:t>    </a:t>
            </a:r>
            <a:r>
              <a:rPr kumimoji="0" lang="en-US" altLang="zh-CN" b="0" i="0" u="none" strike="noStrike" cap="none" normalizeH="0" baseline="0" dirty="0">
                <a:ln>
                  <a:noFill/>
                </a:ln>
                <a:solidFill>
                  <a:schemeClr val="tx1"/>
                </a:solidFill>
                <a:effectLst/>
                <a:latin typeface="Times New Roman" panose="02020603050405020304" pitchFamily="18" charset="0"/>
                <a:ea typeface="汉仪雅酷黑 65W" panose="020B0604020202020204"/>
                <a:cs typeface="Times New Roman" panose="02020603050405020304" pitchFamily="18" charset="0"/>
              </a:rPr>
              <a:t>&lt;</a:t>
            </a:r>
            <a:r>
              <a:rPr kumimoji="0" lang="en-US" altLang="zh-CN" b="0" i="0" u="none" strike="noStrike" cap="none" normalizeH="0" baseline="0" dirty="0" err="1">
                <a:ln>
                  <a:noFill/>
                </a:ln>
                <a:solidFill>
                  <a:schemeClr val="tx1"/>
                </a:solidFill>
                <a:effectLst/>
                <a:latin typeface="Times New Roman" panose="02020603050405020304" pitchFamily="18" charset="0"/>
                <a:ea typeface="汉仪雅酷黑 65W" panose="020B0604020202020204"/>
                <a:cs typeface="Times New Roman" panose="02020603050405020304" pitchFamily="18" charset="0"/>
              </a:rPr>
              <a:t>br</a:t>
            </a:r>
            <a:r>
              <a:rPr kumimoji="0" lang="en-US" altLang="zh-CN" b="0" i="0" u="none" strike="noStrike" cap="none" normalizeH="0" baseline="0" dirty="0">
                <a:ln>
                  <a:noFill/>
                </a:ln>
                <a:solidFill>
                  <a:schemeClr val="tx1"/>
                </a:solidFill>
                <a:effectLst/>
                <a:latin typeface="Times New Roman" panose="02020603050405020304" pitchFamily="18" charset="0"/>
                <a:ea typeface="汉仪雅酷黑 65W" panose="020B0604020202020204"/>
                <a:cs typeface="Times New Roman" panose="02020603050405020304" pitchFamily="18" charset="0"/>
              </a:rPr>
              <a:t>&gt;</a:t>
            </a:r>
            <a:r>
              <a:rPr kumimoji="0" lang="en-US" altLang="zh-CN" b="0" i="0" u="none" strike="noStrike" cap="none" normalizeH="0" baseline="0" dirty="0" err="1">
                <a:ln>
                  <a:noFill/>
                </a:ln>
                <a:solidFill>
                  <a:schemeClr val="tx1"/>
                </a:solidFill>
                <a:effectLst/>
                <a:latin typeface="Times New Roman" panose="02020603050405020304" pitchFamily="18" charset="0"/>
                <a:ea typeface="汉仪雅酷黑 65W" panose="020B0604020202020204"/>
                <a:cs typeface="Times New Roman" panose="02020603050405020304" pitchFamily="18" charset="0"/>
              </a:rPr>
              <a:t>language|import|session</a:t>
            </a:r>
            <a:r>
              <a:rPr kumimoji="0" lang="en-US" altLang="zh-CN" b="0" i="0" u="none" strike="noStrike" cap="none" normalizeH="0" baseline="0" dirty="0">
                <a:ln>
                  <a:noFill/>
                </a:ln>
                <a:solidFill>
                  <a:schemeClr val="tx1"/>
                </a:solidFill>
                <a:effectLst/>
                <a:latin typeface="Times New Roman" panose="02020603050405020304" pitchFamily="18" charset="0"/>
                <a:ea typeface="汉仪雅酷黑 65W" panose="020B0604020202020204"/>
                <a:cs typeface="Times New Roman" panose="02020603050405020304" pitchFamily="18" charset="0"/>
              </a:rPr>
              <a:t>|&lt;</a:t>
            </a:r>
            <a:r>
              <a:rPr kumimoji="0" lang="en-US" altLang="zh-CN" b="0" i="0" u="none" strike="noStrike" cap="none" normalizeH="0" baseline="0" dirty="0" err="1">
                <a:ln>
                  <a:noFill/>
                </a:ln>
                <a:solidFill>
                  <a:schemeClr val="tx1"/>
                </a:solidFill>
                <a:effectLst/>
                <a:latin typeface="Times New Roman" panose="02020603050405020304" pitchFamily="18" charset="0"/>
                <a:ea typeface="汉仪雅酷黑 65W" panose="020B0604020202020204"/>
                <a:cs typeface="Times New Roman" panose="02020603050405020304" pitchFamily="18" charset="0"/>
              </a:rPr>
              <a:t>br</a:t>
            </a:r>
            <a:r>
              <a:rPr kumimoji="0" lang="en-US" altLang="zh-CN" b="0" i="0" u="none" strike="noStrike" cap="none" normalizeH="0" baseline="0" dirty="0">
                <a:ln>
                  <a:noFill/>
                </a:ln>
                <a:solidFill>
                  <a:schemeClr val="tx1"/>
                </a:solidFill>
                <a:effectLst/>
                <a:latin typeface="Times New Roman" panose="02020603050405020304" pitchFamily="18" charset="0"/>
                <a:ea typeface="汉仪雅酷黑 65W" panose="020B0604020202020204"/>
                <a:cs typeface="Times New Roman" panose="02020603050405020304" pitchFamily="18" charset="0"/>
              </a:rPr>
              <a:t>&gt;</a:t>
            </a:r>
            <a:r>
              <a:rPr kumimoji="0" lang="en-US" altLang="zh-CN" b="0" i="0" u="none" strike="noStrike" cap="none" normalizeH="0" baseline="0" dirty="0" err="1">
                <a:ln>
                  <a:noFill/>
                </a:ln>
                <a:solidFill>
                  <a:schemeClr val="tx1"/>
                </a:solidFill>
                <a:effectLst/>
                <a:latin typeface="Times New Roman" panose="02020603050405020304" pitchFamily="18" charset="0"/>
                <a:ea typeface="汉仪雅酷黑 65W" panose="020B0604020202020204"/>
                <a:cs typeface="Times New Roman" panose="02020603050405020304" pitchFamily="18" charset="0"/>
              </a:rPr>
              <a:t>buffer|contentType|charset</a:t>
            </a:r>
            <a:r>
              <a:rPr kumimoji="0" lang="en-US" altLang="zh-CN" b="0" i="0" u="none" strike="noStrike" cap="none" normalizeH="0" baseline="0" dirty="0">
                <a:ln>
                  <a:noFill/>
                </a:ln>
                <a:solidFill>
                  <a:schemeClr val="tx1"/>
                </a:solidFill>
                <a:effectLst/>
                <a:latin typeface="Times New Roman" panose="02020603050405020304" pitchFamily="18" charset="0"/>
                <a:ea typeface="汉仪雅酷黑 65W" panose="020B0604020202020204"/>
                <a:cs typeface="Times New Roman" panose="02020603050405020304" pitchFamily="18" charset="0"/>
              </a:rPr>
              <a:t>&lt;</a:t>
            </a:r>
            <a:r>
              <a:rPr kumimoji="0" lang="en-US" altLang="zh-CN" b="0" i="0" u="none" strike="noStrike" cap="none" normalizeH="0" baseline="0" dirty="0" err="1">
                <a:ln>
                  <a:noFill/>
                </a:ln>
                <a:solidFill>
                  <a:schemeClr val="tx1"/>
                </a:solidFill>
                <a:effectLst/>
                <a:latin typeface="Times New Roman" panose="02020603050405020304" pitchFamily="18" charset="0"/>
                <a:ea typeface="汉仪雅酷黑 65W" panose="020B0604020202020204"/>
                <a:cs typeface="Times New Roman" panose="02020603050405020304" pitchFamily="18" charset="0"/>
              </a:rPr>
              <a:t>br</a:t>
            </a:r>
            <a:r>
              <a:rPr kumimoji="0" lang="en-US" altLang="zh-CN" b="0" i="0" u="none" strike="noStrike" cap="none" normalizeH="0" baseline="0" dirty="0">
                <a:ln>
                  <a:noFill/>
                </a:ln>
                <a:solidFill>
                  <a:schemeClr val="tx1"/>
                </a:solidFill>
                <a:effectLst/>
                <a:latin typeface="Times New Roman" panose="02020603050405020304" pitchFamily="18" charset="0"/>
                <a:ea typeface="汉仪雅酷黑 65W" panose="020B0604020202020204"/>
                <a:cs typeface="Times New Roman" panose="02020603050405020304" pitchFamily="18" charset="0"/>
              </a:rPr>
              <a:t>&gt;&lt;/h3&gt;</a:t>
            </a:r>
            <a:endParaRPr kumimoji="0" lang="en-US" altLang="zh-CN" b="0" i="0" u="none" strike="noStrike" cap="none" normalizeH="0" baseline="0" dirty="0">
              <a:ln>
                <a:noFill/>
              </a:ln>
              <a:solidFill>
                <a:schemeClr val="tx1"/>
              </a:solidFill>
              <a:effectLst/>
              <a:ea typeface="汉仪雅酷黑 65W" panose="020B0604020202020204"/>
            </a:endParaRPr>
          </a:p>
          <a:p>
            <a:pPr marL="0" marR="0" lvl="0" indent="266700" algn="l" defTabSz="914400" rtl="0" eaLnBrk="0" fontAlgn="base" latinLnBrk="0" hangingPunct="0">
              <a:lnSpc>
                <a:spcPct val="100000"/>
              </a:lnSpc>
              <a:spcBef>
                <a:spcPct val="0"/>
              </a:spcBef>
              <a:spcAft>
                <a:spcPct val="0"/>
              </a:spcAft>
              <a:buClrTx/>
              <a:buSzTx/>
              <a:buFontTx/>
              <a:buNone/>
              <a:tabLst/>
            </a:pPr>
            <a:r>
              <a:rPr kumimoji="0" lang="en-US" altLang="zh-CN" b="0" i="0" u="none" strike="noStrike" cap="none" normalizeH="0" baseline="0" dirty="0">
                <a:ln>
                  <a:noFill/>
                </a:ln>
                <a:solidFill>
                  <a:srgbClr val="0066FF"/>
                </a:solidFill>
                <a:effectLst/>
                <a:latin typeface="Times New Roman" panose="02020603050405020304" pitchFamily="18" charset="0"/>
                <a:ea typeface="汉仪雅酷黑 65W" panose="020B0604020202020204"/>
                <a:cs typeface="Times New Roman" panose="02020603050405020304" pitchFamily="18" charset="0"/>
              </a:rPr>
              <a:t>&lt;</a:t>
            </a:r>
            <a:r>
              <a:rPr kumimoji="0" lang="en-US" altLang="zh-CN" b="0" i="0" u="none" strike="noStrike" cap="none" normalizeH="0" baseline="0" dirty="0">
                <a:ln>
                  <a:noFill/>
                </a:ln>
                <a:solidFill>
                  <a:schemeClr val="tx1"/>
                </a:solidFill>
                <a:effectLst/>
                <a:latin typeface="Times New Roman" panose="02020603050405020304" pitchFamily="18" charset="0"/>
                <a:ea typeface="汉仪雅酷黑 65W" panose="020B0604020202020204"/>
                <a:cs typeface="Times New Roman" panose="02020603050405020304" pitchFamily="18" charset="0"/>
              </a:rPr>
              <a:t>% </a:t>
            </a:r>
            <a:r>
              <a:rPr kumimoji="0" lang="en-US" altLang="zh-CN" b="0" i="0" u="none" strike="noStrike" cap="none" normalizeH="0" baseline="0" dirty="0" err="1">
                <a:ln>
                  <a:noFill/>
                </a:ln>
                <a:solidFill>
                  <a:schemeClr val="tx1"/>
                </a:solidFill>
                <a:effectLst/>
                <a:latin typeface="Times New Roman" panose="02020603050405020304" pitchFamily="18" charset="0"/>
                <a:ea typeface="汉仪雅酷黑 65W" panose="020B0604020202020204"/>
                <a:cs typeface="Times New Roman" panose="02020603050405020304" pitchFamily="18" charset="0"/>
              </a:rPr>
              <a:t>out.println</a:t>
            </a:r>
            <a:r>
              <a:rPr kumimoji="0" lang="en-US" altLang="zh-CN" b="0" i="0" u="none" strike="noStrike" cap="none" normalizeH="0" baseline="0" dirty="0">
                <a:ln>
                  <a:noFill/>
                </a:ln>
                <a:solidFill>
                  <a:schemeClr val="tx1"/>
                </a:solidFill>
                <a:effectLst/>
                <a:latin typeface="Times New Roman" panose="02020603050405020304" pitchFamily="18" charset="0"/>
                <a:ea typeface="汉仪雅酷黑 65W" panose="020B0604020202020204"/>
                <a:cs typeface="Times New Roman" panose="02020603050405020304" pitchFamily="18" charset="0"/>
              </a:rPr>
              <a:t>("</a:t>
            </a:r>
            <a:r>
              <a:rPr kumimoji="0" lang="en-US" altLang="zh-CN" b="0" i="0" u="none" strike="noStrike" cap="none" normalizeH="0" baseline="0" dirty="0" err="1">
                <a:ln>
                  <a:noFill/>
                </a:ln>
                <a:solidFill>
                  <a:schemeClr val="tx1"/>
                </a:solidFill>
                <a:effectLst/>
                <a:latin typeface="Times New Roman" panose="02020603050405020304" pitchFamily="18" charset="0"/>
                <a:ea typeface="汉仪雅酷黑 65W" panose="020B0604020202020204"/>
                <a:cs typeface="Times New Roman" panose="02020603050405020304" pitchFamily="18" charset="0"/>
              </a:rPr>
              <a:t>Hi,Nice</a:t>
            </a:r>
            <a:r>
              <a:rPr kumimoji="0" lang="en-US" altLang="zh-CN" b="0" i="0" u="none" strike="noStrike" cap="none" normalizeH="0" baseline="0" dirty="0">
                <a:ln>
                  <a:noFill/>
                </a:ln>
                <a:solidFill>
                  <a:schemeClr val="tx1"/>
                </a:solidFill>
                <a:effectLst/>
                <a:latin typeface="Times New Roman" panose="02020603050405020304" pitchFamily="18" charset="0"/>
                <a:ea typeface="汉仪雅酷黑 65W" panose="020B0604020202020204"/>
                <a:cs typeface="Times New Roman" panose="02020603050405020304" pitchFamily="18" charset="0"/>
              </a:rPr>
              <a:t> to meet U!&lt;</a:t>
            </a:r>
            <a:r>
              <a:rPr kumimoji="0" lang="en-US" altLang="zh-CN" b="0" i="0" u="none" strike="noStrike" cap="none" normalizeH="0" baseline="0" dirty="0" err="1">
                <a:ln>
                  <a:noFill/>
                </a:ln>
                <a:solidFill>
                  <a:schemeClr val="tx1"/>
                </a:solidFill>
                <a:effectLst/>
                <a:latin typeface="Times New Roman" panose="02020603050405020304" pitchFamily="18" charset="0"/>
                <a:ea typeface="汉仪雅酷黑 65W" panose="020B0604020202020204"/>
                <a:cs typeface="Times New Roman" panose="02020603050405020304" pitchFamily="18" charset="0"/>
              </a:rPr>
              <a:t>br</a:t>
            </a:r>
            <a:r>
              <a:rPr kumimoji="0" lang="en-US" altLang="zh-CN" b="0" i="0" u="none" strike="noStrike" cap="none" normalizeH="0" baseline="0" dirty="0">
                <a:ln>
                  <a:noFill/>
                </a:ln>
                <a:solidFill>
                  <a:schemeClr val="tx1"/>
                </a:solidFill>
                <a:effectLst/>
                <a:latin typeface="Times New Roman" panose="02020603050405020304" pitchFamily="18" charset="0"/>
                <a:ea typeface="汉仪雅酷黑 65W" panose="020B0604020202020204"/>
                <a:cs typeface="Times New Roman" panose="02020603050405020304" pitchFamily="18" charset="0"/>
              </a:rPr>
              <a:t>&gt;Now is:&lt;</a:t>
            </a:r>
            <a:r>
              <a:rPr kumimoji="0" lang="en-US" altLang="zh-CN" b="0" i="0" u="none" strike="noStrike" cap="none" normalizeH="0" baseline="0" dirty="0" err="1">
                <a:ln>
                  <a:noFill/>
                </a:ln>
                <a:solidFill>
                  <a:schemeClr val="tx1"/>
                </a:solidFill>
                <a:effectLst/>
                <a:latin typeface="Times New Roman" panose="02020603050405020304" pitchFamily="18" charset="0"/>
                <a:ea typeface="汉仪雅酷黑 65W" panose="020B0604020202020204"/>
                <a:cs typeface="Times New Roman" panose="02020603050405020304" pitchFamily="18" charset="0"/>
              </a:rPr>
              <a:t>br</a:t>
            </a:r>
            <a:r>
              <a:rPr kumimoji="0" lang="en-US" altLang="zh-CN" b="0" i="0" u="none" strike="noStrike" cap="none" normalizeH="0" baseline="0" dirty="0">
                <a:ln>
                  <a:noFill/>
                </a:ln>
                <a:solidFill>
                  <a:schemeClr val="tx1"/>
                </a:solidFill>
                <a:effectLst/>
                <a:latin typeface="Times New Roman" panose="02020603050405020304" pitchFamily="18" charset="0"/>
                <a:ea typeface="汉仪雅酷黑 65W" panose="020B0604020202020204"/>
                <a:cs typeface="Times New Roman" panose="02020603050405020304" pitchFamily="18" charset="0"/>
              </a:rPr>
              <a:t>&gt;");%</a:t>
            </a:r>
            <a:r>
              <a:rPr kumimoji="0" lang="en-US" altLang="zh-CN" b="0" i="0" u="none" strike="noStrike" cap="none" normalizeH="0" baseline="0" dirty="0">
                <a:ln>
                  <a:noFill/>
                </a:ln>
                <a:solidFill>
                  <a:srgbClr val="0066FF"/>
                </a:solidFill>
                <a:effectLst/>
                <a:latin typeface="Times New Roman" panose="02020603050405020304" pitchFamily="18" charset="0"/>
                <a:ea typeface="汉仪雅酷黑 65W" panose="020B0604020202020204"/>
                <a:cs typeface="Times New Roman" panose="02020603050405020304" pitchFamily="18" charset="0"/>
              </a:rPr>
              <a:t>&gt;</a:t>
            </a:r>
            <a:endParaRPr kumimoji="0" lang="en-US" altLang="zh-CN" b="0" i="0" u="none" strike="noStrike" cap="none" normalizeH="0" baseline="0" dirty="0">
              <a:ln>
                <a:noFill/>
              </a:ln>
              <a:solidFill>
                <a:schemeClr val="tx1"/>
              </a:solidFill>
              <a:effectLst/>
              <a:ea typeface="汉仪雅酷黑 65W" panose="020B0604020202020204"/>
            </a:endParaRPr>
          </a:p>
          <a:p>
            <a:pPr marL="0" marR="0" lvl="0" indent="266700" algn="l" defTabSz="914400" rtl="0" eaLnBrk="0" fontAlgn="base" latinLnBrk="0" hangingPunct="0">
              <a:lnSpc>
                <a:spcPct val="100000"/>
              </a:lnSpc>
              <a:spcBef>
                <a:spcPct val="0"/>
              </a:spcBef>
              <a:spcAft>
                <a:spcPct val="0"/>
              </a:spcAft>
              <a:buClrTx/>
              <a:buSzTx/>
              <a:buFontTx/>
              <a:buNone/>
              <a:tabLst/>
            </a:pPr>
            <a:r>
              <a:rPr kumimoji="0" lang="en-US" altLang="zh-CN" b="0" i="0" u="none" strike="noStrike" cap="none" normalizeH="0" baseline="0" dirty="0">
                <a:ln>
                  <a:noFill/>
                </a:ln>
                <a:solidFill>
                  <a:schemeClr val="tx1"/>
                </a:solidFill>
                <a:effectLst/>
                <a:latin typeface="Times New Roman" panose="02020603050405020304" pitchFamily="18" charset="0"/>
                <a:ea typeface="汉仪雅酷黑 65W" panose="020B0604020202020204"/>
                <a:cs typeface="Times New Roman" panose="02020603050405020304" pitchFamily="18" charset="0"/>
              </a:rPr>
              <a:t>&lt;%=new </a:t>
            </a:r>
            <a:r>
              <a:rPr kumimoji="0" lang="en-US" altLang="zh-CN" b="0" i="0" u="none" strike="noStrike" cap="none" normalizeH="0" baseline="0" dirty="0" err="1">
                <a:ln>
                  <a:noFill/>
                </a:ln>
                <a:solidFill>
                  <a:schemeClr val="tx1"/>
                </a:solidFill>
                <a:effectLst/>
                <a:latin typeface="Times New Roman" panose="02020603050405020304" pitchFamily="18" charset="0"/>
                <a:ea typeface="汉仪雅酷黑 65W" panose="020B0604020202020204"/>
                <a:cs typeface="Times New Roman" panose="02020603050405020304" pitchFamily="18" charset="0"/>
              </a:rPr>
              <a:t>java.util.Date</a:t>
            </a:r>
            <a:r>
              <a:rPr kumimoji="0" lang="en-US" altLang="zh-CN" b="0" i="0" u="none" strike="noStrike" cap="none" normalizeH="0" baseline="0" dirty="0">
                <a:ln>
                  <a:noFill/>
                </a:ln>
                <a:solidFill>
                  <a:schemeClr val="tx1"/>
                </a:solidFill>
                <a:effectLst/>
                <a:latin typeface="Times New Roman" panose="02020603050405020304" pitchFamily="18" charset="0"/>
                <a:ea typeface="汉仪雅酷黑 65W" panose="020B0604020202020204"/>
                <a:cs typeface="Times New Roman" panose="02020603050405020304" pitchFamily="18" charset="0"/>
              </a:rPr>
              <a:t>(</a:t>
            </a:r>
            <a:r>
              <a:rPr kumimoji="0" lang="en-US" altLang="zh-CN" b="0" i="0" u="none" strike="noStrike" cap="none" normalizeH="0" baseline="0" dirty="0" err="1">
                <a:ln>
                  <a:noFill/>
                </a:ln>
                <a:solidFill>
                  <a:schemeClr val="tx1"/>
                </a:solidFill>
                <a:effectLst/>
                <a:latin typeface="Times New Roman" panose="02020603050405020304" pitchFamily="18" charset="0"/>
                <a:ea typeface="汉仪雅酷黑 65W" panose="020B0604020202020204"/>
                <a:cs typeface="Times New Roman" panose="02020603050405020304" pitchFamily="18" charset="0"/>
              </a:rPr>
              <a:t>System.currentTimeMillis</a:t>
            </a:r>
            <a:r>
              <a:rPr kumimoji="0" lang="en-US" altLang="zh-CN" b="0" i="0" u="none" strike="noStrike" cap="none" normalizeH="0" baseline="0" dirty="0">
                <a:ln>
                  <a:noFill/>
                </a:ln>
                <a:solidFill>
                  <a:schemeClr val="tx1"/>
                </a:solidFill>
                <a:effectLst/>
                <a:latin typeface="Times New Roman" panose="02020603050405020304" pitchFamily="18" charset="0"/>
                <a:ea typeface="汉仪雅酷黑 65W" panose="020B0604020202020204"/>
                <a:cs typeface="Times New Roman" panose="02020603050405020304" pitchFamily="18" charset="0"/>
              </a:rPr>
              <a:t>()) %&gt;</a:t>
            </a:r>
            <a:endParaRPr kumimoji="0" lang="en-US" altLang="zh-CN" b="0" i="0" u="none" strike="noStrike" cap="none" normalizeH="0" baseline="0" dirty="0">
              <a:ln>
                <a:noFill/>
              </a:ln>
              <a:solidFill>
                <a:schemeClr val="tx1"/>
              </a:solidFill>
              <a:effectLst/>
              <a:ea typeface="汉仪雅酷黑 65W" panose="020B0604020202020204"/>
            </a:endParaRPr>
          </a:p>
          <a:p>
            <a:pPr marL="0" marR="0" lvl="0" indent="266700" algn="l" defTabSz="914400" rtl="0" eaLnBrk="0" fontAlgn="base" latinLnBrk="0" hangingPunct="0">
              <a:lnSpc>
                <a:spcPct val="100000"/>
              </a:lnSpc>
              <a:spcBef>
                <a:spcPct val="0"/>
              </a:spcBef>
              <a:spcAft>
                <a:spcPct val="0"/>
              </a:spcAft>
              <a:buClrTx/>
              <a:buSzTx/>
              <a:buFontTx/>
              <a:buNone/>
              <a:tabLst/>
            </a:pPr>
            <a:r>
              <a:rPr kumimoji="0" lang="en-US" altLang="zh-CN" b="0" i="0" u="none" strike="noStrike" cap="none" normalizeH="0" baseline="0" dirty="0">
                <a:ln>
                  <a:noFill/>
                </a:ln>
                <a:solidFill>
                  <a:schemeClr val="tx1"/>
                </a:solidFill>
                <a:effectLst/>
                <a:latin typeface="Times New Roman" panose="02020603050405020304" pitchFamily="18" charset="0"/>
                <a:ea typeface="汉仪雅酷黑 65W" panose="020B0604020202020204"/>
                <a:cs typeface="Times New Roman" panose="02020603050405020304" pitchFamily="18" charset="0"/>
              </a:rPr>
              <a:t>&lt;/body&gt;</a:t>
            </a:r>
            <a:endParaRPr kumimoji="0" lang="en-US" altLang="zh-CN" b="0" i="0" u="none" strike="noStrike" cap="none" normalizeH="0" baseline="0" dirty="0">
              <a:ln>
                <a:noFill/>
              </a:ln>
              <a:solidFill>
                <a:schemeClr val="tx1"/>
              </a:solidFill>
              <a:effectLst/>
              <a:ea typeface="汉仪雅酷黑 65W" panose="020B0604020202020204"/>
            </a:endParaRPr>
          </a:p>
          <a:p>
            <a:pPr marL="0" marR="0" lvl="0" indent="266700" algn="l" defTabSz="914400" rtl="0" eaLnBrk="0" fontAlgn="base" latinLnBrk="0" hangingPunct="0">
              <a:lnSpc>
                <a:spcPct val="100000"/>
              </a:lnSpc>
              <a:spcBef>
                <a:spcPct val="0"/>
              </a:spcBef>
              <a:spcAft>
                <a:spcPct val="0"/>
              </a:spcAft>
              <a:buClrTx/>
              <a:buSzTx/>
              <a:buFontTx/>
              <a:buNone/>
              <a:tabLst/>
            </a:pPr>
            <a:r>
              <a:rPr kumimoji="0" lang="en-US" altLang="zh-CN" b="0" i="0" u="none" strike="noStrike" cap="none" normalizeH="0" baseline="0" dirty="0">
                <a:ln>
                  <a:noFill/>
                </a:ln>
                <a:solidFill>
                  <a:schemeClr val="tx1"/>
                </a:solidFill>
                <a:effectLst/>
                <a:latin typeface="Times New Roman" panose="02020603050405020304" pitchFamily="18" charset="0"/>
                <a:ea typeface="汉仪雅酷黑 65W" panose="020B0604020202020204"/>
                <a:cs typeface="Times New Roman" panose="02020603050405020304" pitchFamily="18" charset="0"/>
              </a:rPr>
              <a:t>&lt;/html&gt;</a:t>
            </a:r>
            <a:endParaRPr kumimoji="0" lang="en-US" altLang="zh-CN" b="0" i="0" u="none" strike="noStrike" cap="none" normalizeH="0" baseline="0" dirty="0">
              <a:ln>
                <a:noFill/>
              </a:ln>
              <a:solidFill>
                <a:schemeClr val="tx1"/>
              </a:solidFill>
              <a:effectLst/>
              <a:latin typeface="宋体" panose="02010600030101010101" pitchFamily="2" charset="-122"/>
              <a:ea typeface="汉仪雅酷黑 65W" panose="020B0604020202020204"/>
              <a:cs typeface="Times New Roman" panose="02020603050405020304" pitchFamily="18" charset="0"/>
            </a:endParaRPr>
          </a:p>
          <a:p>
            <a:pPr marL="0" marR="0" lvl="0" indent="266700" algn="l" defTabSz="914400" rtl="0" eaLnBrk="0" fontAlgn="base" latinLnBrk="0" hangingPunct="0">
              <a:lnSpc>
                <a:spcPct val="100000"/>
              </a:lnSpc>
              <a:spcBef>
                <a:spcPct val="0"/>
              </a:spcBef>
              <a:spcAft>
                <a:spcPct val="0"/>
              </a:spcAft>
              <a:buClrTx/>
              <a:buSzTx/>
              <a:buFontTx/>
              <a:buNone/>
              <a:tabLst/>
            </a:pPr>
            <a:r>
              <a:rPr kumimoji="0" lang="zh-CN" altLang="en-US" b="0" i="0" u="none" strike="noStrike" cap="none" normalizeH="0" baseline="0" dirty="0">
                <a:ln>
                  <a:noFill/>
                </a:ln>
                <a:solidFill>
                  <a:schemeClr val="tx1"/>
                </a:solidFill>
                <a:effectLst/>
                <a:latin typeface="宋体" panose="02010600030101010101" pitchFamily="2" charset="-122"/>
                <a:ea typeface="汉仪雅酷黑 65W" panose="020B0604020202020204"/>
                <a:cs typeface="Times New Roman" panose="02020603050405020304" pitchFamily="18" charset="0"/>
              </a:rPr>
              <a:t>由于要使用日期类对象，所以要由</a:t>
            </a:r>
            <a:r>
              <a:rPr kumimoji="0" lang="en-US" altLang="zh-CN" b="0" i="0" u="none" strike="noStrike" cap="none" normalizeH="0" baseline="0" dirty="0">
                <a:ln>
                  <a:noFill/>
                </a:ln>
                <a:solidFill>
                  <a:schemeClr val="tx1"/>
                </a:solidFill>
                <a:effectLst/>
                <a:latin typeface="Times New Roman" panose="02020603050405020304" pitchFamily="18" charset="0"/>
                <a:ea typeface="汉仪雅酷黑 65W" panose="020B0604020202020204"/>
                <a:cs typeface="Times New Roman" panose="02020603050405020304" pitchFamily="18" charset="0"/>
              </a:rPr>
              <a:t>page</a:t>
            </a:r>
            <a:r>
              <a:rPr kumimoji="0" lang="zh-CN" altLang="en-US" b="0" i="0" u="none" strike="noStrike" cap="none" normalizeH="0" baseline="0" dirty="0">
                <a:ln>
                  <a:noFill/>
                </a:ln>
                <a:solidFill>
                  <a:schemeClr val="tx1"/>
                </a:solidFill>
                <a:effectLst/>
                <a:latin typeface="宋体" panose="02010600030101010101" pitchFamily="2" charset="-122"/>
                <a:ea typeface="汉仪雅酷黑 65W" panose="020B0604020202020204"/>
                <a:cs typeface="Times New Roman" panose="02020603050405020304" pitchFamily="18" charset="0"/>
              </a:rPr>
              <a:t>指令导入</a:t>
            </a:r>
            <a:r>
              <a:rPr kumimoji="0" lang="en-US" altLang="zh-CN" b="0" i="0" u="none" strike="noStrike" cap="none" normalizeH="0" baseline="0" dirty="0" err="1">
                <a:ln>
                  <a:noFill/>
                </a:ln>
                <a:solidFill>
                  <a:schemeClr val="tx1"/>
                </a:solidFill>
                <a:effectLst/>
                <a:latin typeface="Times New Roman" panose="02020603050405020304" pitchFamily="18" charset="0"/>
                <a:ea typeface="汉仪雅酷黑 65W" panose="020B0604020202020204"/>
                <a:cs typeface="Times New Roman" panose="02020603050405020304" pitchFamily="18" charset="0"/>
              </a:rPr>
              <a:t>java.util.Date</a:t>
            </a:r>
            <a:r>
              <a:rPr kumimoji="0" lang="zh-CN" altLang="en-US" b="0" i="0" u="none" strike="noStrike" cap="none" normalizeH="0" baseline="0" dirty="0">
                <a:ln>
                  <a:noFill/>
                </a:ln>
                <a:solidFill>
                  <a:schemeClr val="tx1"/>
                </a:solidFill>
                <a:effectLst/>
                <a:latin typeface="宋体" panose="02010600030101010101" pitchFamily="2" charset="-122"/>
                <a:ea typeface="汉仪雅酷黑 65W" panose="020B0604020202020204"/>
                <a:cs typeface="Times New Roman" panose="02020603050405020304" pitchFamily="18" charset="0"/>
              </a:rPr>
              <a:t>类。使用</a:t>
            </a:r>
            <a:r>
              <a:rPr kumimoji="0" lang="en-US" altLang="zh-CN" b="0" i="0" u="none" strike="noStrike" cap="none" normalizeH="0" baseline="0" dirty="0">
                <a:ln>
                  <a:noFill/>
                </a:ln>
                <a:solidFill>
                  <a:schemeClr val="tx1"/>
                </a:solidFill>
                <a:effectLst/>
                <a:latin typeface="Times New Roman" panose="02020603050405020304" pitchFamily="18" charset="0"/>
                <a:ea typeface="汉仪雅酷黑 65W" panose="020B0604020202020204"/>
                <a:cs typeface="Times New Roman" panose="02020603050405020304" pitchFamily="18" charset="0"/>
              </a:rPr>
              <a:t>System. </a:t>
            </a:r>
            <a:r>
              <a:rPr kumimoji="0" lang="en-US" altLang="zh-CN" b="0" i="0" u="none" strike="noStrike" cap="none" normalizeH="0" baseline="0" dirty="0" err="1">
                <a:ln>
                  <a:noFill/>
                </a:ln>
                <a:solidFill>
                  <a:schemeClr val="tx1"/>
                </a:solidFill>
                <a:effectLst/>
                <a:latin typeface="Times New Roman" panose="02020603050405020304" pitchFamily="18" charset="0"/>
                <a:ea typeface="汉仪雅酷黑 65W" panose="020B0604020202020204"/>
                <a:cs typeface="Times New Roman" panose="02020603050405020304" pitchFamily="18" charset="0"/>
              </a:rPr>
              <a:t>currentTimeMillis</a:t>
            </a:r>
            <a:r>
              <a:rPr kumimoji="0" lang="en-US" altLang="zh-CN" b="0" i="0" u="none" strike="noStrike" cap="none" normalizeH="0" baseline="0" dirty="0">
                <a:ln>
                  <a:noFill/>
                </a:ln>
                <a:solidFill>
                  <a:srgbClr val="0066FF"/>
                </a:solidFill>
                <a:effectLst/>
                <a:latin typeface="Times New Roman" panose="02020603050405020304" pitchFamily="18" charset="0"/>
                <a:ea typeface="汉仪雅酷黑 65W" panose="020B0604020202020204"/>
                <a:cs typeface="Times New Roman" panose="02020603050405020304" pitchFamily="18" charset="0"/>
              </a:rPr>
              <a:t>()</a:t>
            </a:r>
            <a:r>
              <a:rPr kumimoji="0" lang="zh-CN" altLang="en-US" b="0" i="0" u="none" strike="noStrike" cap="none" normalizeH="0" baseline="0" dirty="0">
                <a:ln>
                  <a:noFill/>
                </a:ln>
                <a:solidFill>
                  <a:schemeClr val="tx1"/>
                </a:solidFill>
                <a:effectLst/>
                <a:latin typeface="宋体" panose="02010600030101010101" pitchFamily="2" charset="-122"/>
                <a:ea typeface="汉仪雅酷黑 65W" panose="020B0604020202020204"/>
                <a:cs typeface="Times New Roman" panose="02020603050405020304" pitchFamily="18" charset="0"/>
              </a:rPr>
              <a:t>方法输出时间戳。</a:t>
            </a:r>
            <a:r>
              <a:rPr kumimoji="0" lang="zh-CN" altLang="en-US" b="0" i="0" u="none" strike="noStrike" cap="none" normalizeH="0" baseline="0" dirty="0">
                <a:ln>
                  <a:noFill/>
                </a:ln>
                <a:solidFill>
                  <a:schemeClr val="tx1"/>
                </a:solidFill>
                <a:effectLst/>
                <a:ea typeface="汉仪雅酷黑 65W" panose="020B0604020202020204"/>
              </a:rPr>
              <a:t> </a:t>
            </a:r>
            <a:endParaRPr kumimoji="0" lang="zh-CN" altLang="en-US" b="0" i="0" u="none" strike="noStrike" cap="none" normalizeH="0" baseline="0" dirty="0">
              <a:ln>
                <a:noFill/>
              </a:ln>
              <a:solidFill>
                <a:schemeClr val="tx1"/>
              </a:solidFill>
              <a:effectLst/>
              <a:latin typeface="Arial" panose="020B0604020202020204" pitchFamily="34" charset="0"/>
              <a:ea typeface="汉仪雅酷黑 65W" panose="020B0604020202020204"/>
            </a:endParaRPr>
          </a:p>
        </p:txBody>
      </p:sp>
    </p:spTree>
    <p:extLst>
      <p:ext uri="{BB962C8B-B14F-4D97-AF65-F5344CB8AC3E}">
        <p14:creationId xmlns:p14="http://schemas.microsoft.com/office/powerpoint/2010/main" val="354945287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6"/>
          <p:cNvPicPr>
            <a:picLocks noChangeAspect="1"/>
          </p:cNvPicPr>
          <p:nvPr/>
        </p:nvPicPr>
        <p:blipFill>
          <a:blip r:embed="rId7"/>
          <a:stretch>
            <a:fillRect/>
          </a:stretch>
        </p:blipFill>
        <p:spPr>
          <a:xfrm>
            <a:off x="-4445" y="0"/>
            <a:ext cx="8107680" cy="584200"/>
          </a:xfrm>
          <a:prstGeom prst="rect">
            <a:avLst/>
          </a:prstGeom>
        </p:spPr>
      </p:pic>
      <p:pic>
        <p:nvPicPr>
          <p:cNvPr id="5" name="图片 4" descr="5"/>
          <p:cNvPicPr>
            <a:picLocks noChangeAspect="1"/>
          </p:cNvPicPr>
          <p:nvPr/>
        </p:nvPicPr>
        <p:blipFill>
          <a:blip r:embed="rId8"/>
          <a:stretch>
            <a:fillRect/>
          </a:stretch>
        </p:blipFill>
        <p:spPr>
          <a:xfrm>
            <a:off x="3091815" y="5311775"/>
            <a:ext cx="6116955" cy="408305"/>
          </a:xfrm>
          <a:prstGeom prst="rect">
            <a:avLst/>
          </a:prstGeom>
        </p:spPr>
      </p:pic>
      <p:sp>
        <p:nvSpPr>
          <p:cNvPr id="9" name="文本框 8"/>
          <p:cNvSpPr txBox="1"/>
          <p:nvPr/>
        </p:nvSpPr>
        <p:spPr>
          <a:xfrm>
            <a:off x="400685" y="765810"/>
            <a:ext cx="3932555" cy="398780"/>
          </a:xfrm>
          <a:prstGeom prst="rect">
            <a:avLst/>
          </a:prstGeom>
          <a:noFill/>
        </p:spPr>
        <p:txBody>
          <a:bodyPr wrap="square" rtlCol="0">
            <a:spAutoFit/>
          </a:bodyPr>
          <a:lstStyle/>
          <a:p>
            <a:r>
              <a:rPr lang="en-US" altLang="zh-CN" sz="2000" b="1" dirty="0">
                <a:solidFill>
                  <a:srgbClr val="3077B5"/>
                </a:solidFill>
                <a:latin typeface="汉仪雅酷黑 65W" panose="020B0604020202020204" charset="-122"/>
                <a:ea typeface="汉仪雅酷黑 65W" panose="020B0604020202020204" charset="-122"/>
                <a:cs typeface="汉仪雅酷黑 65W" panose="020B0604020202020204" charset="-122"/>
              </a:rPr>
              <a:t>7</a:t>
            </a:r>
            <a:r>
              <a:rPr lang="zh-CN" alt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a:t>
            </a:r>
            <a:r>
              <a:rPr lang="en-US" altLang="zh-CN" sz="2000" b="1" dirty="0">
                <a:solidFill>
                  <a:srgbClr val="3077B5"/>
                </a:solidFill>
                <a:latin typeface="汉仪雅酷黑 65W" panose="020B0604020202020204" charset="-122"/>
                <a:ea typeface="汉仪雅酷黑 65W" panose="020B0604020202020204" charset="-122"/>
                <a:cs typeface="汉仪雅酷黑 65W" panose="020B0604020202020204" charset="-122"/>
              </a:rPr>
              <a:t>3.2</a:t>
            </a:r>
            <a:r>
              <a:rPr lang="zh-CN" alt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  </a:t>
            </a:r>
            <a:r>
              <a:rPr lang="en-US" altLang="zh-CN" sz="2000" b="1" dirty="0">
                <a:solidFill>
                  <a:srgbClr val="3077B5"/>
                </a:solidFill>
                <a:latin typeface="汉仪雅酷黑 65W" panose="020B0604020202020204" charset="-122"/>
                <a:ea typeface="汉仪雅酷黑 65W" panose="020B0604020202020204" charset="-122"/>
                <a:cs typeface="汉仪雅酷黑 65W" panose="020B0604020202020204" charset="-122"/>
              </a:rPr>
              <a:t>JSP</a:t>
            </a:r>
            <a:r>
              <a:rPr lang="zh-CN" alt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指令元素</a:t>
            </a:r>
          </a:p>
        </p:txBody>
      </p:sp>
      <p:pic>
        <p:nvPicPr>
          <p:cNvPr id="3" name="图片 2" descr="未标题-1"/>
          <p:cNvPicPr>
            <a:picLocks noChangeAspect="1"/>
          </p:cNvPicPr>
          <p:nvPr>
            <p:custDataLst>
              <p:tags r:id="rId1"/>
            </p:custDataLst>
          </p:nvPr>
        </p:nvPicPr>
        <p:blipFill>
          <a:blip r:embed="rId9"/>
          <a:stretch>
            <a:fillRect/>
          </a:stretch>
        </p:blipFill>
        <p:spPr>
          <a:xfrm>
            <a:off x="144145" y="104140"/>
            <a:ext cx="1975485" cy="494030"/>
          </a:xfrm>
          <a:prstGeom prst="rect">
            <a:avLst/>
          </a:prstGeom>
        </p:spPr>
      </p:pic>
      <p:grpSp>
        <p:nvGrpSpPr>
          <p:cNvPr id="4" name="组合 3"/>
          <p:cNvGrpSpPr/>
          <p:nvPr/>
        </p:nvGrpSpPr>
        <p:grpSpPr>
          <a:xfrm>
            <a:off x="6911340" y="227965"/>
            <a:ext cx="2143125" cy="521970"/>
            <a:chOff x="3716" y="3214"/>
            <a:chExt cx="8453" cy="822"/>
          </a:xfrm>
        </p:grpSpPr>
        <p:sp>
          <p:nvSpPr>
            <p:cNvPr id="8" name="文本框 7"/>
            <p:cNvSpPr txBox="1"/>
            <p:nvPr>
              <p:custDataLst>
                <p:tags r:id="rId4"/>
              </p:custDataLst>
            </p:nvPr>
          </p:nvSpPr>
          <p:spPr>
            <a:xfrm>
              <a:off x="4002" y="3214"/>
              <a:ext cx="8167" cy="822"/>
            </a:xfrm>
            <a:prstGeom prst="rect">
              <a:avLst/>
            </a:prstGeom>
            <a:noFill/>
          </p:spPr>
          <p:txBody>
            <a:bodyPr wrap="square" rtlCol="0">
              <a:spAutoFit/>
            </a:bodyPr>
            <a:lstStyle/>
            <a:p>
              <a:pPr indent="0" fontAlgn="auto">
                <a:lnSpc>
                  <a:spcPct val="100000"/>
                </a:lnSpc>
              </a:pP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第3章  Java的多线程机制及其网络程序设计</a:t>
              </a:r>
            </a:p>
          </p:txBody>
        </p:sp>
        <p:sp>
          <p:nvSpPr>
            <p:cNvPr id="14" name="矩形 13"/>
            <p:cNvSpPr/>
            <p:nvPr>
              <p:custDataLst>
                <p:tags r:id="rId5"/>
              </p:custDataLst>
            </p:nvPr>
          </p:nvSpPr>
          <p:spPr>
            <a:xfrm>
              <a:off x="3716" y="3292"/>
              <a:ext cx="286" cy="327"/>
            </a:xfrm>
            <a:prstGeom prst="rect">
              <a:avLst/>
            </a:prstGeom>
            <a:solidFill>
              <a:srgbClr val="3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矩形 5">
            <a:extLst>
              <a:ext uri="{FF2B5EF4-FFF2-40B4-BE49-F238E27FC236}">
                <a16:creationId xmlns:a16="http://schemas.microsoft.com/office/drawing/2014/main" id="{4843C332-36ED-1832-4646-A788336A3AC1}"/>
              </a:ext>
            </a:extLst>
          </p:cNvPr>
          <p:cNvSpPr/>
          <p:nvPr/>
        </p:nvSpPr>
        <p:spPr>
          <a:xfrm>
            <a:off x="6679096" y="227965"/>
            <a:ext cx="2295240" cy="494030"/>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grpSp>
        <p:nvGrpSpPr>
          <p:cNvPr id="10" name="组合 9">
            <a:extLst>
              <a:ext uri="{FF2B5EF4-FFF2-40B4-BE49-F238E27FC236}">
                <a16:creationId xmlns:a16="http://schemas.microsoft.com/office/drawing/2014/main" id="{4A9DCFEE-81D5-63B7-438E-E978C22365DF}"/>
              </a:ext>
            </a:extLst>
          </p:cNvPr>
          <p:cNvGrpSpPr/>
          <p:nvPr/>
        </p:nvGrpSpPr>
        <p:grpSpPr>
          <a:xfrm>
            <a:off x="6911340" y="227965"/>
            <a:ext cx="2143125" cy="307975"/>
            <a:chOff x="3716" y="3214"/>
            <a:chExt cx="8453" cy="485"/>
          </a:xfrm>
        </p:grpSpPr>
        <p:sp>
          <p:nvSpPr>
            <p:cNvPr id="11" name="文本框 10">
              <a:extLst>
                <a:ext uri="{FF2B5EF4-FFF2-40B4-BE49-F238E27FC236}">
                  <a16:creationId xmlns:a16="http://schemas.microsoft.com/office/drawing/2014/main" id="{CC13443B-DAEF-E167-EB1D-1B39E58587F2}"/>
                </a:ext>
              </a:extLst>
            </p:cNvPr>
            <p:cNvSpPr txBox="1"/>
            <p:nvPr>
              <p:custDataLst>
                <p:tags r:id="rId2"/>
              </p:custDataLst>
            </p:nvPr>
          </p:nvSpPr>
          <p:spPr>
            <a:xfrm>
              <a:off x="4002" y="3214"/>
              <a:ext cx="8167" cy="485"/>
            </a:xfrm>
            <a:prstGeom prst="rect">
              <a:avLst/>
            </a:prstGeom>
            <a:noFill/>
          </p:spPr>
          <p:txBody>
            <a:bodyPr wrap="square" rtlCol="0">
              <a:spAutoFit/>
            </a:bodyPr>
            <a:lstStyle/>
            <a:p>
              <a:pPr indent="0" fontAlgn="auto">
                <a:lnSpc>
                  <a:spcPct val="100000"/>
                </a:lnSpc>
              </a:pP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第</a:t>
              </a:r>
              <a:r>
                <a:rPr lang="en-US" altLang="zh-CN" sz="1400" dirty="0">
                  <a:solidFill>
                    <a:srgbClr val="3077B5"/>
                  </a:solidFill>
                  <a:latin typeface="汉仪雅酷黑简" panose="00020600040101010101" charset="-122"/>
                  <a:ea typeface="汉仪雅酷黑简" panose="00020600040101010101" charset="-122"/>
                  <a:cs typeface="汉仪雅酷黑简" panose="00020600040101010101" charset="-122"/>
                </a:rPr>
                <a:t>7</a:t>
              </a: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章</a:t>
              </a:r>
              <a:r>
                <a:rPr lang="en-US" altLang="zh-CN" sz="1400" dirty="0">
                  <a:solidFill>
                    <a:srgbClr val="3077B5"/>
                  </a:solidFill>
                  <a:latin typeface="汉仪雅酷黑简" panose="00020600040101010101" charset="-122"/>
                  <a:ea typeface="汉仪雅酷黑简" panose="00020600040101010101" charset="-122"/>
                  <a:cs typeface="汉仪雅酷黑简" panose="00020600040101010101" charset="-122"/>
                </a:rPr>
                <a:t> JSP</a:t>
              </a: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技术基础</a:t>
              </a:r>
            </a:p>
          </p:txBody>
        </p:sp>
        <p:sp>
          <p:nvSpPr>
            <p:cNvPr id="12" name="矩形 11">
              <a:extLst>
                <a:ext uri="{FF2B5EF4-FFF2-40B4-BE49-F238E27FC236}">
                  <a16:creationId xmlns:a16="http://schemas.microsoft.com/office/drawing/2014/main" id="{6CA63EBF-5902-B97F-2963-6729B4E3E1C3}"/>
                </a:ext>
              </a:extLst>
            </p:cNvPr>
            <p:cNvSpPr/>
            <p:nvPr>
              <p:custDataLst>
                <p:tags r:id="rId3"/>
              </p:custDataLst>
            </p:nvPr>
          </p:nvSpPr>
          <p:spPr>
            <a:xfrm>
              <a:off x="3716" y="3292"/>
              <a:ext cx="286" cy="327"/>
            </a:xfrm>
            <a:prstGeom prst="rect">
              <a:avLst/>
            </a:prstGeom>
            <a:solidFill>
              <a:srgbClr val="3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3" name="图片 12">
            <a:extLst>
              <a:ext uri="{FF2B5EF4-FFF2-40B4-BE49-F238E27FC236}">
                <a16:creationId xmlns:a16="http://schemas.microsoft.com/office/drawing/2014/main" id="{8BEF2773-0547-315F-4238-A13E3B280DAE}"/>
              </a:ext>
            </a:extLst>
          </p:cNvPr>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a:xfrm>
            <a:off x="3055620" y="2071211"/>
            <a:ext cx="3032760" cy="1577340"/>
          </a:xfrm>
          <a:prstGeom prst="rect">
            <a:avLst/>
          </a:prstGeom>
          <a:noFill/>
          <a:ln>
            <a:noFill/>
          </a:ln>
        </p:spPr>
      </p:pic>
      <p:sp>
        <p:nvSpPr>
          <p:cNvPr id="16" name="文本框 15">
            <a:extLst>
              <a:ext uri="{FF2B5EF4-FFF2-40B4-BE49-F238E27FC236}">
                <a16:creationId xmlns:a16="http://schemas.microsoft.com/office/drawing/2014/main" id="{62D132BA-F009-867D-AE44-84B3257648AF}"/>
              </a:ext>
            </a:extLst>
          </p:cNvPr>
          <p:cNvSpPr txBox="1"/>
          <p:nvPr/>
        </p:nvSpPr>
        <p:spPr>
          <a:xfrm>
            <a:off x="750917" y="1433234"/>
            <a:ext cx="4609406" cy="369332"/>
          </a:xfrm>
          <a:prstGeom prst="rect">
            <a:avLst/>
          </a:prstGeom>
          <a:noFill/>
        </p:spPr>
        <p:txBody>
          <a:bodyPr wrap="square">
            <a:spAutoFit/>
          </a:bodyPr>
          <a:lstStyle/>
          <a:p>
            <a:pPr indent="266700" algn="just"/>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例</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7.3</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的运行结果如图</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7.8</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所示。</a:t>
            </a:r>
            <a:endParaRPr lang="zh-CN" altLang="zh-CN" sz="1800" kern="100" dirty="0">
              <a:effectLst/>
              <a:latin typeface="宋体" panose="02010600030101010101" pitchFamily="2" charset="-122"/>
              <a:ea typeface="宋体" panose="02010600030101010101" pitchFamily="2" charset="-122"/>
              <a:cs typeface="Times New Roman" panose="02020603050405020304" pitchFamily="18" charset="0"/>
            </a:endParaRPr>
          </a:p>
        </p:txBody>
      </p:sp>
      <p:sp>
        <p:nvSpPr>
          <p:cNvPr id="18" name="文本框 17">
            <a:extLst>
              <a:ext uri="{FF2B5EF4-FFF2-40B4-BE49-F238E27FC236}">
                <a16:creationId xmlns:a16="http://schemas.microsoft.com/office/drawing/2014/main" id="{573DA35F-BBAB-16BA-7185-C4E0536D6A27}"/>
              </a:ext>
            </a:extLst>
          </p:cNvPr>
          <p:cNvSpPr txBox="1"/>
          <p:nvPr/>
        </p:nvSpPr>
        <p:spPr>
          <a:xfrm>
            <a:off x="2119630" y="3918296"/>
            <a:ext cx="4609406" cy="369332"/>
          </a:xfrm>
          <a:prstGeom prst="rect">
            <a:avLst/>
          </a:prstGeom>
          <a:noFill/>
        </p:spPr>
        <p:txBody>
          <a:bodyPr wrap="square">
            <a:spAutoFit/>
          </a:bodyPr>
          <a:lstStyle/>
          <a:p>
            <a:pPr indent="266700" algn="ct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图</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7.8 </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例</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7.3</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运行结果图</a:t>
            </a:r>
            <a:endParaRPr lang="zh-CN" altLang="zh-CN" sz="1800" kern="100" dirty="0">
              <a:effectLst/>
              <a:latin typeface="宋体" panose="02010600030101010101" pitchFamily="2" charset="-122"/>
              <a:ea typeface="宋体" panose="02010600030101010101" pitchFamily="2" charset="-122"/>
              <a:cs typeface="Times New Roman" panose="02020603050405020304" pitchFamily="18" charset="0"/>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6"/>
          <p:cNvPicPr>
            <a:picLocks noChangeAspect="1"/>
          </p:cNvPicPr>
          <p:nvPr/>
        </p:nvPicPr>
        <p:blipFill>
          <a:blip r:embed="rId7"/>
          <a:stretch>
            <a:fillRect/>
          </a:stretch>
        </p:blipFill>
        <p:spPr>
          <a:xfrm>
            <a:off x="-4445" y="0"/>
            <a:ext cx="8107680" cy="584200"/>
          </a:xfrm>
          <a:prstGeom prst="rect">
            <a:avLst/>
          </a:prstGeom>
        </p:spPr>
      </p:pic>
      <p:pic>
        <p:nvPicPr>
          <p:cNvPr id="5" name="图片 4" descr="5"/>
          <p:cNvPicPr>
            <a:picLocks noChangeAspect="1"/>
          </p:cNvPicPr>
          <p:nvPr/>
        </p:nvPicPr>
        <p:blipFill>
          <a:blip r:embed="rId8"/>
          <a:stretch>
            <a:fillRect/>
          </a:stretch>
        </p:blipFill>
        <p:spPr>
          <a:xfrm>
            <a:off x="3091815" y="5311775"/>
            <a:ext cx="6116955" cy="408305"/>
          </a:xfrm>
          <a:prstGeom prst="rect">
            <a:avLst/>
          </a:prstGeom>
        </p:spPr>
      </p:pic>
      <p:sp>
        <p:nvSpPr>
          <p:cNvPr id="9" name="文本框 8"/>
          <p:cNvSpPr txBox="1"/>
          <p:nvPr/>
        </p:nvSpPr>
        <p:spPr>
          <a:xfrm>
            <a:off x="400685" y="765810"/>
            <a:ext cx="3932555" cy="398780"/>
          </a:xfrm>
          <a:prstGeom prst="rect">
            <a:avLst/>
          </a:prstGeom>
          <a:noFill/>
        </p:spPr>
        <p:txBody>
          <a:bodyPr wrap="square" rtlCol="0">
            <a:spAutoFit/>
          </a:bodyPr>
          <a:lstStyle/>
          <a:p>
            <a:r>
              <a:rPr lang="en-US" altLang="zh-CN" sz="2000" b="1" dirty="0">
                <a:solidFill>
                  <a:srgbClr val="3077B5"/>
                </a:solidFill>
                <a:latin typeface="汉仪雅酷黑 65W" panose="020B0604020202020204" charset="-122"/>
                <a:ea typeface="汉仪雅酷黑 65W" panose="020B0604020202020204" charset="-122"/>
                <a:cs typeface="汉仪雅酷黑 65W" panose="020B0604020202020204" charset="-122"/>
              </a:rPr>
              <a:t>7</a:t>
            </a:r>
            <a:r>
              <a:rPr lang="zh-CN" alt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a:t>
            </a:r>
            <a:r>
              <a:rPr lang="en-US" altLang="zh-CN" sz="2000" b="1" dirty="0">
                <a:solidFill>
                  <a:srgbClr val="3077B5"/>
                </a:solidFill>
                <a:latin typeface="汉仪雅酷黑 65W" panose="020B0604020202020204" charset="-122"/>
                <a:ea typeface="汉仪雅酷黑 65W" panose="020B0604020202020204" charset="-122"/>
                <a:cs typeface="汉仪雅酷黑 65W" panose="020B0604020202020204" charset="-122"/>
              </a:rPr>
              <a:t>3.2</a:t>
            </a:r>
            <a:r>
              <a:rPr lang="zh-CN" alt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  </a:t>
            </a:r>
            <a:r>
              <a:rPr lang="en-US" altLang="zh-CN" sz="2000" b="1" dirty="0">
                <a:solidFill>
                  <a:srgbClr val="3077B5"/>
                </a:solidFill>
                <a:latin typeface="汉仪雅酷黑 65W" panose="020B0604020202020204" charset="-122"/>
                <a:ea typeface="汉仪雅酷黑 65W" panose="020B0604020202020204" charset="-122"/>
                <a:cs typeface="汉仪雅酷黑 65W" panose="020B0604020202020204" charset="-122"/>
              </a:rPr>
              <a:t>JSP</a:t>
            </a:r>
            <a:r>
              <a:rPr lang="zh-CN" alt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指令元素</a:t>
            </a:r>
          </a:p>
        </p:txBody>
      </p:sp>
      <p:pic>
        <p:nvPicPr>
          <p:cNvPr id="3" name="图片 2" descr="未标题-1"/>
          <p:cNvPicPr>
            <a:picLocks noChangeAspect="1"/>
          </p:cNvPicPr>
          <p:nvPr>
            <p:custDataLst>
              <p:tags r:id="rId1"/>
            </p:custDataLst>
          </p:nvPr>
        </p:nvPicPr>
        <p:blipFill>
          <a:blip r:embed="rId9"/>
          <a:stretch>
            <a:fillRect/>
          </a:stretch>
        </p:blipFill>
        <p:spPr>
          <a:xfrm>
            <a:off x="144145" y="104140"/>
            <a:ext cx="1975485" cy="494030"/>
          </a:xfrm>
          <a:prstGeom prst="rect">
            <a:avLst/>
          </a:prstGeom>
        </p:spPr>
      </p:pic>
      <p:grpSp>
        <p:nvGrpSpPr>
          <p:cNvPr id="4" name="组合 3"/>
          <p:cNvGrpSpPr/>
          <p:nvPr/>
        </p:nvGrpSpPr>
        <p:grpSpPr>
          <a:xfrm>
            <a:off x="6911340" y="227965"/>
            <a:ext cx="2143125" cy="521970"/>
            <a:chOff x="3716" y="3214"/>
            <a:chExt cx="8453" cy="822"/>
          </a:xfrm>
        </p:grpSpPr>
        <p:sp>
          <p:nvSpPr>
            <p:cNvPr id="8" name="文本框 7"/>
            <p:cNvSpPr txBox="1"/>
            <p:nvPr>
              <p:custDataLst>
                <p:tags r:id="rId4"/>
              </p:custDataLst>
            </p:nvPr>
          </p:nvSpPr>
          <p:spPr>
            <a:xfrm>
              <a:off x="4002" y="3214"/>
              <a:ext cx="8167" cy="822"/>
            </a:xfrm>
            <a:prstGeom prst="rect">
              <a:avLst/>
            </a:prstGeom>
            <a:noFill/>
          </p:spPr>
          <p:txBody>
            <a:bodyPr wrap="square" rtlCol="0">
              <a:spAutoFit/>
            </a:bodyPr>
            <a:lstStyle/>
            <a:p>
              <a:pPr indent="0" fontAlgn="auto">
                <a:lnSpc>
                  <a:spcPct val="100000"/>
                </a:lnSpc>
              </a:pP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第3章  Java的多线程机制及其网络程序设计</a:t>
              </a:r>
            </a:p>
          </p:txBody>
        </p:sp>
        <p:sp>
          <p:nvSpPr>
            <p:cNvPr id="14" name="矩形 13"/>
            <p:cNvSpPr/>
            <p:nvPr>
              <p:custDataLst>
                <p:tags r:id="rId5"/>
              </p:custDataLst>
            </p:nvPr>
          </p:nvSpPr>
          <p:spPr>
            <a:xfrm>
              <a:off x="3716" y="3292"/>
              <a:ext cx="286" cy="327"/>
            </a:xfrm>
            <a:prstGeom prst="rect">
              <a:avLst/>
            </a:prstGeom>
            <a:solidFill>
              <a:srgbClr val="3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矩形 5">
            <a:extLst>
              <a:ext uri="{FF2B5EF4-FFF2-40B4-BE49-F238E27FC236}">
                <a16:creationId xmlns:a16="http://schemas.microsoft.com/office/drawing/2014/main" id="{4843C332-36ED-1832-4646-A788336A3AC1}"/>
              </a:ext>
            </a:extLst>
          </p:cNvPr>
          <p:cNvSpPr/>
          <p:nvPr/>
        </p:nvSpPr>
        <p:spPr>
          <a:xfrm>
            <a:off x="6679096" y="227965"/>
            <a:ext cx="2295240" cy="494030"/>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grpSp>
        <p:nvGrpSpPr>
          <p:cNvPr id="10" name="组合 9">
            <a:extLst>
              <a:ext uri="{FF2B5EF4-FFF2-40B4-BE49-F238E27FC236}">
                <a16:creationId xmlns:a16="http://schemas.microsoft.com/office/drawing/2014/main" id="{4A9DCFEE-81D5-63B7-438E-E978C22365DF}"/>
              </a:ext>
            </a:extLst>
          </p:cNvPr>
          <p:cNvGrpSpPr/>
          <p:nvPr/>
        </p:nvGrpSpPr>
        <p:grpSpPr>
          <a:xfrm>
            <a:off x="6911340" y="227965"/>
            <a:ext cx="2143125" cy="307975"/>
            <a:chOff x="3716" y="3214"/>
            <a:chExt cx="8453" cy="485"/>
          </a:xfrm>
        </p:grpSpPr>
        <p:sp>
          <p:nvSpPr>
            <p:cNvPr id="11" name="文本框 10">
              <a:extLst>
                <a:ext uri="{FF2B5EF4-FFF2-40B4-BE49-F238E27FC236}">
                  <a16:creationId xmlns:a16="http://schemas.microsoft.com/office/drawing/2014/main" id="{CC13443B-DAEF-E167-EB1D-1B39E58587F2}"/>
                </a:ext>
              </a:extLst>
            </p:cNvPr>
            <p:cNvSpPr txBox="1"/>
            <p:nvPr>
              <p:custDataLst>
                <p:tags r:id="rId2"/>
              </p:custDataLst>
            </p:nvPr>
          </p:nvSpPr>
          <p:spPr>
            <a:xfrm>
              <a:off x="4002" y="3214"/>
              <a:ext cx="8167" cy="485"/>
            </a:xfrm>
            <a:prstGeom prst="rect">
              <a:avLst/>
            </a:prstGeom>
            <a:noFill/>
          </p:spPr>
          <p:txBody>
            <a:bodyPr wrap="square" rtlCol="0">
              <a:spAutoFit/>
            </a:bodyPr>
            <a:lstStyle/>
            <a:p>
              <a:pPr indent="0" fontAlgn="auto">
                <a:lnSpc>
                  <a:spcPct val="100000"/>
                </a:lnSpc>
              </a:pP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第</a:t>
              </a:r>
              <a:r>
                <a:rPr lang="en-US" altLang="zh-CN" sz="1400" dirty="0">
                  <a:solidFill>
                    <a:srgbClr val="3077B5"/>
                  </a:solidFill>
                  <a:latin typeface="汉仪雅酷黑简" panose="00020600040101010101" charset="-122"/>
                  <a:ea typeface="汉仪雅酷黑简" panose="00020600040101010101" charset="-122"/>
                  <a:cs typeface="汉仪雅酷黑简" panose="00020600040101010101" charset="-122"/>
                </a:rPr>
                <a:t>7</a:t>
              </a: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章</a:t>
              </a:r>
              <a:r>
                <a:rPr lang="en-US" altLang="zh-CN" sz="1400" dirty="0">
                  <a:solidFill>
                    <a:srgbClr val="3077B5"/>
                  </a:solidFill>
                  <a:latin typeface="汉仪雅酷黑简" panose="00020600040101010101" charset="-122"/>
                  <a:ea typeface="汉仪雅酷黑简" panose="00020600040101010101" charset="-122"/>
                  <a:cs typeface="汉仪雅酷黑简" panose="00020600040101010101" charset="-122"/>
                </a:rPr>
                <a:t> JSP</a:t>
              </a: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技术基础</a:t>
              </a:r>
            </a:p>
          </p:txBody>
        </p:sp>
        <p:sp>
          <p:nvSpPr>
            <p:cNvPr id="12" name="矩形 11">
              <a:extLst>
                <a:ext uri="{FF2B5EF4-FFF2-40B4-BE49-F238E27FC236}">
                  <a16:creationId xmlns:a16="http://schemas.microsoft.com/office/drawing/2014/main" id="{6CA63EBF-5902-B97F-2963-6729B4E3E1C3}"/>
                </a:ext>
              </a:extLst>
            </p:cNvPr>
            <p:cNvSpPr/>
            <p:nvPr>
              <p:custDataLst>
                <p:tags r:id="rId3"/>
              </p:custDataLst>
            </p:nvPr>
          </p:nvSpPr>
          <p:spPr>
            <a:xfrm>
              <a:off x="3716" y="3292"/>
              <a:ext cx="286" cy="327"/>
            </a:xfrm>
            <a:prstGeom prst="rect">
              <a:avLst/>
            </a:prstGeom>
            <a:solidFill>
              <a:srgbClr val="3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5" name="文本框 14">
            <a:extLst>
              <a:ext uri="{FF2B5EF4-FFF2-40B4-BE49-F238E27FC236}">
                <a16:creationId xmlns:a16="http://schemas.microsoft.com/office/drawing/2014/main" id="{B84ECAA6-3249-4E02-C551-24534D537E6B}"/>
              </a:ext>
            </a:extLst>
          </p:cNvPr>
          <p:cNvSpPr txBox="1"/>
          <p:nvPr/>
        </p:nvSpPr>
        <p:spPr>
          <a:xfrm>
            <a:off x="400685" y="1244283"/>
            <a:ext cx="8573651" cy="3693319"/>
          </a:xfrm>
          <a:prstGeom prst="rect">
            <a:avLst/>
          </a:prstGeom>
          <a:noFill/>
        </p:spPr>
        <p:txBody>
          <a:bodyPr wrap="square">
            <a:spAutoFit/>
          </a:bodyPr>
          <a:lstStyle/>
          <a:p>
            <a:pPr indent="267970" algn="just"/>
            <a:r>
              <a:rPr lang="en-US" altLang="zh-CN" sz="1800" b="1" kern="100" dirty="0">
                <a:effectLst/>
                <a:latin typeface="Times New Roman" panose="02020603050405020304" pitchFamily="18" charset="0"/>
                <a:ea typeface="汉仪雅酷黑 65W" panose="020B0604020202020204"/>
              </a:rPr>
              <a:t>2.include</a:t>
            </a:r>
            <a:r>
              <a:rPr lang="zh-CN" altLang="zh-CN" sz="1800" b="1" kern="100" dirty="0">
                <a:effectLst/>
                <a:latin typeface="Times New Roman" panose="02020603050405020304" pitchFamily="18" charset="0"/>
                <a:ea typeface="汉仪雅酷黑 65W" panose="020B0604020202020204"/>
              </a:rPr>
              <a:t>指令</a:t>
            </a:r>
            <a:endParaRPr lang="zh-CN" altLang="zh-CN" sz="1800" kern="100" dirty="0">
              <a:effectLst/>
              <a:latin typeface="Times New Roman" panose="02020603050405020304" pitchFamily="18" charset="0"/>
              <a:ea typeface="汉仪雅酷黑 65W" panose="020B0604020202020204"/>
            </a:endParaRPr>
          </a:p>
          <a:p>
            <a:pPr indent="266700" algn="just"/>
            <a:r>
              <a:rPr lang="en-US" altLang="zh-CN" sz="1800" kern="100" dirty="0">
                <a:effectLst/>
                <a:latin typeface="Times New Roman" panose="02020603050405020304" pitchFamily="18" charset="0"/>
                <a:ea typeface="汉仪雅酷黑 65W" panose="020B0604020202020204"/>
                <a:cs typeface="Times New Roman" panose="02020603050405020304" pitchFamily="18" charset="0"/>
              </a:rPr>
              <a:t>include</a:t>
            </a:r>
            <a:r>
              <a:rPr lang="zh-CN" altLang="zh-CN" sz="1800" kern="100" dirty="0">
                <a:effectLst/>
                <a:latin typeface="Times New Roman" panose="02020603050405020304" pitchFamily="18" charset="0"/>
                <a:ea typeface="汉仪雅酷黑 65W" panose="020B0604020202020204"/>
                <a:cs typeface="Times New Roman" panose="02020603050405020304" pitchFamily="18" charset="0"/>
              </a:rPr>
              <a:t>指令称为文件加载指令，在该指令出现的位置会静态嵌入一个文件并加载需要嵌入的文本或代码。</a:t>
            </a:r>
            <a:r>
              <a:rPr lang="en-US" altLang="zh-CN" sz="1800" kern="100" dirty="0">
                <a:effectLst/>
                <a:latin typeface="Times New Roman" panose="02020603050405020304" pitchFamily="18" charset="0"/>
                <a:ea typeface="汉仪雅酷黑 65W" panose="020B0604020202020204"/>
                <a:cs typeface="Times New Roman" panose="02020603050405020304" pitchFamily="18" charset="0"/>
              </a:rPr>
              <a:t>include</a:t>
            </a:r>
            <a:r>
              <a:rPr lang="zh-CN" altLang="zh-CN" sz="1800" kern="100" dirty="0">
                <a:effectLst/>
                <a:latin typeface="Times New Roman" panose="02020603050405020304" pitchFamily="18" charset="0"/>
                <a:ea typeface="汉仪雅酷黑 65W" panose="020B0604020202020204"/>
                <a:cs typeface="Times New Roman" panose="02020603050405020304" pitchFamily="18" charset="0"/>
              </a:rPr>
              <a:t>指令把文件静态嵌入指令出现的位置，然后合并成一个新的</a:t>
            </a:r>
            <a:r>
              <a:rPr lang="en-US" altLang="zh-CN" sz="1800" kern="100" dirty="0">
                <a:effectLst/>
                <a:latin typeface="Times New Roman" panose="02020603050405020304" pitchFamily="18" charset="0"/>
                <a:ea typeface="汉仪雅酷黑 65W" panose="020B0604020202020204"/>
                <a:cs typeface="Times New Roman" panose="02020603050405020304" pitchFamily="18" charset="0"/>
              </a:rPr>
              <a:t>JSP</a:t>
            </a:r>
            <a:r>
              <a:rPr lang="zh-CN" altLang="zh-CN" sz="1800" kern="100" dirty="0">
                <a:effectLst/>
                <a:latin typeface="Times New Roman" panose="02020603050405020304" pitchFamily="18" charset="0"/>
                <a:ea typeface="汉仪雅酷黑 65W" panose="020B0604020202020204"/>
                <a:cs typeface="Times New Roman" panose="02020603050405020304" pitchFamily="18" charset="0"/>
              </a:rPr>
              <a:t>文件，再由</a:t>
            </a:r>
            <a:r>
              <a:rPr lang="en-US" altLang="zh-CN" sz="1800" kern="100" dirty="0">
                <a:effectLst/>
                <a:latin typeface="Times New Roman" panose="02020603050405020304" pitchFamily="18" charset="0"/>
                <a:ea typeface="汉仪雅酷黑 65W" panose="020B0604020202020204"/>
                <a:cs typeface="Times New Roman" panose="02020603050405020304" pitchFamily="18" charset="0"/>
              </a:rPr>
              <a:t>JSP</a:t>
            </a:r>
            <a:r>
              <a:rPr lang="zh-CN" altLang="zh-CN" sz="1800" kern="100" dirty="0">
                <a:effectLst/>
                <a:latin typeface="Times New Roman" panose="02020603050405020304" pitchFamily="18" charset="0"/>
                <a:ea typeface="汉仪雅酷黑 65W" panose="020B0604020202020204"/>
                <a:cs typeface="Times New Roman" panose="02020603050405020304" pitchFamily="18" charset="0"/>
              </a:rPr>
              <a:t>引擎转译成</a:t>
            </a:r>
            <a:r>
              <a:rPr lang="en-US" altLang="zh-CN" sz="1800" kern="100" dirty="0">
                <a:effectLst/>
                <a:latin typeface="Times New Roman" panose="02020603050405020304" pitchFamily="18" charset="0"/>
                <a:ea typeface="汉仪雅酷黑 65W" panose="020B0604020202020204"/>
                <a:cs typeface="Times New Roman" panose="02020603050405020304" pitchFamily="18" charset="0"/>
              </a:rPr>
              <a:t>Java</a:t>
            </a:r>
            <a:r>
              <a:rPr lang="zh-CN" altLang="zh-CN" sz="1800" kern="100" dirty="0">
                <a:effectLst/>
                <a:latin typeface="Times New Roman" panose="02020603050405020304" pitchFamily="18" charset="0"/>
                <a:ea typeface="汉仪雅酷黑 65W" panose="020B0604020202020204"/>
                <a:cs typeface="Times New Roman" panose="02020603050405020304" pitchFamily="18" charset="0"/>
              </a:rPr>
              <a:t>文件。被嵌入的文件可以是</a:t>
            </a:r>
            <a:r>
              <a:rPr lang="en-US" altLang="zh-CN" sz="1800" kern="100" dirty="0">
                <a:effectLst/>
                <a:latin typeface="Times New Roman" panose="02020603050405020304" pitchFamily="18" charset="0"/>
                <a:ea typeface="汉仪雅酷黑 65W" panose="020B0604020202020204"/>
                <a:cs typeface="Times New Roman" panose="02020603050405020304" pitchFamily="18" charset="0"/>
              </a:rPr>
              <a:t>JSP</a:t>
            </a:r>
            <a:r>
              <a:rPr lang="zh-CN" altLang="zh-CN" sz="1800" kern="100" dirty="0">
                <a:effectLst/>
                <a:latin typeface="Times New Roman" panose="02020603050405020304" pitchFamily="18" charset="0"/>
                <a:ea typeface="汉仪雅酷黑 65W" panose="020B0604020202020204"/>
                <a:cs typeface="Times New Roman" panose="02020603050405020304" pitchFamily="18" charset="0"/>
              </a:rPr>
              <a:t>文件、</a:t>
            </a:r>
            <a:r>
              <a:rPr lang="en-US" altLang="zh-CN" sz="1800" kern="100" dirty="0">
                <a:effectLst/>
                <a:latin typeface="Times New Roman" panose="02020603050405020304" pitchFamily="18" charset="0"/>
                <a:ea typeface="汉仪雅酷黑 65W" panose="020B0604020202020204"/>
                <a:cs typeface="Times New Roman" panose="02020603050405020304" pitchFamily="18" charset="0"/>
              </a:rPr>
              <a:t>HTML</a:t>
            </a:r>
            <a:r>
              <a:rPr lang="zh-CN" altLang="zh-CN" sz="1800" kern="100" dirty="0">
                <a:effectLst/>
                <a:latin typeface="Times New Roman" panose="02020603050405020304" pitchFamily="18" charset="0"/>
                <a:ea typeface="汉仪雅酷黑 65W" panose="020B0604020202020204"/>
                <a:cs typeface="Times New Roman" panose="02020603050405020304" pitchFamily="18" charset="0"/>
              </a:rPr>
              <a:t>文件、文本文件以及</a:t>
            </a:r>
            <a:r>
              <a:rPr lang="en-US" altLang="zh-CN" sz="1800" kern="100" dirty="0">
                <a:effectLst/>
                <a:latin typeface="Times New Roman" panose="02020603050405020304" pitchFamily="18" charset="0"/>
                <a:ea typeface="汉仪雅酷黑 65W" panose="020B0604020202020204"/>
                <a:cs typeface="Times New Roman" panose="02020603050405020304" pitchFamily="18" charset="0"/>
              </a:rPr>
              <a:t>Java</a:t>
            </a:r>
            <a:r>
              <a:rPr lang="zh-CN" altLang="zh-CN" sz="1800" kern="100" dirty="0">
                <a:effectLst/>
                <a:latin typeface="Times New Roman" panose="02020603050405020304" pitchFamily="18" charset="0"/>
                <a:ea typeface="汉仪雅酷黑 65W" panose="020B0604020202020204"/>
                <a:cs typeface="Times New Roman" panose="02020603050405020304" pitchFamily="18" charset="0"/>
              </a:rPr>
              <a:t>程序，被嵌入的文件必须是可访问和使用的。在开发</a:t>
            </a:r>
            <a:r>
              <a:rPr lang="en-US" altLang="zh-CN" sz="1800" kern="100" dirty="0">
                <a:effectLst/>
                <a:latin typeface="Times New Roman" panose="02020603050405020304" pitchFamily="18" charset="0"/>
                <a:ea typeface="汉仪雅酷黑 65W" panose="020B0604020202020204"/>
                <a:cs typeface="Times New Roman" panose="02020603050405020304" pitchFamily="18" charset="0"/>
              </a:rPr>
              <a:t>Java Web</a:t>
            </a:r>
            <a:r>
              <a:rPr lang="zh-CN" altLang="zh-CN" sz="1800" kern="100" dirty="0">
                <a:effectLst/>
                <a:latin typeface="Times New Roman" panose="02020603050405020304" pitchFamily="18" charset="0"/>
                <a:ea typeface="汉仪雅酷黑 65W" panose="020B0604020202020204"/>
                <a:cs typeface="Times New Roman" panose="02020603050405020304" pitchFamily="18" charset="0"/>
              </a:rPr>
              <a:t>应用时，如果有多个页面含有相同的功能，例如，登</a:t>
            </a:r>
            <a:r>
              <a:rPr lang="en-US" altLang="zh-CN" sz="1800" kern="100" dirty="0">
                <a:solidFill>
                  <a:srgbClr val="FF0000"/>
                </a:solidFill>
                <a:effectLst/>
                <a:latin typeface="Times New Roman" panose="02020603050405020304" pitchFamily="18" charset="0"/>
                <a:ea typeface="汉仪雅酷黑 65W" panose="020B0604020202020204"/>
                <a:cs typeface="Times New Roman" panose="02020603050405020304" pitchFamily="18" charset="0"/>
              </a:rPr>
              <a:t>录</a:t>
            </a:r>
            <a:r>
              <a:rPr lang="zh-CN" altLang="zh-CN" sz="1800" kern="100" dirty="0">
                <a:effectLst/>
                <a:latin typeface="Times New Roman" panose="02020603050405020304" pitchFamily="18" charset="0"/>
                <a:ea typeface="汉仪雅酷黑 65W" panose="020B0604020202020204"/>
                <a:cs typeface="Times New Roman" panose="02020603050405020304" pitchFamily="18" charset="0"/>
              </a:rPr>
              <a:t>验证功能、导航条等，可以把这些具有相同功能的内容放在一个文件中。然后</a:t>
            </a:r>
            <a:r>
              <a:rPr lang="en-US" altLang="zh-CN" sz="1800" kern="100" dirty="0">
                <a:solidFill>
                  <a:srgbClr val="FF0000"/>
                </a:solidFill>
                <a:effectLst/>
                <a:latin typeface="Times New Roman" panose="02020603050405020304" pitchFamily="18" charset="0"/>
                <a:ea typeface="汉仪雅酷黑 65W" panose="020B0604020202020204"/>
                <a:cs typeface="Times New Roman" panose="02020603050405020304" pitchFamily="18" charset="0"/>
              </a:rPr>
              <a:t>在</a:t>
            </a:r>
            <a:r>
              <a:rPr lang="zh-CN" altLang="zh-CN" sz="1800" kern="100" dirty="0">
                <a:effectLst/>
                <a:latin typeface="Times New Roman" panose="02020603050405020304" pitchFamily="18" charset="0"/>
                <a:ea typeface="汉仪雅酷黑 65W" panose="020B0604020202020204"/>
                <a:cs typeface="Times New Roman" panose="02020603050405020304" pitchFamily="18" charset="0"/>
              </a:rPr>
              <a:t>需要这些功能的页面中通过</a:t>
            </a:r>
            <a:r>
              <a:rPr lang="en-US" altLang="zh-CN" sz="1800" kern="100" dirty="0">
                <a:effectLst/>
                <a:latin typeface="Times New Roman" panose="02020603050405020304" pitchFamily="18" charset="0"/>
                <a:ea typeface="汉仪雅酷黑 65W" panose="020B0604020202020204"/>
                <a:cs typeface="Times New Roman" panose="02020603050405020304" pitchFamily="18" charset="0"/>
              </a:rPr>
              <a:t>include</a:t>
            </a:r>
            <a:r>
              <a:rPr lang="zh-CN" altLang="zh-CN" sz="1800" kern="100" dirty="0">
                <a:effectLst/>
                <a:latin typeface="Times New Roman" panose="02020603050405020304" pitchFamily="18" charset="0"/>
                <a:ea typeface="汉仪雅酷黑 65W" panose="020B0604020202020204"/>
                <a:cs typeface="Times New Roman" panose="02020603050405020304" pitchFamily="18" charset="0"/>
              </a:rPr>
              <a:t>指令调用封装了相同功能的文件，从而可使</a:t>
            </a:r>
            <a:r>
              <a:rPr lang="en-US" altLang="zh-CN" sz="1800" kern="100" dirty="0">
                <a:effectLst/>
                <a:latin typeface="Times New Roman" panose="02020603050405020304" pitchFamily="18" charset="0"/>
                <a:ea typeface="汉仪雅酷黑 65W" panose="020B0604020202020204"/>
                <a:cs typeface="Times New Roman" panose="02020603050405020304" pitchFamily="18" charset="0"/>
              </a:rPr>
              <a:t>JSP</a:t>
            </a:r>
            <a:r>
              <a:rPr lang="zh-CN" altLang="zh-CN" sz="1800" kern="100" dirty="0">
                <a:effectLst/>
                <a:latin typeface="Times New Roman" panose="02020603050405020304" pitchFamily="18" charset="0"/>
                <a:ea typeface="汉仪雅酷黑 65W" panose="020B0604020202020204"/>
                <a:cs typeface="Times New Roman" panose="02020603050405020304" pitchFamily="18" charset="0"/>
              </a:rPr>
              <a:t>页面开发模块化，减少代码冗余，提高页面管理与维护效率。</a:t>
            </a:r>
            <a:r>
              <a:rPr lang="en-US" altLang="zh-CN" sz="1800" kern="100" dirty="0">
                <a:effectLst/>
                <a:latin typeface="Times New Roman" panose="02020603050405020304" pitchFamily="18" charset="0"/>
                <a:ea typeface="汉仪雅酷黑 65W" panose="020B0604020202020204"/>
                <a:cs typeface="Times New Roman" panose="02020603050405020304" pitchFamily="18" charset="0"/>
              </a:rPr>
              <a:t>include</a:t>
            </a:r>
            <a:r>
              <a:rPr lang="zh-CN" altLang="zh-CN" sz="1800" kern="100" dirty="0">
                <a:effectLst/>
                <a:latin typeface="Times New Roman" panose="02020603050405020304" pitchFamily="18" charset="0"/>
                <a:ea typeface="汉仪雅酷黑 65W" panose="020B0604020202020204"/>
                <a:cs typeface="Times New Roman" panose="02020603050405020304" pitchFamily="18" charset="0"/>
              </a:rPr>
              <a:t>指令格式如下：</a:t>
            </a:r>
            <a:endParaRPr lang="zh-CN" altLang="zh-CN" sz="1800" kern="100" dirty="0">
              <a:effectLst/>
              <a:latin typeface="宋体" panose="02010600030101010101" pitchFamily="2" charset="-122"/>
              <a:ea typeface="汉仪雅酷黑 65W" panose="020B0604020202020204"/>
              <a:cs typeface="Times New Roman" panose="02020603050405020304" pitchFamily="18" charset="0"/>
            </a:endParaRPr>
          </a:p>
          <a:p>
            <a:pPr indent="266700" algn="just"/>
            <a:r>
              <a:rPr lang="en-US" altLang="zh-CN" sz="1800" kern="100" dirty="0">
                <a:solidFill>
                  <a:srgbClr val="0066FF"/>
                </a:solidFill>
                <a:effectLst/>
                <a:latin typeface="Times New Roman" panose="02020603050405020304" pitchFamily="18" charset="0"/>
                <a:ea typeface="汉仪雅酷黑 65W" panose="020B0604020202020204"/>
                <a:cs typeface="Times New Roman" panose="02020603050405020304" pitchFamily="18" charset="0"/>
              </a:rPr>
              <a:t>&lt;</a:t>
            </a:r>
            <a:r>
              <a:rPr lang="en-US" altLang="zh-CN" sz="1800" kern="100" dirty="0">
                <a:effectLst/>
                <a:latin typeface="Times New Roman" panose="02020603050405020304" pitchFamily="18" charset="0"/>
                <a:ea typeface="汉仪雅酷黑 65W" panose="020B0604020202020204"/>
                <a:cs typeface="Times New Roman" panose="02020603050405020304" pitchFamily="18" charset="0"/>
              </a:rPr>
              <a:t>%@ include file=“</a:t>
            </a:r>
            <a:r>
              <a:rPr lang="zh-CN" altLang="zh-CN" sz="1800" kern="100" dirty="0">
                <a:effectLst/>
                <a:latin typeface="Times New Roman" panose="02020603050405020304" pitchFamily="18" charset="0"/>
                <a:ea typeface="汉仪雅酷黑 65W" panose="020B0604020202020204"/>
                <a:cs typeface="Times New Roman" panose="02020603050405020304" pitchFamily="18" charset="0"/>
              </a:rPr>
              <a:t>文件</a:t>
            </a:r>
            <a:r>
              <a:rPr lang="en-US" altLang="zh-CN" sz="1800" kern="100" dirty="0">
                <a:effectLst/>
                <a:latin typeface="Times New Roman" panose="02020603050405020304" pitchFamily="18" charset="0"/>
                <a:ea typeface="汉仪雅酷黑 65W" panose="020B0604020202020204"/>
                <a:cs typeface="Times New Roman" panose="02020603050405020304" pitchFamily="18" charset="0"/>
              </a:rPr>
              <a:t>URL”%</a:t>
            </a:r>
            <a:r>
              <a:rPr lang="en-US" altLang="zh-CN" sz="1800" kern="100" dirty="0">
                <a:solidFill>
                  <a:srgbClr val="0066FF"/>
                </a:solidFill>
                <a:effectLst/>
                <a:latin typeface="Times New Roman" panose="02020603050405020304" pitchFamily="18" charset="0"/>
                <a:ea typeface="汉仪雅酷黑 65W" panose="020B0604020202020204"/>
                <a:cs typeface="Times New Roman" panose="02020603050405020304" pitchFamily="18" charset="0"/>
              </a:rPr>
              <a:t>&gt;</a:t>
            </a:r>
            <a:endParaRPr lang="zh-CN" altLang="zh-CN" sz="1800" kern="100" dirty="0">
              <a:effectLst/>
              <a:latin typeface="宋体" panose="02010600030101010101" pitchFamily="2" charset="-122"/>
              <a:ea typeface="汉仪雅酷黑 65W" panose="020B0604020202020204"/>
              <a:cs typeface="Times New Roman" panose="02020603050405020304" pitchFamily="18" charset="0"/>
            </a:endParaRPr>
          </a:p>
          <a:p>
            <a:pPr indent="266700" algn="just"/>
            <a:r>
              <a:rPr lang="en-US" altLang="zh-CN" sz="1800" kern="100" dirty="0">
                <a:effectLst/>
                <a:latin typeface="Times New Roman" panose="02020603050405020304" pitchFamily="18" charset="0"/>
                <a:ea typeface="汉仪雅酷黑 65W" panose="020B0604020202020204"/>
                <a:cs typeface="Times New Roman" panose="02020603050405020304" pitchFamily="18" charset="0"/>
              </a:rPr>
              <a:t>	include</a:t>
            </a:r>
            <a:r>
              <a:rPr lang="zh-CN" altLang="zh-CN" sz="1800" kern="100" dirty="0">
                <a:effectLst/>
                <a:latin typeface="Times New Roman" panose="02020603050405020304" pitchFamily="18" charset="0"/>
                <a:ea typeface="汉仪雅酷黑 65W" panose="020B0604020202020204"/>
                <a:cs typeface="Times New Roman" panose="02020603050405020304" pitchFamily="18" charset="0"/>
              </a:rPr>
              <a:t>指令只包含了一个</a:t>
            </a:r>
            <a:r>
              <a:rPr lang="en-US" altLang="zh-CN" sz="1800" kern="100" dirty="0">
                <a:effectLst/>
                <a:latin typeface="Times New Roman" panose="02020603050405020304" pitchFamily="18" charset="0"/>
                <a:ea typeface="汉仪雅酷黑 65W" panose="020B0604020202020204"/>
                <a:cs typeface="Times New Roman" panose="02020603050405020304" pitchFamily="18" charset="0"/>
              </a:rPr>
              <a:t>file</a:t>
            </a:r>
            <a:r>
              <a:rPr lang="zh-CN" altLang="zh-CN" sz="1800" kern="100" dirty="0">
                <a:effectLst/>
                <a:latin typeface="Times New Roman" panose="02020603050405020304" pitchFamily="18" charset="0"/>
                <a:ea typeface="汉仪雅酷黑 65W" panose="020B0604020202020204"/>
                <a:cs typeface="Times New Roman" panose="02020603050405020304" pitchFamily="18" charset="0"/>
              </a:rPr>
              <a:t>属性，文件</a:t>
            </a:r>
            <a:r>
              <a:rPr lang="en-US" altLang="zh-CN" sz="1800" kern="100" dirty="0">
                <a:effectLst/>
                <a:latin typeface="Times New Roman" panose="02020603050405020304" pitchFamily="18" charset="0"/>
                <a:ea typeface="汉仪雅酷黑 65W" panose="020B0604020202020204"/>
                <a:cs typeface="Times New Roman" panose="02020603050405020304" pitchFamily="18" charset="0"/>
              </a:rPr>
              <a:t>URL</a:t>
            </a:r>
            <a:r>
              <a:rPr lang="zh-CN" altLang="zh-CN" sz="1800" kern="100" dirty="0">
                <a:effectLst/>
                <a:latin typeface="Times New Roman" panose="02020603050405020304" pitchFamily="18" charset="0"/>
                <a:ea typeface="汉仪雅酷黑 65W" panose="020B0604020202020204"/>
                <a:cs typeface="Times New Roman" panose="02020603050405020304" pitchFamily="18" charset="0"/>
              </a:rPr>
              <a:t>是被嵌入文件的</a:t>
            </a:r>
            <a:r>
              <a:rPr lang="en-US" altLang="zh-CN" sz="1800" kern="100" dirty="0">
                <a:effectLst/>
                <a:latin typeface="Times New Roman" panose="02020603050405020304" pitchFamily="18" charset="0"/>
                <a:ea typeface="汉仪雅酷黑 65W" panose="020B0604020202020204"/>
                <a:cs typeface="Times New Roman" panose="02020603050405020304" pitchFamily="18" charset="0"/>
              </a:rPr>
              <a:t>URL</a:t>
            </a:r>
            <a:r>
              <a:rPr lang="zh-CN" altLang="zh-CN" sz="1800" kern="100" dirty="0">
                <a:effectLst/>
                <a:latin typeface="Times New Roman" panose="02020603050405020304" pitchFamily="18" charset="0"/>
                <a:ea typeface="汉仪雅酷黑 65W" panose="020B0604020202020204"/>
                <a:cs typeface="Times New Roman" panose="02020603050405020304" pitchFamily="18" charset="0"/>
              </a:rPr>
              <a:t>，一般是指相对路径，不需要指明端口、协议和域名。如果被嵌入的文件与当前</a:t>
            </a:r>
            <a:r>
              <a:rPr lang="en-US" altLang="zh-CN" sz="1800" kern="100" dirty="0">
                <a:effectLst/>
                <a:latin typeface="Times New Roman" panose="02020603050405020304" pitchFamily="18" charset="0"/>
                <a:ea typeface="汉仪雅酷黑 65W" panose="020B0604020202020204"/>
                <a:cs typeface="Times New Roman" panose="02020603050405020304" pitchFamily="18" charset="0"/>
              </a:rPr>
              <a:t>JSP</a:t>
            </a:r>
            <a:r>
              <a:rPr lang="zh-CN" altLang="zh-CN" sz="1800" kern="100" dirty="0">
                <a:effectLst/>
                <a:latin typeface="Times New Roman" panose="02020603050405020304" pitchFamily="18" charset="0"/>
                <a:ea typeface="汉仪雅酷黑 65W" panose="020B0604020202020204"/>
                <a:cs typeface="Times New Roman" panose="02020603050405020304" pitchFamily="18" charset="0"/>
              </a:rPr>
              <a:t>位于同一个</a:t>
            </a:r>
            <a:r>
              <a:rPr lang="en-US" altLang="zh-CN" sz="1800" kern="100" dirty="0">
                <a:effectLst/>
                <a:latin typeface="Times New Roman" panose="02020603050405020304" pitchFamily="18" charset="0"/>
                <a:ea typeface="汉仪雅酷黑 65W" panose="020B0604020202020204"/>
                <a:cs typeface="Times New Roman" panose="02020603050405020304" pitchFamily="18" charset="0"/>
              </a:rPr>
              <a:t>Web</a:t>
            </a:r>
            <a:r>
              <a:rPr lang="zh-CN" altLang="zh-CN" sz="1800" kern="100" dirty="0">
                <a:effectLst/>
                <a:latin typeface="Times New Roman" panose="02020603050405020304" pitchFamily="18" charset="0"/>
                <a:ea typeface="汉仪雅酷黑 65W" panose="020B0604020202020204"/>
                <a:cs typeface="Times New Roman" panose="02020603050405020304" pitchFamily="18" charset="0"/>
              </a:rPr>
              <a:t>服务目录，</a:t>
            </a:r>
            <a:r>
              <a:rPr lang="en-US" altLang="zh-CN" sz="1800" kern="100" dirty="0">
                <a:effectLst/>
                <a:latin typeface="Times New Roman" panose="02020603050405020304" pitchFamily="18" charset="0"/>
                <a:ea typeface="汉仪雅酷黑 65W" panose="020B0604020202020204"/>
                <a:cs typeface="Times New Roman" panose="02020603050405020304" pitchFamily="18" charset="0"/>
              </a:rPr>
              <a:t>“</a:t>
            </a:r>
            <a:r>
              <a:rPr lang="zh-CN" altLang="zh-CN" sz="1800" kern="100" dirty="0">
                <a:effectLst/>
                <a:latin typeface="Times New Roman" panose="02020603050405020304" pitchFamily="18" charset="0"/>
                <a:ea typeface="汉仪雅酷黑 65W" panose="020B0604020202020204"/>
                <a:cs typeface="Times New Roman" panose="02020603050405020304" pitchFamily="18" charset="0"/>
              </a:rPr>
              <a:t>文件</a:t>
            </a:r>
            <a:r>
              <a:rPr lang="en-US" altLang="zh-CN" sz="1800" kern="100" dirty="0">
                <a:effectLst/>
                <a:latin typeface="Times New Roman" panose="02020603050405020304" pitchFamily="18" charset="0"/>
                <a:ea typeface="汉仪雅酷黑 65W" panose="020B0604020202020204"/>
                <a:cs typeface="Times New Roman" panose="02020603050405020304" pitchFamily="18" charset="0"/>
              </a:rPr>
              <a:t>URL”</a:t>
            </a:r>
            <a:r>
              <a:rPr lang="zh-CN" altLang="zh-CN" sz="1800" kern="100" dirty="0">
                <a:effectLst/>
                <a:latin typeface="Times New Roman" panose="02020603050405020304" pitchFamily="18" charset="0"/>
                <a:ea typeface="汉仪雅酷黑 65W" panose="020B0604020202020204"/>
                <a:cs typeface="Times New Roman" panose="02020603050405020304" pitchFamily="18" charset="0"/>
              </a:rPr>
              <a:t>以文件名或路径名开始。</a:t>
            </a:r>
            <a:endParaRPr lang="zh-CN" altLang="zh-CN" sz="1800" kern="100" dirty="0">
              <a:effectLst/>
              <a:latin typeface="宋体" panose="02010600030101010101" pitchFamily="2" charset="-122"/>
              <a:ea typeface="汉仪雅酷黑 65W" panose="020B0604020202020204"/>
              <a:cs typeface="Times New Roman" panose="02020603050405020304" pitchFamily="18" charset="0"/>
            </a:endParaRPr>
          </a:p>
        </p:txBody>
      </p:sp>
    </p:spTree>
    <p:extLst>
      <p:ext uri="{BB962C8B-B14F-4D97-AF65-F5344CB8AC3E}">
        <p14:creationId xmlns:p14="http://schemas.microsoft.com/office/powerpoint/2010/main" val="325074029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6"/>
          <p:cNvPicPr>
            <a:picLocks noChangeAspect="1"/>
          </p:cNvPicPr>
          <p:nvPr/>
        </p:nvPicPr>
        <p:blipFill>
          <a:blip r:embed="rId7"/>
          <a:stretch>
            <a:fillRect/>
          </a:stretch>
        </p:blipFill>
        <p:spPr>
          <a:xfrm>
            <a:off x="-4445" y="0"/>
            <a:ext cx="8107680" cy="584200"/>
          </a:xfrm>
          <a:prstGeom prst="rect">
            <a:avLst/>
          </a:prstGeom>
        </p:spPr>
      </p:pic>
      <p:pic>
        <p:nvPicPr>
          <p:cNvPr id="5" name="图片 4" descr="5"/>
          <p:cNvPicPr>
            <a:picLocks noChangeAspect="1"/>
          </p:cNvPicPr>
          <p:nvPr/>
        </p:nvPicPr>
        <p:blipFill>
          <a:blip r:embed="rId8"/>
          <a:stretch>
            <a:fillRect/>
          </a:stretch>
        </p:blipFill>
        <p:spPr>
          <a:xfrm>
            <a:off x="3091815" y="5311775"/>
            <a:ext cx="6116955" cy="408305"/>
          </a:xfrm>
          <a:prstGeom prst="rect">
            <a:avLst/>
          </a:prstGeom>
        </p:spPr>
      </p:pic>
      <p:sp>
        <p:nvSpPr>
          <p:cNvPr id="9" name="文本框 8"/>
          <p:cNvSpPr txBox="1"/>
          <p:nvPr/>
        </p:nvSpPr>
        <p:spPr>
          <a:xfrm>
            <a:off x="400685" y="765810"/>
            <a:ext cx="3932555" cy="398780"/>
          </a:xfrm>
          <a:prstGeom prst="rect">
            <a:avLst/>
          </a:prstGeom>
          <a:noFill/>
        </p:spPr>
        <p:txBody>
          <a:bodyPr wrap="square" rtlCol="0">
            <a:spAutoFit/>
          </a:bodyPr>
          <a:lstStyle/>
          <a:p>
            <a:r>
              <a:rPr lang="en-US" altLang="zh-CN" sz="2000" b="1" dirty="0">
                <a:solidFill>
                  <a:srgbClr val="3077B5"/>
                </a:solidFill>
                <a:latin typeface="汉仪雅酷黑 65W" panose="020B0604020202020204" charset="-122"/>
                <a:ea typeface="汉仪雅酷黑 65W" panose="020B0604020202020204" charset="-122"/>
                <a:cs typeface="汉仪雅酷黑 65W" panose="020B0604020202020204" charset="-122"/>
              </a:rPr>
              <a:t>7</a:t>
            </a:r>
            <a:r>
              <a:rPr lang="zh-CN" alt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a:t>
            </a:r>
            <a:r>
              <a:rPr lang="en-US" altLang="zh-CN" sz="2000" b="1" dirty="0">
                <a:solidFill>
                  <a:srgbClr val="3077B5"/>
                </a:solidFill>
                <a:latin typeface="汉仪雅酷黑 65W" panose="020B0604020202020204" charset="-122"/>
                <a:ea typeface="汉仪雅酷黑 65W" panose="020B0604020202020204" charset="-122"/>
                <a:cs typeface="汉仪雅酷黑 65W" panose="020B0604020202020204" charset="-122"/>
              </a:rPr>
              <a:t>3.2</a:t>
            </a:r>
            <a:r>
              <a:rPr lang="zh-CN" alt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  </a:t>
            </a:r>
            <a:r>
              <a:rPr lang="en-US" altLang="zh-CN" sz="2000" b="1" dirty="0">
                <a:solidFill>
                  <a:srgbClr val="3077B5"/>
                </a:solidFill>
                <a:latin typeface="汉仪雅酷黑 65W" panose="020B0604020202020204" charset="-122"/>
                <a:ea typeface="汉仪雅酷黑 65W" panose="020B0604020202020204" charset="-122"/>
                <a:cs typeface="汉仪雅酷黑 65W" panose="020B0604020202020204" charset="-122"/>
              </a:rPr>
              <a:t>JSP</a:t>
            </a:r>
            <a:r>
              <a:rPr lang="zh-CN" alt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指令元素</a:t>
            </a:r>
          </a:p>
        </p:txBody>
      </p:sp>
      <p:pic>
        <p:nvPicPr>
          <p:cNvPr id="3" name="图片 2" descr="未标题-1"/>
          <p:cNvPicPr>
            <a:picLocks noChangeAspect="1"/>
          </p:cNvPicPr>
          <p:nvPr>
            <p:custDataLst>
              <p:tags r:id="rId1"/>
            </p:custDataLst>
          </p:nvPr>
        </p:nvPicPr>
        <p:blipFill>
          <a:blip r:embed="rId9"/>
          <a:stretch>
            <a:fillRect/>
          </a:stretch>
        </p:blipFill>
        <p:spPr>
          <a:xfrm>
            <a:off x="144145" y="104140"/>
            <a:ext cx="1975485" cy="494030"/>
          </a:xfrm>
          <a:prstGeom prst="rect">
            <a:avLst/>
          </a:prstGeom>
        </p:spPr>
      </p:pic>
      <p:grpSp>
        <p:nvGrpSpPr>
          <p:cNvPr id="4" name="组合 3"/>
          <p:cNvGrpSpPr/>
          <p:nvPr/>
        </p:nvGrpSpPr>
        <p:grpSpPr>
          <a:xfrm>
            <a:off x="6911340" y="227965"/>
            <a:ext cx="2143125" cy="521970"/>
            <a:chOff x="3716" y="3214"/>
            <a:chExt cx="8453" cy="822"/>
          </a:xfrm>
        </p:grpSpPr>
        <p:sp>
          <p:nvSpPr>
            <p:cNvPr id="8" name="文本框 7"/>
            <p:cNvSpPr txBox="1"/>
            <p:nvPr>
              <p:custDataLst>
                <p:tags r:id="rId4"/>
              </p:custDataLst>
            </p:nvPr>
          </p:nvSpPr>
          <p:spPr>
            <a:xfrm>
              <a:off x="4002" y="3214"/>
              <a:ext cx="8167" cy="822"/>
            </a:xfrm>
            <a:prstGeom prst="rect">
              <a:avLst/>
            </a:prstGeom>
            <a:noFill/>
          </p:spPr>
          <p:txBody>
            <a:bodyPr wrap="square" rtlCol="0">
              <a:spAutoFit/>
            </a:bodyPr>
            <a:lstStyle/>
            <a:p>
              <a:pPr indent="0" fontAlgn="auto">
                <a:lnSpc>
                  <a:spcPct val="100000"/>
                </a:lnSpc>
              </a:pP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第3章  Java的多线程机制及其网络程序设计</a:t>
              </a:r>
            </a:p>
          </p:txBody>
        </p:sp>
        <p:sp>
          <p:nvSpPr>
            <p:cNvPr id="14" name="矩形 13"/>
            <p:cNvSpPr/>
            <p:nvPr>
              <p:custDataLst>
                <p:tags r:id="rId5"/>
              </p:custDataLst>
            </p:nvPr>
          </p:nvSpPr>
          <p:spPr>
            <a:xfrm>
              <a:off x="3716" y="3292"/>
              <a:ext cx="286" cy="327"/>
            </a:xfrm>
            <a:prstGeom prst="rect">
              <a:avLst/>
            </a:prstGeom>
            <a:solidFill>
              <a:srgbClr val="3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矩形 5">
            <a:extLst>
              <a:ext uri="{FF2B5EF4-FFF2-40B4-BE49-F238E27FC236}">
                <a16:creationId xmlns:a16="http://schemas.microsoft.com/office/drawing/2014/main" id="{4843C332-36ED-1832-4646-A788336A3AC1}"/>
              </a:ext>
            </a:extLst>
          </p:cNvPr>
          <p:cNvSpPr/>
          <p:nvPr/>
        </p:nvSpPr>
        <p:spPr>
          <a:xfrm>
            <a:off x="6679096" y="227965"/>
            <a:ext cx="2295240" cy="494030"/>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grpSp>
        <p:nvGrpSpPr>
          <p:cNvPr id="10" name="组合 9">
            <a:extLst>
              <a:ext uri="{FF2B5EF4-FFF2-40B4-BE49-F238E27FC236}">
                <a16:creationId xmlns:a16="http://schemas.microsoft.com/office/drawing/2014/main" id="{4A9DCFEE-81D5-63B7-438E-E978C22365DF}"/>
              </a:ext>
            </a:extLst>
          </p:cNvPr>
          <p:cNvGrpSpPr/>
          <p:nvPr/>
        </p:nvGrpSpPr>
        <p:grpSpPr>
          <a:xfrm>
            <a:off x="6911340" y="227965"/>
            <a:ext cx="2143125" cy="307975"/>
            <a:chOff x="3716" y="3214"/>
            <a:chExt cx="8453" cy="485"/>
          </a:xfrm>
        </p:grpSpPr>
        <p:sp>
          <p:nvSpPr>
            <p:cNvPr id="11" name="文本框 10">
              <a:extLst>
                <a:ext uri="{FF2B5EF4-FFF2-40B4-BE49-F238E27FC236}">
                  <a16:creationId xmlns:a16="http://schemas.microsoft.com/office/drawing/2014/main" id="{CC13443B-DAEF-E167-EB1D-1B39E58587F2}"/>
                </a:ext>
              </a:extLst>
            </p:cNvPr>
            <p:cNvSpPr txBox="1"/>
            <p:nvPr>
              <p:custDataLst>
                <p:tags r:id="rId2"/>
              </p:custDataLst>
            </p:nvPr>
          </p:nvSpPr>
          <p:spPr>
            <a:xfrm>
              <a:off x="4002" y="3214"/>
              <a:ext cx="8167" cy="485"/>
            </a:xfrm>
            <a:prstGeom prst="rect">
              <a:avLst/>
            </a:prstGeom>
            <a:noFill/>
          </p:spPr>
          <p:txBody>
            <a:bodyPr wrap="square" rtlCol="0">
              <a:spAutoFit/>
            </a:bodyPr>
            <a:lstStyle/>
            <a:p>
              <a:pPr indent="0" fontAlgn="auto">
                <a:lnSpc>
                  <a:spcPct val="100000"/>
                </a:lnSpc>
              </a:pP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第</a:t>
              </a:r>
              <a:r>
                <a:rPr lang="en-US" altLang="zh-CN" sz="1400" dirty="0">
                  <a:solidFill>
                    <a:srgbClr val="3077B5"/>
                  </a:solidFill>
                  <a:latin typeface="汉仪雅酷黑简" panose="00020600040101010101" charset="-122"/>
                  <a:ea typeface="汉仪雅酷黑简" panose="00020600040101010101" charset="-122"/>
                  <a:cs typeface="汉仪雅酷黑简" panose="00020600040101010101" charset="-122"/>
                </a:rPr>
                <a:t>7</a:t>
              </a: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章</a:t>
              </a:r>
              <a:r>
                <a:rPr lang="en-US" altLang="zh-CN" sz="1400" dirty="0">
                  <a:solidFill>
                    <a:srgbClr val="3077B5"/>
                  </a:solidFill>
                  <a:latin typeface="汉仪雅酷黑简" panose="00020600040101010101" charset="-122"/>
                  <a:ea typeface="汉仪雅酷黑简" panose="00020600040101010101" charset="-122"/>
                  <a:cs typeface="汉仪雅酷黑简" panose="00020600040101010101" charset="-122"/>
                </a:rPr>
                <a:t> JSP</a:t>
              </a: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技术基础</a:t>
              </a:r>
            </a:p>
          </p:txBody>
        </p:sp>
        <p:sp>
          <p:nvSpPr>
            <p:cNvPr id="12" name="矩形 11">
              <a:extLst>
                <a:ext uri="{FF2B5EF4-FFF2-40B4-BE49-F238E27FC236}">
                  <a16:creationId xmlns:a16="http://schemas.microsoft.com/office/drawing/2014/main" id="{6CA63EBF-5902-B97F-2963-6729B4E3E1C3}"/>
                </a:ext>
              </a:extLst>
            </p:cNvPr>
            <p:cNvSpPr/>
            <p:nvPr>
              <p:custDataLst>
                <p:tags r:id="rId3"/>
              </p:custDataLst>
            </p:nvPr>
          </p:nvSpPr>
          <p:spPr>
            <a:xfrm>
              <a:off x="3716" y="3292"/>
              <a:ext cx="286" cy="327"/>
            </a:xfrm>
            <a:prstGeom prst="rect">
              <a:avLst/>
            </a:prstGeom>
            <a:solidFill>
              <a:srgbClr val="3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5" name="文本框 14">
            <a:extLst>
              <a:ext uri="{FF2B5EF4-FFF2-40B4-BE49-F238E27FC236}">
                <a16:creationId xmlns:a16="http://schemas.microsoft.com/office/drawing/2014/main" id="{B84ECAA6-3249-4E02-C551-24534D537E6B}"/>
              </a:ext>
            </a:extLst>
          </p:cNvPr>
          <p:cNvSpPr txBox="1"/>
          <p:nvPr/>
        </p:nvSpPr>
        <p:spPr>
          <a:xfrm>
            <a:off x="400685" y="1244283"/>
            <a:ext cx="8573651" cy="646331"/>
          </a:xfrm>
          <a:prstGeom prst="rect">
            <a:avLst/>
          </a:prstGeom>
          <a:noFill/>
        </p:spPr>
        <p:txBody>
          <a:bodyPr wrap="square">
            <a:spAutoFit/>
          </a:bodyPr>
          <a:lstStyle/>
          <a:p>
            <a:pPr indent="266700" algn="just"/>
            <a:r>
              <a:rPr lang="zh-CN" altLang="zh-CN" sz="1800" kern="100" dirty="0">
                <a:effectLst/>
                <a:latin typeface="Times New Roman" panose="02020603050405020304" pitchFamily="18" charset="0"/>
                <a:ea typeface="汉仪雅酷黑 65W" panose="020B0604020202020204"/>
                <a:cs typeface="Times New Roman" panose="02020603050405020304" pitchFamily="18" charset="0"/>
              </a:rPr>
              <a:t>在</a:t>
            </a:r>
            <a:r>
              <a:rPr lang="en-US" altLang="zh-CN" sz="1800" kern="100" dirty="0" err="1">
                <a:effectLst/>
                <a:latin typeface="Times New Roman" panose="02020603050405020304" pitchFamily="18" charset="0"/>
                <a:ea typeface="汉仪雅酷黑 65W" panose="020B0604020202020204"/>
                <a:cs typeface="Times New Roman" panose="02020603050405020304" pitchFamily="18" charset="0"/>
              </a:rPr>
              <a:t>HelloJSP.jsp</a:t>
            </a:r>
            <a:r>
              <a:rPr lang="zh-CN" altLang="zh-CN" sz="1800" kern="100" dirty="0">
                <a:effectLst/>
                <a:latin typeface="Times New Roman" panose="02020603050405020304" pitchFamily="18" charset="0"/>
                <a:ea typeface="汉仪雅酷黑 65W" panose="020B0604020202020204"/>
                <a:cs typeface="Times New Roman" panose="02020603050405020304" pitchFamily="18" charset="0"/>
              </a:rPr>
              <a:t>文件中包含的</a:t>
            </a:r>
            <a:r>
              <a:rPr lang="en-US" altLang="zh-CN" sz="1800" kern="100" dirty="0" err="1">
                <a:effectLst/>
                <a:latin typeface="Times New Roman" panose="02020603050405020304" pitchFamily="18" charset="0"/>
                <a:ea typeface="汉仪雅酷黑 65W" panose="020B0604020202020204"/>
                <a:cs typeface="Times New Roman" panose="02020603050405020304" pitchFamily="18" charset="0"/>
              </a:rPr>
              <a:t>Hello.jsp</a:t>
            </a:r>
            <a:r>
              <a:rPr lang="zh-CN" altLang="zh-CN" sz="1800" kern="100" dirty="0">
                <a:effectLst/>
                <a:latin typeface="Times New Roman" panose="02020603050405020304" pitchFamily="18" charset="0"/>
                <a:ea typeface="汉仪雅酷黑 65W" panose="020B0604020202020204"/>
                <a:cs typeface="Times New Roman" panose="02020603050405020304" pitchFamily="18" charset="0"/>
              </a:rPr>
              <a:t>文件中会通过</a:t>
            </a:r>
            <a:r>
              <a:rPr lang="en-US" altLang="zh-CN" sz="1800" kern="100" dirty="0">
                <a:effectLst/>
                <a:latin typeface="Times New Roman" panose="02020603050405020304" pitchFamily="18" charset="0"/>
                <a:ea typeface="汉仪雅酷黑 65W" panose="020B0604020202020204"/>
                <a:cs typeface="Times New Roman" panose="02020603050405020304" pitchFamily="18" charset="0"/>
              </a:rPr>
              <a:t>JSP</a:t>
            </a:r>
            <a:r>
              <a:rPr lang="zh-CN" altLang="zh-CN" sz="1800" kern="100" dirty="0">
                <a:effectLst/>
                <a:latin typeface="Times New Roman" panose="02020603050405020304" pitchFamily="18" charset="0"/>
                <a:ea typeface="汉仪雅酷黑 65W" panose="020B0604020202020204"/>
                <a:cs typeface="Times New Roman" panose="02020603050405020304" pitchFamily="18" charset="0"/>
              </a:rPr>
              <a:t>脚本中使用循环实现依次显示从</a:t>
            </a:r>
            <a:r>
              <a:rPr lang="en-US" altLang="zh-CN" sz="1800" kern="100" dirty="0">
                <a:effectLst/>
                <a:latin typeface="Times New Roman" panose="02020603050405020304" pitchFamily="18" charset="0"/>
                <a:ea typeface="汉仪雅酷黑 65W" panose="020B0604020202020204"/>
                <a:cs typeface="Times New Roman" panose="02020603050405020304" pitchFamily="18" charset="0"/>
              </a:rPr>
              <a:t>&lt;H1&gt;</a:t>
            </a:r>
            <a:r>
              <a:rPr lang="zh-CN" altLang="zh-CN" sz="1800" kern="100" dirty="0">
                <a:effectLst/>
                <a:latin typeface="Times New Roman" panose="02020603050405020304" pitchFamily="18" charset="0"/>
                <a:ea typeface="汉仪雅酷黑 65W" panose="020B0604020202020204"/>
                <a:cs typeface="Times New Roman" panose="02020603050405020304" pitchFamily="18" charset="0"/>
              </a:rPr>
              <a:t>标签到</a:t>
            </a:r>
            <a:r>
              <a:rPr lang="en-US" altLang="zh-CN" sz="1800" kern="100" dirty="0">
                <a:effectLst/>
                <a:latin typeface="Times New Roman" panose="02020603050405020304" pitchFamily="18" charset="0"/>
                <a:ea typeface="汉仪雅酷黑 65W" panose="020B0604020202020204"/>
                <a:cs typeface="Times New Roman" panose="02020603050405020304" pitchFamily="18" charset="0"/>
              </a:rPr>
              <a:t>&lt;H3&gt;</a:t>
            </a:r>
            <a:r>
              <a:rPr lang="zh-CN" altLang="zh-CN" sz="1800" kern="100" dirty="0">
                <a:effectLst/>
                <a:latin typeface="Times New Roman" panose="02020603050405020304" pitchFamily="18" charset="0"/>
                <a:ea typeface="汉仪雅酷黑 65W" panose="020B0604020202020204"/>
                <a:cs typeface="Times New Roman" panose="02020603050405020304" pitchFamily="18" charset="0"/>
              </a:rPr>
              <a:t>标签的显示。</a:t>
            </a:r>
            <a:endParaRPr lang="zh-CN" altLang="zh-CN" sz="1800" kern="100" dirty="0">
              <a:effectLst/>
              <a:latin typeface="宋体" panose="02010600030101010101" pitchFamily="2" charset="-122"/>
              <a:ea typeface="汉仪雅酷黑 65W" panose="020B0604020202020204"/>
              <a:cs typeface="Times New Roman" panose="02020603050405020304" pitchFamily="18" charset="0"/>
            </a:endParaRPr>
          </a:p>
        </p:txBody>
      </p:sp>
      <p:pic>
        <p:nvPicPr>
          <p:cNvPr id="7" name="图片 6">
            <a:extLst>
              <a:ext uri="{FF2B5EF4-FFF2-40B4-BE49-F238E27FC236}">
                <a16:creationId xmlns:a16="http://schemas.microsoft.com/office/drawing/2014/main" id="{8E19BEEB-461C-E399-57A2-0D19C0CD1305}"/>
              </a:ext>
            </a:extLst>
          </p:cNvPr>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a:xfrm>
            <a:off x="2648004" y="2045701"/>
            <a:ext cx="3370471" cy="2319566"/>
          </a:xfrm>
          <a:prstGeom prst="rect">
            <a:avLst/>
          </a:prstGeom>
          <a:noFill/>
          <a:ln>
            <a:noFill/>
          </a:ln>
        </p:spPr>
      </p:pic>
      <p:sp>
        <p:nvSpPr>
          <p:cNvPr id="16" name="文本框 15">
            <a:extLst>
              <a:ext uri="{FF2B5EF4-FFF2-40B4-BE49-F238E27FC236}">
                <a16:creationId xmlns:a16="http://schemas.microsoft.com/office/drawing/2014/main" id="{24B09D17-325F-E6D2-78A8-F4A15456BE81}"/>
              </a:ext>
            </a:extLst>
          </p:cNvPr>
          <p:cNvSpPr txBox="1"/>
          <p:nvPr/>
        </p:nvSpPr>
        <p:spPr>
          <a:xfrm>
            <a:off x="1882472" y="4584621"/>
            <a:ext cx="4607780" cy="369332"/>
          </a:xfrm>
          <a:prstGeom prst="rect">
            <a:avLst/>
          </a:prstGeom>
          <a:noFill/>
        </p:spPr>
        <p:txBody>
          <a:bodyPr wrap="square">
            <a:spAutoFit/>
          </a:bodyPr>
          <a:lstStyle/>
          <a:p>
            <a:pPr indent="457200" algn="ctr"/>
            <a:r>
              <a:rPr lang="zh-CN" altLang="zh-CN" sz="1400" kern="100" dirty="0">
                <a:effectLst/>
                <a:latin typeface="Times New Roman" panose="02020603050405020304" pitchFamily="18" charset="0"/>
                <a:ea typeface="宋体" panose="02010600030101010101" pitchFamily="2" charset="-122"/>
                <a:cs typeface="Times New Roman" panose="02020603050405020304" pitchFamily="18" charset="0"/>
              </a:rPr>
              <a:t>图</a:t>
            </a:r>
            <a:r>
              <a:rPr lang="en-US" altLang="zh-CN" sz="1400" kern="100" dirty="0">
                <a:effectLst/>
                <a:latin typeface="Times New Roman" panose="02020603050405020304" pitchFamily="18" charset="0"/>
                <a:ea typeface="宋体" panose="02010600030101010101" pitchFamily="2" charset="-122"/>
                <a:cs typeface="Times New Roman" panose="02020603050405020304" pitchFamily="18" charset="0"/>
              </a:rPr>
              <a:t>7.9 </a:t>
            </a:r>
            <a:r>
              <a:rPr lang="en-US" altLang="zh-CN" sz="1800" kern="100" dirty="0" err="1">
                <a:effectLst/>
                <a:latin typeface="Times New Roman" panose="02020603050405020304" pitchFamily="18" charset="0"/>
                <a:ea typeface="宋体" panose="02010600030101010101" pitchFamily="2" charset="-122"/>
                <a:cs typeface="Times New Roman" panose="02020603050405020304" pitchFamily="18" charset="0"/>
              </a:rPr>
              <a:t>HelloJSP.jsp</a:t>
            </a:r>
            <a:r>
              <a:rPr lang="zh-CN" altLang="zh-CN" sz="1400" kern="100" dirty="0">
                <a:effectLst/>
                <a:latin typeface="Times New Roman" panose="02020603050405020304" pitchFamily="18" charset="0"/>
                <a:ea typeface="宋体" panose="02010600030101010101" pitchFamily="2" charset="-122"/>
                <a:cs typeface="Times New Roman" panose="02020603050405020304" pitchFamily="18" charset="0"/>
              </a:rPr>
              <a:t>的运行结果</a:t>
            </a:r>
            <a:endParaRPr lang="zh-CN" altLang="zh-CN" sz="1800" kern="100" dirty="0">
              <a:effectLst/>
              <a:latin typeface="宋体" panose="02010600030101010101" pitchFamily="2" charset="-122"/>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3568364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6"/>
          <p:cNvPicPr>
            <a:picLocks noChangeAspect="1"/>
          </p:cNvPicPr>
          <p:nvPr/>
        </p:nvPicPr>
        <p:blipFill>
          <a:blip r:embed="rId7"/>
          <a:stretch>
            <a:fillRect/>
          </a:stretch>
        </p:blipFill>
        <p:spPr>
          <a:xfrm>
            <a:off x="-4445" y="0"/>
            <a:ext cx="8107680" cy="584200"/>
          </a:xfrm>
          <a:prstGeom prst="rect">
            <a:avLst/>
          </a:prstGeom>
        </p:spPr>
      </p:pic>
      <p:pic>
        <p:nvPicPr>
          <p:cNvPr id="5" name="图片 4" descr="5"/>
          <p:cNvPicPr>
            <a:picLocks noChangeAspect="1"/>
          </p:cNvPicPr>
          <p:nvPr/>
        </p:nvPicPr>
        <p:blipFill>
          <a:blip r:embed="rId8"/>
          <a:stretch>
            <a:fillRect/>
          </a:stretch>
        </p:blipFill>
        <p:spPr>
          <a:xfrm>
            <a:off x="3091815" y="5311775"/>
            <a:ext cx="6116955" cy="408305"/>
          </a:xfrm>
          <a:prstGeom prst="rect">
            <a:avLst/>
          </a:prstGeom>
        </p:spPr>
      </p:pic>
      <p:sp>
        <p:nvSpPr>
          <p:cNvPr id="9" name="文本框 8"/>
          <p:cNvSpPr txBox="1"/>
          <p:nvPr/>
        </p:nvSpPr>
        <p:spPr>
          <a:xfrm>
            <a:off x="400685" y="765810"/>
            <a:ext cx="3932555" cy="398780"/>
          </a:xfrm>
          <a:prstGeom prst="rect">
            <a:avLst/>
          </a:prstGeom>
          <a:noFill/>
        </p:spPr>
        <p:txBody>
          <a:bodyPr wrap="square" rtlCol="0">
            <a:spAutoFit/>
          </a:bodyPr>
          <a:lstStyle/>
          <a:p>
            <a:r>
              <a:rPr lang="en-US" altLang="zh-CN" sz="2000" b="1" dirty="0">
                <a:solidFill>
                  <a:srgbClr val="3077B5"/>
                </a:solidFill>
                <a:latin typeface="汉仪雅酷黑 65W" panose="020B0604020202020204" charset="-122"/>
                <a:ea typeface="汉仪雅酷黑 65W" panose="020B0604020202020204" charset="-122"/>
                <a:cs typeface="汉仪雅酷黑 65W" panose="020B0604020202020204" charset="-122"/>
              </a:rPr>
              <a:t>7</a:t>
            </a:r>
            <a:r>
              <a:rPr lang="zh-CN" alt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a:t>
            </a:r>
            <a:r>
              <a:rPr lang="en-US" altLang="zh-CN" sz="2000" b="1" dirty="0">
                <a:solidFill>
                  <a:srgbClr val="3077B5"/>
                </a:solidFill>
                <a:latin typeface="汉仪雅酷黑 65W" panose="020B0604020202020204" charset="-122"/>
                <a:ea typeface="汉仪雅酷黑 65W" panose="020B0604020202020204" charset="-122"/>
                <a:cs typeface="汉仪雅酷黑 65W" panose="020B0604020202020204" charset="-122"/>
              </a:rPr>
              <a:t>3.2</a:t>
            </a:r>
            <a:r>
              <a:rPr lang="zh-CN" alt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  </a:t>
            </a:r>
            <a:r>
              <a:rPr lang="en-US" altLang="zh-CN" sz="2000" b="1" dirty="0">
                <a:solidFill>
                  <a:srgbClr val="3077B5"/>
                </a:solidFill>
                <a:latin typeface="汉仪雅酷黑 65W" panose="020B0604020202020204" charset="-122"/>
                <a:ea typeface="汉仪雅酷黑 65W" panose="020B0604020202020204" charset="-122"/>
                <a:cs typeface="汉仪雅酷黑 65W" panose="020B0604020202020204" charset="-122"/>
              </a:rPr>
              <a:t>JSP</a:t>
            </a:r>
            <a:r>
              <a:rPr lang="zh-CN" alt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指令元素</a:t>
            </a:r>
          </a:p>
        </p:txBody>
      </p:sp>
      <p:pic>
        <p:nvPicPr>
          <p:cNvPr id="3" name="图片 2" descr="未标题-1"/>
          <p:cNvPicPr>
            <a:picLocks noChangeAspect="1"/>
          </p:cNvPicPr>
          <p:nvPr>
            <p:custDataLst>
              <p:tags r:id="rId1"/>
            </p:custDataLst>
          </p:nvPr>
        </p:nvPicPr>
        <p:blipFill>
          <a:blip r:embed="rId9"/>
          <a:stretch>
            <a:fillRect/>
          </a:stretch>
        </p:blipFill>
        <p:spPr>
          <a:xfrm>
            <a:off x="144145" y="104140"/>
            <a:ext cx="1975485" cy="494030"/>
          </a:xfrm>
          <a:prstGeom prst="rect">
            <a:avLst/>
          </a:prstGeom>
        </p:spPr>
      </p:pic>
      <p:grpSp>
        <p:nvGrpSpPr>
          <p:cNvPr id="4" name="组合 3"/>
          <p:cNvGrpSpPr/>
          <p:nvPr/>
        </p:nvGrpSpPr>
        <p:grpSpPr>
          <a:xfrm>
            <a:off x="6911340" y="227965"/>
            <a:ext cx="2143125" cy="521970"/>
            <a:chOff x="3716" y="3214"/>
            <a:chExt cx="8453" cy="822"/>
          </a:xfrm>
        </p:grpSpPr>
        <p:sp>
          <p:nvSpPr>
            <p:cNvPr id="8" name="文本框 7"/>
            <p:cNvSpPr txBox="1"/>
            <p:nvPr>
              <p:custDataLst>
                <p:tags r:id="rId4"/>
              </p:custDataLst>
            </p:nvPr>
          </p:nvSpPr>
          <p:spPr>
            <a:xfrm>
              <a:off x="4002" y="3214"/>
              <a:ext cx="8167" cy="822"/>
            </a:xfrm>
            <a:prstGeom prst="rect">
              <a:avLst/>
            </a:prstGeom>
            <a:noFill/>
          </p:spPr>
          <p:txBody>
            <a:bodyPr wrap="square" rtlCol="0">
              <a:spAutoFit/>
            </a:bodyPr>
            <a:lstStyle/>
            <a:p>
              <a:pPr indent="0" fontAlgn="auto">
                <a:lnSpc>
                  <a:spcPct val="100000"/>
                </a:lnSpc>
              </a:pP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第3章  Java的多线程机制及其网络程序设计</a:t>
              </a:r>
            </a:p>
          </p:txBody>
        </p:sp>
        <p:sp>
          <p:nvSpPr>
            <p:cNvPr id="14" name="矩形 13"/>
            <p:cNvSpPr/>
            <p:nvPr>
              <p:custDataLst>
                <p:tags r:id="rId5"/>
              </p:custDataLst>
            </p:nvPr>
          </p:nvSpPr>
          <p:spPr>
            <a:xfrm>
              <a:off x="3716" y="3292"/>
              <a:ext cx="286" cy="327"/>
            </a:xfrm>
            <a:prstGeom prst="rect">
              <a:avLst/>
            </a:prstGeom>
            <a:solidFill>
              <a:srgbClr val="3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矩形 5">
            <a:extLst>
              <a:ext uri="{FF2B5EF4-FFF2-40B4-BE49-F238E27FC236}">
                <a16:creationId xmlns:a16="http://schemas.microsoft.com/office/drawing/2014/main" id="{4843C332-36ED-1832-4646-A788336A3AC1}"/>
              </a:ext>
            </a:extLst>
          </p:cNvPr>
          <p:cNvSpPr/>
          <p:nvPr/>
        </p:nvSpPr>
        <p:spPr>
          <a:xfrm>
            <a:off x="6679096" y="227965"/>
            <a:ext cx="2295240" cy="494030"/>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grpSp>
        <p:nvGrpSpPr>
          <p:cNvPr id="10" name="组合 9">
            <a:extLst>
              <a:ext uri="{FF2B5EF4-FFF2-40B4-BE49-F238E27FC236}">
                <a16:creationId xmlns:a16="http://schemas.microsoft.com/office/drawing/2014/main" id="{4A9DCFEE-81D5-63B7-438E-E978C22365DF}"/>
              </a:ext>
            </a:extLst>
          </p:cNvPr>
          <p:cNvGrpSpPr/>
          <p:nvPr/>
        </p:nvGrpSpPr>
        <p:grpSpPr>
          <a:xfrm>
            <a:off x="6911340" y="227965"/>
            <a:ext cx="2143125" cy="307975"/>
            <a:chOff x="3716" y="3214"/>
            <a:chExt cx="8453" cy="485"/>
          </a:xfrm>
        </p:grpSpPr>
        <p:sp>
          <p:nvSpPr>
            <p:cNvPr id="11" name="文本框 10">
              <a:extLst>
                <a:ext uri="{FF2B5EF4-FFF2-40B4-BE49-F238E27FC236}">
                  <a16:creationId xmlns:a16="http://schemas.microsoft.com/office/drawing/2014/main" id="{CC13443B-DAEF-E167-EB1D-1B39E58587F2}"/>
                </a:ext>
              </a:extLst>
            </p:cNvPr>
            <p:cNvSpPr txBox="1"/>
            <p:nvPr>
              <p:custDataLst>
                <p:tags r:id="rId2"/>
              </p:custDataLst>
            </p:nvPr>
          </p:nvSpPr>
          <p:spPr>
            <a:xfrm>
              <a:off x="4002" y="3214"/>
              <a:ext cx="8167" cy="485"/>
            </a:xfrm>
            <a:prstGeom prst="rect">
              <a:avLst/>
            </a:prstGeom>
            <a:noFill/>
          </p:spPr>
          <p:txBody>
            <a:bodyPr wrap="square" rtlCol="0">
              <a:spAutoFit/>
            </a:bodyPr>
            <a:lstStyle/>
            <a:p>
              <a:pPr indent="0" fontAlgn="auto">
                <a:lnSpc>
                  <a:spcPct val="100000"/>
                </a:lnSpc>
              </a:pP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第</a:t>
              </a:r>
              <a:r>
                <a:rPr lang="en-US" altLang="zh-CN" sz="1400" dirty="0">
                  <a:solidFill>
                    <a:srgbClr val="3077B5"/>
                  </a:solidFill>
                  <a:latin typeface="汉仪雅酷黑简" panose="00020600040101010101" charset="-122"/>
                  <a:ea typeface="汉仪雅酷黑简" panose="00020600040101010101" charset="-122"/>
                  <a:cs typeface="汉仪雅酷黑简" panose="00020600040101010101" charset="-122"/>
                </a:rPr>
                <a:t>7</a:t>
              </a: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章</a:t>
              </a:r>
              <a:r>
                <a:rPr lang="en-US" altLang="zh-CN" sz="1400" dirty="0">
                  <a:solidFill>
                    <a:srgbClr val="3077B5"/>
                  </a:solidFill>
                  <a:latin typeface="汉仪雅酷黑简" panose="00020600040101010101" charset="-122"/>
                  <a:ea typeface="汉仪雅酷黑简" panose="00020600040101010101" charset="-122"/>
                  <a:cs typeface="汉仪雅酷黑简" panose="00020600040101010101" charset="-122"/>
                </a:rPr>
                <a:t> JSP</a:t>
              </a: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技术基础</a:t>
              </a:r>
            </a:p>
          </p:txBody>
        </p:sp>
        <p:sp>
          <p:nvSpPr>
            <p:cNvPr id="12" name="矩形 11">
              <a:extLst>
                <a:ext uri="{FF2B5EF4-FFF2-40B4-BE49-F238E27FC236}">
                  <a16:creationId xmlns:a16="http://schemas.microsoft.com/office/drawing/2014/main" id="{6CA63EBF-5902-B97F-2963-6729B4E3E1C3}"/>
                </a:ext>
              </a:extLst>
            </p:cNvPr>
            <p:cNvSpPr/>
            <p:nvPr>
              <p:custDataLst>
                <p:tags r:id="rId3"/>
              </p:custDataLst>
            </p:nvPr>
          </p:nvSpPr>
          <p:spPr>
            <a:xfrm>
              <a:off x="3716" y="3292"/>
              <a:ext cx="286" cy="327"/>
            </a:xfrm>
            <a:prstGeom prst="rect">
              <a:avLst/>
            </a:prstGeom>
            <a:solidFill>
              <a:srgbClr val="3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5" name="文本框 14">
            <a:extLst>
              <a:ext uri="{FF2B5EF4-FFF2-40B4-BE49-F238E27FC236}">
                <a16:creationId xmlns:a16="http://schemas.microsoft.com/office/drawing/2014/main" id="{B84ECAA6-3249-4E02-C551-24534D537E6B}"/>
              </a:ext>
            </a:extLst>
          </p:cNvPr>
          <p:cNvSpPr txBox="1"/>
          <p:nvPr/>
        </p:nvSpPr>
        <p:spPr>
          <a:xfrm>
            <a:off x="400685" y="1244283"/>
            <a:ext cx="8573651" cy="1200329"/>
          </a:xfrm>
          <a:prstGeom prst="rect">
            <a:avLst/>
          </a:prstGeom>
          <a:noFill/>
        </p:spPr>
        <p:txBody>
          <a:bodyPr wrap="square">
            <a:spAutoFit/>
          </a:bodyPr>
          <a:lstStyle/>
          <a:p>
            <a:pPr indent="267970" algn="just"/>
            <a:r>
              <a:rPr lang="en-US" altLang="zh-CN" sz="1800" b="1" kern="100" dirty="0">
                <a:effectLst/>
                <a:latin typeface="Times New Roman" panose="02020603050405020304" pitchFamily="18" charset="0"/>
                <a:ea typeface="汉仪雅酷黑 65W" panose="020B0604020202020204"/>
              </a:rPr>
              <a:t>3.taglib</a:t>
            </a:r>
            <a:r>
              <a:rPr lang="zh-CN" altLang="zh-CN" sz="1800" b="1" kern="100" dirty="0">
                <a:effectLst/>
                <a:latin typeface="Times New Roman" panose="02020603050405020304" pitchFamily="18" charset="0"/>
                <a:ea typeface="汉仪雅酷黑 65W" panose="020B0604020202020204"/>
              </a:rPr>
              <a:t>指令</a:t>
            </a:r>
            <a:endParaRPr lang="zh-CN" altLang="zh-CN" sz="1800" kern="100" dirty="0">
              <a:effectLst/>
              <a:latin typeface="Times New Roman" panose="02020603050405020304" pitchFamily="18" charset="0"/>
              <a:ea typeface="汉仪雅酷黑 65W" panose="020B0604020202020204"/>
            </a:endParaRPr>
          </a:p>
          <a:p>
            <a:pPr indent="266700" algn="just"/>
            <a:r>
              <a:rPr lang="en-US" altLang="zh-CN" sz="1800" kern="100" dirty="0" err="1">
                <a:effectLst/>
                <a:latin typeface="Times New Roman" panose="02020603050405020304" pitchFamily="18" charset="0"/>
                <a:ea typeface="汉仪雅酷黑 65W" panose="020B0604020202020204"/>
                <a:cs typeface="Times New Roman" panose="02020603050405020304" pitchFamily="18" charset="0"/>
              </a:rPr>
              <a:t>taglib</a:t>
            </a:r>
            <a:r>
              <a:rPr lang="zh-CN" altLang="zh-CN" sz="1800" kern="100" dirty="0">
                <a:effectLst/>
                <a:latin typeface="Times New Roman" panose="02020603050405020304" pitchFamily="18" charset="0"/>
                <a:ea typeface="汉仪雅酷黑 65W" panose="020B0604020202020204"/>
                <a:cs typeface="Times New Roman" panose="02020603050405020304" pitchFamily="18" charset="0"/>
              </a:rPr>
              <a:t>指令用来指定页面能够调用的用户自定义标签。其指令格式如下：</a:t>
            </a:r>
            <a:endParaRPr lang="zh-CN" altLang="zh-CN" sz="1800" kern="100" dirty="0">
              <a:effectLst/>
              <a:latin typeface="宋体" panose="02010600030101010101" pitchFamily="2" charset="-122"/>
              <a:ea typeface="汉仪雅酷黑 65W" panose="020B0604020202020204"/>
              <a:cs typeface="Times New Roman" panose="02020603050405020304" pitchFamily="18" charset="0"/>
            </a:endParaRPr>
          </a:p>
          <a:p>
            <a:pPr indent="266700" algn="just"/>
            <a:r>
              <a:rPr lang="en-US" altLang="zh-CN" sz="1800" kern="100" dirty="0">
                <a:effectLst/>
                <a:latin typeface="Times New Roman" panose="02020603050405020304" pitchFamily="18" charset="0"/>
                <a:ea typeface="汉仪雅酷黑 65W" panose="020B0604020202020204"/>
                <a:cs typeface="Times New Roman" panose="02020603050405020304" pitchFamily="18" charset="0"/>
              </a:rPr>
              <a:t>	&lt;%@ </a:t>
            </a:r>
            <a:r>
              <a:rPr lang="en-US" altLang="zh-CN" sz="1800" kern="100" dirty="0" err="1">
                <a:effectLst/>
                <a:latin typeface="Times New Roman" panose="02020603050405020304" pitchFamily="18" charset="0"/>
                <a:ea typeface="汉仪雅酷黑 65W" panose="020B0604020202020204"/>
                <a:cs typeface="Times New Roman" panose="02020603050405020304" pitchFamily="18" charset="0"/>
              </a:rPr>
              <a:t>taglib</a:t>
            </a:r>
            <a:r>
              <a:rPr lang="en-US" altLang="zh-CN" sz="1800" kern="100" dirty="0">
                <a:effectLst/>
                <a:latin typeface="Times New Roman" panose="02020603050405020304" pitchFamily="18" charset="0"/>
                <a:ea typeface="汉仪雅酷黑 65W" panose="020B0604020202020204"/>
                <a:cs typeface="Times New Roman" panose="02020603050405020304" pitchFamily="18" charset="0"/>
              </a:rPr>
              <a:t> </a:t>
            </a:r>
            <a:r>
              <a:rPr lang="en-US" altLang="zh-CN" sz="1800" kern="100" dirty="0" err="1">
                <a:effectLst/>
                <a:latin typeface="Times New Roman" panose="02020603050405020304" pitchFamily="18" charset="0"/>
                <a:ea typeface="汉仪雅酷黑 65W" panose="020B0604020202020204"/>
                <a:cs typeface="Times New Roman" panose="02020603050405020304" pitchFamily="18" charset="0"/>
              </a:rPr>
              <a:t>uri</a:t>
            </a:r>
            <a:r>
              <a:rPr lang="en-US" altLang="zh-CN" sz="1800" kern="100" dirty="0">
                <a:effectLst/>
                <a:latin typeface="Times New Roman" panose="02020603050405020304" pitchFamily="18" charset="0"/>
                <a:ea typeface="汉仪雅酷黑 65W" panose="020B0604020202020204"/>
                <a:cs typeface="Times New Roman" panose="02020603050405020304" pitchFamily="18" charset="0"/>
              </a:rPr>
              <a:t>=</a:t>
            </a:r>
            <a:r>
              <a:rPr lang="en-US" altLang="zh-CN" sz="1800" kern="100" dirty="0">
                <a:effectLst/>
                <a:latin typeface="宋体" panose="02010600030101010101" pitchFamily="2" charset="-122"/>
                <a:ea typeface="汉仪雅酷黑 65W" panose="020B0604020202020204"/>
                <a:cs typeface="Times New Roman" panose="02020603050405020304" pitchFamily="18" charset="0"/>
              </a:rPr>
              <a:t>"</a:t>
            </a:r>
            <a:r>
              <a:rPr lang="en-US" altLang="zh-CN" sz="1800" kern="100" dirty="0" err="1">
                <a:effectLst/>
                <a:latin typeface="Times New Roman" panose="02020603050405020304" pitchFamily="18" charset="0"/>
                <a:ea typeface="汉仪雅酷黑 65W" panose="020B0604020202020204"/>
                <a:cs typeface="Times New Roman" panose="02020603050405020304" pitchFamily="18" charset="0"/>
              </a:rPr>
              <a:t>taglibURI</a:t>
            </a:r>
            <a:r>
              <a:rPr lang="en-US" altLang="zh-CN" sz="1800" kern="100" dirty="0">
                <a:effectLst/>
                <a:latin typeface="宋体" panose="02010600030101010101" pitchFamily="2" charset="-122"/>
                <a:ea typeface="汉仪雅酷黑 65W" panose="020B0604020202020204"/>
                <a:cs typeface="Times New Roman" panose="02020603050405020304" pitchFamily="18" charset="0"/>
              </a:rPr>
              <a:t>"</a:t>
            </a:r>
            <a:r>
              <a:rPr lang="en-US" altLang="zh-CN" sz="1800" kern="100" dirty="0">
                <a:effectLst/>
                <a:latin typeface="Times New Roman" panose="02020603050405020304" pitchFamily="18" charset="0"/>
                <a:ea typeface="汉仪雅酷黑 65W" panose="020B0604020202020204"/>
                <a:cs typeface="Times New Roman" panose="02020603050405020304" pitchFamily="18" charset="0"/>
              </a:rPr>
              <a:t> prefix=</a:t>
            </a:r>
            <a:r>
              <a:rPr lang="en-US" altLang="zh-CN" sz="1800" kern="100" dirty="0">
                <a:effectLst/>
                <a:latin typeface="宋体" panose="02010600030101010101" pitchFamily="2" charset="-122"/>
                <a:ea typeface="汉仪雅酷黑 65W" panose="020B0604020202020204"/>
                <a:cs typeface="Times New Roman" panose="02020603050405020304" pitchFamily="18" charset="0"/>
              </a:rPr>
              <a:t>"</a:t>
            </a:r>
            <a:r>
              <a:rPr lang="en-US" altLang="zh-CN" sz="1800" kern="100" dirty="0" err="1">
                <a:effectLst/>
                <a:latin typeface="Times New Roman" panose="02020603050405020304" pitchFamily="18" charset="0"/>
                <a:ea typeface="汉仪雅酷黑 65W" panose="020B0604020202020204"/>
                <a:cs typeface="Times New Roman" panose="02020603050405020304" pitchFamily="18" charset="0"/>
              </a:rPr>
              <a:t>tagprefix</a:t>
            </a:r>
            <a:r>
              <a:rPr lang="en-US" altLang="zh-CN" sz="1800" kern="100" dirty="0">
                <a:effectLst/>
                <a:latin typeface="宋体" panose="02010600030101010101" pitchFamily="2" charset="-122"/>
                <a:ea typeface="汉仪雅酷黑 65W" panose="020B0604020202020204"/>
                <a:cs typeface="Times New Roman" panose="02020603050405020304" pitchFamily="18" charset="0"/>
              </a:rPr>
              <a:t>"</a:t>
            </a:r>
            <a:r>
              <a:rPr lang="en-US" altLang="zh-CN" sz="1800" kern="100" dirty="0">
                <a:effectLst/>
                <a:latin typeface="Times New Roman" panose="02020603050405020304" pitchFamily="18" charset="0"/>
                <a:ea typeface="汉仪雅酷黑 65W" panose="020B0604020202020204"/>
                <a:cs typeface="Times New Roman" panose="02020603050405020304" pitchFamily="18" charset="0"/>
              </a:rPr>
              <a:t>%&gt;</a:t>
            </a:r>
            <a:endParaRPr lang="zh-CN" altLang="zh-CN" sz="1800" kern="100" dirty="0">
              <a:effectLst/>
              <a:latin typeface="宋体" panose="02010600030101010101" pitchFamily="2" charset="-122"/>
              <a:ea typeface="汉仪雅酷黑 65W" panose="020B0604020202020204"/>
              <a:cs typeface="Times New Roman" panose="02020603050405020304" pitchFamily="18" charset="0"/>
            </a:endParaRPr>
          </a:p>
          <a:p>
            <a:pPr indent="266700" algn="just"/>
            <a:r>
              <a:rPr lang="zh-CN" altLang="zh-CN" sz="1800" kern="100" dirty="0">
                <a:effectLst/>
                <a:latin typeface="Times New Roman" panose="02020603050405020304" pitchFamily="18" charset="0"/>
                <a:ea typeface="汉仪雅酷黑 65W" panose="020B0604020202020204"/>
                <a:cs typeface="Times New Roman" panose="02020603050405020304" pitchFamily="18" charset="0"/>
              </a:rPr>
              <a:t>其中，</a:t>
            </a:r>
            <a:r>
              <a:rPr lang="en-US" altLang="zh-CN" sz="1800" kern="100" dirty="0" err="1">
                <a:effectLst/>
                <a:latin typeface="Times New Roman" panose="02020603050405020304" pitchFamily="18" charset="0"/>
                <a:ea typeface="汉仪雅酷黑 65W" panose="020B0604020202020204"/>
                <a:cs typeface="Times New Roman" panose="02020603050405020304" pitchFamily="18" charset="0"/>
              </a:rPr>
              <a:t>uri</a:t>
            </a:r>
            <a:r>
              <a:rPr lang="zh-CN" altLang="zh-CN" sz="1800" kern="100" dirty="0">
                <a:effectLst/>
                <a:latin typeface="Times New Roman" panose="02020603050405020304" pitchFamily="18" charset="0"/>
                <a:ea typeface="汉仪雅酷黑 65W" panose="020B0604020202020204"/>
                <a:cs typeface="Times New Roman" panose="02020603050405020304" pitchFamily="18" charset="0"/>
              </a:rPr>
              <a:t>表示标签描述符，</a:t>
            </a:r>
            <a:r>
              <a:rPr lang="en-US" altLang="zh-CN" sz="1800" kern="100" dirty="0">
                <a:effectLst/>
                <a:latin typeface="Times New Roman" panose="02020603050405020304" pitchFamily="18" charset="0"/>
                <a:ea typeface="汉仪雅酷黑 65W" panose="020B0604020202020204"/>
                <a:cs typeface="Times New Roman" panose="02020603050405020304" pitchFamily="18" charset="0"/>
              </a:rPr>
              <a:t>prefix</a:t>
            </a:r>
            <a:r>
              <a:rPr lang="zh-CN" altLang="zh-CN" sz="1800" kern="100" dirty="0">
                <a:effectLst/>
                <a:latin typeface="Times New Roman" panose="02020603050405020304" pitchFamily="18" charset="0"/>
                <a:ea typeface="汉仪雅酷黑 65W" panose="020B0604020202020204"/>
                <a:cs typeface="Times New Roman" panose="02020603050405020304" pitchFamily="18" charset="0"/>
              </a:rPr>
              <a:t>表示在</a:t>
            </a:r>
            <a:r>
              <a:rPr lang="en-US" altLang="zh-CN" sz="1800" kern="100" dirty="0">
                <a:effectLst/>
                <a:latin typeface="Times New Roman" panose="02020603050405020304" pitchFamily="18" charset="0"/>
                <a:ea typeface="汉仪雅酷黑 65W" panose="020B0604020202020204"/>
                <a:cs typeface="Times New Roman" panose="02020603050405020304" pitchFamily="18" charset="0"/>
              </a:rPr>
              <a:t>JSP</a:t>
            </a:r>
            <a:r>
              <a:rPr lang="zh-CN" altLang="zh-CN" sz="1800" kern="100" dirty="0">
                <a:effectLst/>
                <a:latin typeface="Times New Roman" panose="02020603050405020304" pitchFamily="18" charset="0"/>
                <a:ea typeface="汉仪雅酷黑 65W" panose="020B0604020202020204"/>
                <a:cs typeface="Times New Roman" panose="02020603050405020304" pitchFamily="18" charset="0"/>
              </a:rPr>
              <a:t>页面中引用这个标签时使用的前缀名。</a:t>
            </a:r>
            <a:endParaRPr lang="zh-CN" altLang="zh-CN" sz="1800" kern="100" dirty="0">
              <a:effectLst/>
              <a:latin typeface="宋体" panose="02010600030101010101" pitchFamily="2" charset="-122"/>
              <a:ea typeface="汉仪雅酷黑 65W" panose="020B0604020202020204"/>
              <a:cs typeface="Times New Roman" panose="02020603050405020304" pitchFamily="18" charset="0"/>
            </a:endParaRPr>
          </a:p>
        </p:txBody>
      </p:sp>
    </p:spTree>
    <p:extLst>
      <p:ext uri="{BB962C8B-B14F-4D97-AF65-F5344CB8AC3E}">
        <p14:creationId xmlns:p14="http://schemas.microsoft.com/office/powerpoint/2010/main" val="232171478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6"/>
          <p:cNvPicPr>
            <a:picLocks noChangeAspect="1"/>
          </p:cNvPicPr>
          <p:nvPr/>
        </p:nvPicPr>
        <p:blipFill>
          <a:blip r:embed="rId7"/>
          <a:stretch>
            <a:fillRect/>
          </a:stretch>
        </p:blipFill>
        <p:spPr>
          <a:xfrm>
            <a:off x="-4445" y="0"/>
            <a:ext cx="8107680" cy="584200"/>
          </a:xfrm>
          <a:prstGeom prst="rect">
            <a:avLst/>
          </a:prstGeom>
        </p:spPr>
      </p:pic>
      <p:pic>
        <p:nvPicPr>
          <p:cNvPr id="5" name="图片 4" descr="5"/>
          <p:cNvPicPr>
            <a:picLocks noChangeAspect="1"/>
          </p:cNvPicPr>
          <p:nvPr/>
        </p:nvPicPr>
        <p:blipFill>
          <a:blip r:embed="rId8"/>
          <a:stretch>
            <a:fillRect/>
          </a:stretch>
        </p:blipFill>
        <p:spPr>
          <a:xfrm>
            <a:off x="3091815" y="5311775"/>
            <a:ext cx="6116955" cy="408305"/>
          </a:xfrm>
          <a:prstGeom prst="rect">
            <a:avLst/>
          </a:prstGeom>
        </p:spPr>
      </p:pic>
      <p:sp>
        <p:nvSpPr>
          <p:cNvPr id="9" name="文本框 8"/>
          <p:cNvSpPr txBox="1"/>
          <p:nvPr/>
        </p:nvSpPr>
        <p:spPr>
          <a:xfrm>
            <a:off x="400685" y="765810"/>
            <a:ext cx="3932555" cy="398780"/>
          </a:xfrm>
          <a:prstGeom prst="rect">
            <a:avLst/>
          </a:prstGeom>
          <a:noFill/>
        </p:spPr>
        <p:txBody>
          <a:bodyPr wrap="square" rtlCol="0">
            <a:spAutoFit/>
          </a:bodyPr>
          <a:lstStyle/>
          <a:p>
            <a:r>
              <a:rPr lang="en-US" altLang="zh-CN" sz="2000" b="1" dirty="0">
                <a:solidFill>
                  <a:srgbClr val="3077B5"/>
                </a:solidFill>
                <a:latin typeface="汉仪雅酷黑 65W" panose="020B0604020202020204" charset="-122"/>
                <a:ea typeface="汉仪雅酷黑 65W" panose="020B0604020202020204" charset="-122"/>
                <a:cs typeface="汉仪雅酷黑 65W" panose="020B0604020202020204" charset="-122"/>
              </a:rPr>
              <a:t>7</a:t>
            </a:r>
            <a:r>
              <a:rPr lang="zh-CN" alt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a:t>
            </a:r>
            <a:r>
              <a:rPr lang="en-US" altLang="zh-CN" sz="2000" b="1" dirty="0">
                <a:solidFill>
                  <a:srgbClr val="3077B5"/>
                </a:solidFill>
                <a:latin typeface="汉仪雅酷黑 65W" panose="020B0604020202020204" charset="-122"/>
                <a:ea typeface="汉仪雅酷黑 65W" panose="020B0604020202020204" charset="-122"/>
                <a:cs typeface="汉仪雅酷黑 65W" panose="020B0604020202020204" charset="-122"/>
              </a:rPr>
              <a:t>3.3</a:t>
            </a:r>
            <a:r>
              <a:rPr lang="zh-CN" alt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  </a:t>
            </a:r>
            <a:r>
              <a:rPr lang="en-US" altLang="zh-CN" sz="2000" b="1" dirty="0">
                <a:solidFill>
                  <a:srgbClr val="3077B5"/>
                </a:solidFill>
                <a:latin typeface="汉仪雅酷黑 65W" panose="020B0604020202020204" charset="-122"/>
                <a:ea typeface="汉仪雅酷黑 65W" panose="020B0604020202020204" charset="-122"/>
                <a:cs typeface="汉仪雅酷黑 65W" panose="020B0604020202020204" charset="-122"/>
              </a:rPr>
              <a:t>JSP</a:t>
            </a:r>
            <a:r>
              <a:rPr lang="zh-CN" alt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动作元素</a:t>
            </a:r>
          </a:p>
        </p:txBody>
      </p:sp>
      <p:pic>
        <p:nvPicPr>
          <p:cNvPr id="3" name="图片 2" descr="未标题-1"/>
          <p:cNvPicPr>
            <a:picLocks noChangeAspect="1"/>
          </p:cNvPicPr>
          <p:nvPr>
            <p:custDataLst>
              <p:tags r:id="rId1"/>
            </p:custDataLst>
          </p:nvPr>
        </p:nvPicPr>
        <p:blipFill>
          <a:blip r:embed="rId9"/>
          <a:stretch>
            <a:fillRect/>
          </a:stretch>
        </p:blipFill>
        <p:spPr>
          <a:xfrm>
            <a:off x="144145" y="104140"/>
            <a:ext cx="1975485" cy="494030"/>
          </a:xfrm>
          <a:prstGeom prst="rect">
            <a:avLst/>
          </a:prstGeom>
        </p:spPr>
      </p:pic>
      <p:grpSp>
        <p:nvGrpSpPr>
          <p:cNvPr id="4" name="组合 3"/>
          <p:cNvGrpSpPr/>
          <p:nvPr/>
        </p:nvGrpSpPr>
        <p:grpSpPr>
          <a:xfrm>
            <a:off x="6911340" y="227965"/>
            <a:ext cx="2143125" cy="521970"/>
            <a:chOff x="3716" y="3214"/>
            <a:chExt cx="8453" cy="822"/>
          </a:xfrm>
        </p:grpSpPr>
        <p:sp>
          <p:nvSpPr>
            <p:cNvPr id="8" name="文本框 7"/>
            <p:cNvSpPr txBox="1"/>
            <p:nvPr>
              <p:custDataLst>
                <p:tags r:id="rId4"/>
              </p:custDataLst>
            </p:nvPr>
          </p:nvSpPr>
          <p:spPr>
            <a:xfrm>
              <a:off x="4002" y="3214"/>
              <a:ext cx="8167" cy="822"/>
            </a:xfrm>
            <a:prstGeom prst="rect">
              <a:avLst/>
            </a:prstGeom>
            <a:noFill/>
          </p:spPr>
          <p:txBody>
            <a:bodyPr wrap="square" rtlCol="0">
              <a:spAutoFit/>
            </a:bodyPr>
            <a:lstStyle/>
            <a:p>
              <a:pPr indent="0" fontAlgn="auto">
                <a:lnSpc>
                  <a:spcPct val="100000"/>
                </a:lnSpc>
              </a:pP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第3章  Java的多线程机制及其网络程序设计</a:t>
              </a:r>
            </a:p>
          </p:txBody>
        </p:sp>
        <p:sp>
          <p:nvSpPr>
            <p:cNvPr id="14" name="矩形 13"/>
            <p:cNvSpPr/>
            <p:nvPr>
              <p:custDataLst>
                <p:tags r:id="rId5"/>
              </p:custDataLst>
            </p:nvPr>
          </p:nvSpPr>
          <p:spPr>
            <a:xfrm>
              <a:off x="3716" y="3292"/>
              <a:ext cx="286" cy="327"/>
            </a:xfrm>
            <a:prstGeom prst="rect">
              <a:avLst/>
            </a:prstGeom>
            <a:solidFill>
              <a:srgbClr val="3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矩形 5">
            <a:extLst>
              <a:ext uri="{FF2B5EF4-FFF2-40B4-BE49-F238E27FC236}">
                <a16:creationId xmlns:a16="http://schemas.microsoft.com/office/drawing/2014/main" id="{4843C332-36ED-1832-4646-A788336A3AC1}"/>
              </a:ext>
            </a:extLst>
          </p:cNvPr>
          <p:cNvSpPr/>
          <p:nvPr/>
        </p:nvSpPr>
        <p:spPr>
          <a:xfrm>
            <a:off x="6679096" y="227965"/>
            <a:ext cx="2295240" cy="494030"/>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grpSp>
        <p:nvGrpSpPr>
          <p:cNvPr id="10" name="组合 9">
            <a:extLst>
              <a:ext uri="{FF2B5EF4-FFF2-40B4-BE49-F238E27FC236}">
                <a16:creationId xmlns:a16="http://schemas.microsoft.com/office/drawing/2014/main" id="{4A9DCFEE-81D5-63B7-438E-E978C22365DF}"/>
              </a:ext>
            </a:extLst>
          </p:cNvPr>
          <p:cNvGrpSpPr/>
          <p:nvPr/>
        </p:nvGrpSpPr>
        <p:grpSpPr>
          <a:xfrm>
            <a:off x="6911340" y="227965"/>
            <a:ext cx="2143125" cy="307975"/>
            <a:chOff x="3716" y="3214"/>
            <a:chExt cx="8453" cy="485"/>
          </a:xfrm>
        </p:grpSpPr>
        <p:sp>
          <p:nvSpPr>
            <p:cNvPr id="11" name="文本框 10">
              <a:extLst>
                <a:ext uri="{FF2B5EF4-FFF2-40B4-BE49-F238E27FC236}">
                  <a16:creationId xmlns:a16="http://schemas.microsoft.com/office/drawing/2014/main" id="{CC13443B-DAEF-E167-EB1D-1B39E58587F2}"/>
                </a:ext>
              </a:extLst>
            </p:cNvPr>
            <p:cNvSpPr txBox="1"/>
            <p:nvPr>
              <p:custDataLst>
                <p:tags r:id="rId2"/>
              </p:custDataLst>
            </p:nvPr>
          </p:nvSpPr>
          <p:spPr>
            <a:xfrm>
              <a:off x="4002" y="3214"/>
              <a:ext cx="8167" cy="485"/>
            </a:xfrm>
            <a:prstGeom prst="rect">
              <a:avLst/>
            </a:prstGeom>
            <a:noFill/>
          </p:spPr>
          <p:txBody>
            <a:bodyPr wrap="square" rtlCol="0">
              <a:spAutoFit/>
            </a:bodyPr>
            <a:lstStyle/>
            <a:p>
              <a:pPr indent="0" fontAlgn="auto">
                <a:lnSpc>
                  <a:spcPct val="100000"/>
                </a:lnSpc>
              </a:pP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第</a:t>
              </a:r>
              <a:r>
                <a:rPr lang="en-US" altLang="zh-CN" sz="1400" dirty="0">
                  <a:solidFill>
                    <a:srgbClr val="3077B5"/>
                  </a:solidFill>
                  <a:latin typeface="汉仪雅酷黑简" panose="00020600040101010101" charset="-122"/>
                  <a:ea typeface="汉仪雅酷黑简" panose="00020600040101010101" charset="-122"/>
                  <a:cs typeface="汉仪雅酷黑简" panose="00020600040101010101" charset="-122"/>
                </a:rPr>
                <a:t>7</a:t>
              </a: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章</a:t>
              </a:r>
              <a:r>
                <a:rPr lang="en-US" altLang="zh-CN" sz="1400" dirty="0">
                  <a:solidFill>
                    <a:srgbClr val="3077B5"/>
                  </a:solidFill>
                  <a:latin typeface="汉仪雅酷黑简" panose="00020600040101010101" charset="-122"/>
                  <a:ea typeface="汉仪雅酷黑简" panose="00020600040101010101" charset="-122"/>
                  <a:cs typeface="汉仪雅酷黑简" panose="00020600040101010101" charset="-122"/>
                </a:rPr>
                <a:t> JSP</a:t>
              </a: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技术基础</a:t>
              </a:r>
            </a:p>
          </p:txBody>
        </p:sp>
        <p:sp>
          <p:nvSpPr>
            <p:cNvPr id="12" name="矩形 11">
              <a:extLst>
                <a:ext uri="{FF2B5EF4-FFF2-40B4-BE49-F238E27FC236}">
                  <a16:creationId xmlns:a16="http://schemas.microsoft.com/office/drawing/2014/main" id="{6CA63EBF-5902-B97F-2963-6729B4E3E1C3}"/>
                </a:ext>
              </a:extLst>
            </p:cNvPr>
            <p:cNvSpPr/>
            <p:nvPr>
              <p:custDataLst>
                <p:tags r:id="rId3"/>
              </p:custDataLst>
            </p:nvPr>
          </p:nvSpPr>
          <p:spPr>
            <a:xfrm>
              <a:off x="3716" y="3292"/>
              <a:ext cx="286" cy="327"/>
            </a:xfrm>
            <a:prstGeom prst="rect">
              <a:avLst/>
            </a:prstGeom>
            <a:solidFill>
              <a:srgbClr val="3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5" name="文本框 14">
            <a:extLst>
              <a:ext uri="{FF2B5EF4-FFF2-40B4-BE49-F238E27FC236}">
                <a16:creationId xmlns:a16="http://schemas.microsoft.com/office/drawing/2014/main" id="{B84ECAA6-3249-4E02-C551-24534D537E6B}"/>
              </a:ext>
            </a:extLst>
          </p:cNvPr>
          <p:cNvSpPr txBox="1"/>
          <p:nvPr/>
        </p:nvSpPr>
        <p:spPr>
          <a:xfrm>
            <a:off x="400685" y="1244283"/>
            <a:ext cx="8573651" cy="923330"/>
          </a:xfrm>
          <a:prstGeom prst="rect">
            <a:avLst/>
          </a:prstGeom>
          <a:noFill/>
        </p:spPr>
        <p:txBody>
          <a:bodyPr wrap="square">
            <a:spAutoFit/>
          </a:bodyPr>
          <a:lstStyle/>
          <a:p>
            <a:pPr indent="266700" algn="just"/>
            <a:r>
              <a:rPr lang="en-US" altLang="zh-CN" sz="1800" kern="100" dirty="0">
                <a:effectLst/>
                <a:latin typeface="Times New Roman" panose="02020603050405020304" pitchFamily="18" charset="0"/>
                <a:ea typeface="汉仪雅酷黑 65W" panose="020B0604020202020204"/>
              </a:rPr>
              <a:t>JSP</a:t>
            </a:r>
            <a:r>
              <a:rPr lang="zh-CN" altLang="zh-CN" sz="1800" kern="100" dirty="0">
                <a:effectLst/>
                <a:latin typeface="Times New Roman" panose="02020603050405020304" pitchFamily="18" charset="0"/>
                <a:ea typeface="汉仪雅酷黑 65W" panose="020B0604020202020204"/>
              </a:rPr>
              <a:t>动作用来控制</a:t>
            </a:r>
            <a:r>
              <a:rPr lang="en-US" altLang="zh-CN" sz="1800" kern="100" dirty="0">
                <a:effectLst/>
                <a:latin typeface="Times New Roman" panose="02020603050405020304" pitchFamily="18" charset="0"/>
                <a:ea typeface="汉仪雅酷黑 65W" panose="020B0604020202020204"/>
              </a:rPr>
              <a:t>JSP</a:t>
            </a:r>
            <a:r>
              <a:rPr lang="zh-CN" altLang="zh-CN" sz="1800" kern="100" dirty="0">
                <a:effectLst/>
                <a:latin typeface="Times New Roman" panose="02020603050405020304" pitchFamily="18" charset="0"/>
                <a:ea typeface="汉仪雅酷黑 65W" panose="020B0604020202020204"/>
              </a:rPr>
              <a:t>引擎的行为，执行一些标准的常用的</a:t>
            </a:r>
            <a:r>
              <a:rPr lang="en-US" altLang="zh-CN" sz="1800" kern="100" dirty="0">
                <a:effectLst/>
                <a:latin typeface="Times New Roman" panose="02020603050405020304" pitchFamily="18" charset="0"/>
                <a:ea typeface="汉仪雅酷黑 65W" panose="020B0604020202020204"/>
              </a:rPr>
              <a:t>JSP</a:t>
            </a:r>
            <a:r>
              <a:rPr lang="zh-CN" altLang="zh-CN" sz="1800" kern="100" dirty="0">
                <a:effectLst/>
                <a:latin typeface="Times New Roman" panose="02020603050405020304" pitchFamily="18" charset="0"/>
                <a:ea typeface="汉仪雅酷黑 65W" panose="020B0604020202020204"/>
              </a:rPr>
              <a:t>页面的动作，例如动态插入文件、重用</a:t>
            </a:r>
            <a:r>
              <a:rPr lang="en-US" altLang="zh-CN" sz="1800" kern="100" dirty="0">
                <a:effectLst/>
                <a:latin typeface="Times New Roman" panose="02020603050405020304" pitchFamily="18" charset="0"/>
                <a:ea typeface="汉仪雅酷黑 65W" panose="020B0604020202020204"/>
              </a:rPr>
              <a:t>JavaBeans</a:t>
            </a:r>
            <a:r>
              <a:rPr lang="zh-CN" altLang="zh-CN" sz="1800" kern="100" dirty="0">
                <a:effectLst/>
                <a:latin typeface="Times New Roman" panose="02020603050405020304" pitchFamily="18" charset="0"/>
                <a:ea typeface="汉仪雅酷黑 65W" panose="020B0604020202020204"/>
              </a:rPr>
              <a:t>控件、设置</a:t>
            </a:r>
            <a:r>
              <a:rPr lang="en-US" altLang="zh-CN" sz="1800" kern="100" dirty="0">
                <a:effectLst/>
                <a:latin typeface="Times New Roman" panose="02020603050405020304" pitchFamily="18" charset="0"/>
                <a:ea typeface="汉仪雅酷黑 65W" panose="020B0604020202020204"/>
              </a:rPr>
              <a:t>JavaBeans</a:t>
            </a:r>
            <a:r>
              <a:rPr lang="zh-CN" altLang="zh-CN" sz="1800" kern="100" dirty="0">
                <a:effectLst/>
                <a:latin typeface="Times New Roman" panose="02020603050405020304" pitchFamily="18" charset="0"/>
                <a:ea typeface="汉仪雅酷黑 65W" panose="020B0604020202020204"/>
              </a:rPr>
              <a:t>的属性、跳转到另一个页面，为</a:t>
            </a:r>
            <a:r>
              <a:rPr lang="en-US" altLang="zh-CN" sz="1800" kern="100" dirty="0">
                <a:effectLst/>
                <a:latin typeface="Times New Roman" panose="02020603050405020304" pitchFamily="18" charset="0"/>
                <a:ea typeface="汉仪雅酷黑 65W" panose="020B0604020202020204"/>
              </a:rPr>
              <a:t>Java</a:t>
            </a:r>
            <a:r>
              <a:rPr lang="zh-CN" altLang="zh-CN" sz="1800" kern="100" dirty="0">
                <a:effectLst/>
                <a:latin typeface="Times New Roman" panose="02020603050405020304" pitchFamily="18" charset="0"/>
                <a:ea typeface="汉仪雅酷黑 65W" panose="020B0604020202020204"/>
              </a:rPr>
              <a:t>插件生成</a:t>
            </a:r>
            <a:r>
              <a:rPr lang="en-US" altLang="zh-CN" sz="1800" kern="100" dirty="0">
                <a:effectLst/>
                <a:latin typeface="Times New Roman" panose="02020603050405020304" pitchFamily="18" charset="0"/>
                <a:ea typeface="汉仪雅酷黑 65W" panose="020B0604020202020204"/>
              </a:rPr>
              <a:t>HTML</a:t>
            </a:r>
            <a:r>
              <a:rPr lang="zh-CN" altLang="zh-CN" sz="1800" kern="100" dirty="0">
                <a:effectLst/>
                <a:latin typeface="Times New Roman" panose="02020603050405020304" pitchFamily="18" charset="0"/>
                <a:ea typeface="汉仪雅酷黑 65W" panose="020B0604020202020204"/>
              </a:rPr>
              <a:t>代码等。常用的</a:t>
            </a:r>
            <a:r>
              <a:rPr lang="en-US" altLang="zh-CN" sz="1800" kern="100" dirty="0">
                <a:effectLst/>
                <a:latin typeface="Times New Roman" panose="02020603050405020304" pitchFamily="18" charset="0"/>
                <a:ea typeface="汉仪雅酷黑 65W" panose="020B0604020202020204"/>
              </a:rPr>
              <a:t>JSP</a:t>
            </a:r>
            <a:r>
              <a:rPr lang="zh-CN" altLang="zh-CN" sz="1800" kern="100" dirty="0">
                <a:effectLst/>
                <a:latin typeface="Times New Roman" panose="02020603050405020304" pitchFamily="18" charset="0"/>
                <a:ea typeface="汉仪雅酷黑 65W" panose="020B0604020202020204"/>
              </a:rPr>
              <a:t>动作元素如下表</a:t>
            </a:r>
            <a:r>
              <a:rPr lang="en-US" altLang="zh-CN" sz="1800" kern="100" dirty="0">
                <a:effectLst/>
                <a:latin typeface="Times New Roman" panose="02020603050405020304" pitchFamily="18" charset="0"/>
                <a:ea typeface="汉仪雅酷黑 65W" panose="020B0604020202020204"/>
              </a:rPr>
              <a:t>7.3</a:t>
            </a:r>
            <a:r>
              <a:rPr lang="zh-CN" altLang="zh-CN" sz="1800" kern="100" dirty="0">
                <a:effectLst/>
                <a:latin typeface="Times New Roman" panose="02020603050405020304" pitchFamily="18" charset="0"/>
                <a:ea typeface="汉仪雅酷黑 65W" panose="020B0604020202020204"/>
              </a:rPr>
              <a:t>所示：</a:t>
            </a:r>
          </a:p>
        </p:txBody>
      </p:sp>
      <p:sp>
        <p:nvSpPr>
          <p:cNvPr id="13" name="文本框 12">
            <a:extLst>
              <a:ext uri="{FF2B5EF4-FFF2-40B4-BE49-F238E27FC236}">
                <a16:creationId xmlns:a16="http://schemas.microsoft.com/office/drawing/2014/main" id="{BD336702-0467-5EC5-FDF7-E91E1DFE917C}"/>
              </a:ext>
            </a:extLst>
          </p:cNvPr>
          <p:cNvSpPr txBox="1"/>
          <p:nvPr/>
        </p:nvSpPr>
        <p:spPr>
          <a:xfrm>
            <a:off x="2029350" y="2167613"/>
            <a:ext cx="4607780" cy="369332"/>
          </a:xfrm>
          <a:prstGeom prst="rect">
            <a:avLst/>
          </a:prstGeom>
          <a:noFill/>
        </p:spPr>
        <p:txBody>
          <a:bodyPr wrap="square">
            <a:spAutoFit/>
          </a:bodyPr>
          <a:lstStyle/>
          <a:p>
            <a:pPr marL="228600" indent="228600" algn="ctr"/>
            <a:r>
              <a:rPr lang="zh-CN" altLang="zh-CN" sz="1800" kern="100" dirty="0">
                <a:effectLst/>
                <a:latin typeface="Times New Roman" panose="02020603050405020304" pitchFamily="18" charset="0"/>
                <a:ea typeface="宋体" panose="02010600030101010101" pitchFamily="2" charset="-122"/>
              </a:rPr>
              <a:t>表</a:t>
            </a:r>
            <a:r>
              <a:rPr lang="en-US" altLang="zh-CN" sz="1800" kern="100" dirty="0">
                <a:effectLst/>
                <a:latin typeface="Times New Roman" panose="02020603050405020304" pitchFamily="18" charset="0"/>
                <a:ea typeface="宋体" panose="02010600030101010101" pitchFamily="2" charset="-122"/>
              </a:rPr>
              <a:t>7.3 </a:t>
            </a:r>
            <a:r>
              <a:rPr lang="zh-CN" altLang="zh-CN" sz="1800" kern="100" dirty="0">
                <a:effectLst/>
                <a:latin typeface="Times New Roman" panose="02020603050405020304" pitchFamily="18" charset="0"/>
                <a:ea typeface="宋体" panose="02010600030101010101" pitchFamily="2" charset="-122"/>
              </a:rPr>
              <a:t>常用的</a:t>
            </a:r>
            <a:r>
              <a:rPr lang="en-US" altLang="zh-CN" sz="1800" kern="100" dirty="0">
                <a:effectLst/>
                <a:latin typeface="Times New Roman" panose="02020603050405020304" pitchFamily="18" charset="0"/>
                <a:ea typeface="宋体" panose="02010600030101010101" pitchFamily="2" charset="-122"/>
              </a:rPr>
              <a:t>JSP</a:t>
            </a:r>
            <a:r>
              <a:rPr lang="zh-CN" altLang="zh-CN" sz="1800" kern="100" dirty="0">
                <a:effectLst/>
                <a:latin typeface="Times New Roman" panose="02020603050405020304" pitchFamily="18" charset="0"/>
                <a:ea typeface="宋体" panose="02010600030101010101" pitchFamily="2" charset="-122"/>
              </a:rPr>
              <a:t>动作元素</a:t>
            </a:r>
            <a:endParaRPr lang="zh-CN" altLang="zh-CN" sz="2400" kern="100" dirty="0">
              <a:effectLst/>
              <a:latin typeface="Times New Roman" panose="02020603050405020304" pitchFamily="18" charset="0"/>
              <a:ea typeface="宋体" panose="02010600030101010101" pitchFamily="2" charset="-122"/>
            </a:endParaRPr>
          </a:p>
        </p:txBody>
      </p:sp>
      <p:graphicFrame>
        <p:nvGraphicFramePr>
          <p:cNvPr id="16" name="表格 15">
            <a:extLst>
              <a:ext uri="{FF2B5EF4-FFF2-40B4-BE49-F238E27FC236}">
                <a16:creationId xmlns:a16="http://schemas.microsoft.com/office/drawing/2014/main" id="{9D62BC0C-A653-D7C9-6B13-C45B0328F1B9}"/>
              </a:ext>
            </a:extLst>
          </p:cNvPr>
          <p:cNvGraphicFramePr>
            <a:graphicFrameLocks noGrp="1"/>
          </p:cNvGraphicFramePr>
          <p:nvPr>
            <p:extLst>
              <p:ext uri="{D42A27DB-BD31-4B8C-83A1-F6EECF244321}">
                <p14:modId xmlns:p14="http://schemas.microsoft.com/office/powerpoint/2010/main" val="753263837"/>
              </p:ext>
            </p:extLst>
          </p:nvPr>
        </p:nvGraphicFramePr>
        <p:xfrm>
          <a:off x="1239859" y="2592675"/>
          <a:ext cx="6895302" cy="2073253"/>
        </p:xfrm>
        <a:graphic>
          <a:graphicData uri="http://schemas.openxmlformats.org/drawingml/2006/table">
            <a:tbl>
              <a:tblPr firstRow="1" firstCol="1" bandRow="1">
                <a:tableStyleId>{5C22544A-7EE6-4342-B048-85BDC9FD1C3A}</a:tableStyleId>
              </a:tblPr>
              <a:tblGrid>
                <a:gridCol w="3447651">
                  <a:extLst>
                    <a:ext uri="{9D8B030D-6E8A-4147-A177-3AD203B41FA5}">
                      <a16:colId xmlns:a16="http://schemas.microsoft.com/office/drawing/2014/main" val="3376750150"/>
                    </a:ext>
                  </a:extLst>
                </a:gridCol>
                <a:gridCol w="3447651">
                  <a:extLst>
                    <a:ext uri="{9D8B030D-6E8A-4147-A177-3AD203B41FA5}">
                      <a16:colId xmlns:a16="http://schemas.microsoft.com/office/drawing/2014/main" val="100110613"/>
                    </a:ext>
                  </a:extLst>
                </a:gridCol>
              </a:tblGrid>
              <a:tr h="296179">
                <a:tc>
                  <a:txBody>
                    <a:bodyPr/>
                    <a:lstStyle/>
                    <a:p>
                      <a:pPr indent="266700" algn="ctr"/>
                      <a:r>
                        <a:rPr lang="en-US" sz="900" kern="100">
                          <a:effectLst/>
                        </a:rPr>
                        <a:t>JSP</a:t>
                      </a:r>
                      <a:r>
                        <a:rPr lang="zh-CN" sz="900" kern="100">
                          <a:effectLst/>
                        </a:rPr>
                        <a:t>动作元素</a:t>
                      </a:r>
                      <a:endParaRPr lang="zh-CN" sz="1050" kern="100">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nchor="ctr"/>
                </a:tc>
                <a:tc>
                  <a:txBody>
                    <a:bodyPr/>
                    <a:lstStyle/>
                    <a:p>
                      <a:pPr indent="266700" algn="ctr"/>
                      <a:r>
                        <a:rPr lang="zh-CN" sz="900" kern="100">
                          <a:effectLst/>
                        </a:rPr>
                        <a:t>作用</a:t>
                      </a:r>
                      <a:endParaRPr lang="zh-CN" sz="1050" kern="100">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386295714"/>
                  </a:ext>
                </a:extLst>
              </a:tr>
              <a:tr h="296179">
                <a:tc>
                  <a:txBody>
                    <a:bodyPr/>
                    <a:lstStyle/>
                    <a:p>
                      <a:pPr indent="228600" algn="ctr"/>
                      <a:r>
                        <a:rPr lang="en-US" sz="900" kern="100">
                          <a:effectLst/>
                        </a:rPr>
                        <a:t>&lt;jsp:include   /&gt;</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228600" algn="l"/>
                      <a:r>
                        <a:rPr lang="zh-CN" sz="900" kern="100">
                          <a:effectLst/>
                        </a:rPr>
                        <a:t>在页面运行时动态地插入一个文件</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835686968"/>
                  </a:ext>
                </a:extLst>
              </a:tr>
              <a:tr h="296179">
                <a:tc>
                  <a:txBody>
                    <a:bodyPr/>
                    <a:lstStyle/>
                    <a:p>
                      <a:pPr indent="228600" algn="ctr"/>
                      <a:r>
                        <a:rPr lang="en-US" sz="900" kern="100">
                          <a:effectLst/>
                        </a:rPr>
                        <a:t>&lt;jsp:forward  /&gt;</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228600" algn="l"/>
                      <a:r>
                        <a:rPr lang="zh-CN" sz="900" kern="100">
                          <a:effectLst/>
                        </a:rPr>
                        <a:t>引导请求者进入新的页面</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1658346989"/>
                  </a:ext>
                </a:extLst>
              </a:tr>
              <a:tr h="296179">
                <a:tc>
                  <a:txBody>
                    <a:bodyPr/>
                    <a:lstStyle/>
                    <a:p>
                      <a:pPr indent="228600" algn="ctr"/>
                      <a:r>
                        <a:rPr lang="en-US" sz="900" kern="100">
                          <a:effectLst/>
                        </a:rPr>
                        <a:t>&lt;jsp:plugin   /&gt;</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228600" algn="l"/>
                      <a:r>
                        <a:rPr lang="zh-CN" sz="900" kern="100" dirty="0">
                          <a:effectLst/>
                        </a:rPr>
                        <a:t>插入一个</a:t>
                      </a:r>
                      <a:r>
                        <a:rPr lang="en-US" sz="900" kern="100" dirty="0">
                          <a:effectLst/>
                        </a:rPr>
                        <a:t>Applet</a:t>
                      </a:r>
                      <a:r>
                        <a:rPr lang="zh-CN" sz="900" kern="100" dirty="0">
                          <a:effectLst/>
                        </a:rPr>
                        <a:t>或</a:t>
                      </a:r>
                      <a:r>
                        <a:rPr lang="en-US" sz="900" kern="100" dirty="0">
                          <a:effectLst/>
                        </a:rPr>
                        <a:t>Bean</a:t>
                      </a:r>
                      <a:r>
                        <a:rPr lang="zh-CN" sz="900" kern="100" dirty="0">
                          <a:effectLst/>
                        </a:rPr>
                        <a:t>插件</a:t>
                      </a:r>
                      <a:endParaRPr lang="zh-CN" sz="1050" kern="100" dirty="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2888813417"/>
                  </a:ext>
                </a:extLst>
              </a:tr>
              <a:tr h="296179">
                <a:tc>
                  <a:txBody>
                    <a:bodyPr/>
                    <a:lstStyle/>
                    <a:p>
                      <a:pPr indent="228600" algn="ctr"/>
                      <a:r>
                        <a:rPr lang="en-US" sz="900" kern="100">
                          <a:effectLst/>
                        </a:rPr>
                        <a:t>&lt;jsp:useBean   /&gt;</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228600" algn="l"/>
                      <a:r>
                        <a:rPr lang="zh-CN" sz="900" kern="100">
                          <a:effectLst/>
                        </a:rPr>
                        <a:t>使用</a:t>
                      </a:r>
                      <a:r>
                        <a:rPr lang="en-US" sz="900" kern="100">
                          <a:effectLst/>
                        </a:rPr>
                        <a:t>JavaBeans</a:t>
                      </a:r>
                      <a:r>
                        <a:rPr lang="zh-CN" sz="900" kern="100">
                          <a:effectLst/>
                        </a:rPr>
                        <a:t>控件</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3232631696"/>
                  </a:ext>
                </a:extLst>
              </a:tr>
              <a:tr h="296179">
                <a:tc>
                  <a:txBody>
                    <a:bodyPr/>
                    <a:lstStyle/>
                    <a:p>
                      <a:pPr indent="228600" algn="ctr"/>
                      <a:r>
                        <a:rPr lang="en-US" sz="900" kern="100">
                          <a:effectLst/>
                        </a:rPr>
                        <a:t>&lt;jsp:setProperty /&gt;</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228600" algn="l"/>
                      <a:r>
                        <a:rPr lang="zh-CN" sz="900" kern="100">
                          <a:effectLst/>
                        </a:rPr>
                        <a:t>设置</a:t>
                      </a:r>
                      <a:r>
                        <a:rPr lang="en-US" sz="900" kern="100">
                          <a:effectLst/>
                        </a:rPr>
                        <a:t>JavaBeans</a:t>
                      </a:r>
                      <a:r>
                        <a:rPr lang="zh-CN" sz="900" kern="100">
                          <a:effectLst/>
                        </a:rPr>
                        <a:t>属性</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1983116477"/>
                  </a:ext>
                </a:extLst>
              </a:tr>
              <a:tr h="296179">
                <a:tc>
                  <a:txBody>
                    <a:bodyPr/>
                    <a:lstStyle/>
                    <a:p>
                      <a:pPr indent="228600" algn="ctr"/>
                      <a:r>
                        <a:rPr lang="en-US" sz="900" kern="100">
                          <a:effectLst/>
                        </a:rPr>
                        <a:t>&lt;jsp:getProperty /&gt;</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228600" algn="l"/>
                      <a:r>
                        <a:rPr lang="zh-CN" sz="900" kern="100" dirty="0">
                          <a:effectLst/>
                        </a:rPr>
                        <a:t>返回</a:t>
                      </a:r>
                      <a:r>
                        <a:rPr lang="en-US" sz="900" kern="100" dirty="0">
                          <a:effectLst/>
                        </a:rPr>
                        <a:t>JavaBeans</a:t>
                      </a:r>
                      <a:r>
                        <a:rPr lang="zh-CN" sz="900" kern="100" dirty="0">
                          <a:effectLst/>
                        </a:rPr>
                        <a:t>属性值</a:t>
                      </a:r>
                      <a:endParaRPr lang="zh-CN" sz="1050" kern="100" dirty="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3096329787"/>
                  </a:ext>
                </a:extLst>
              </a:tr>
            </a:tbl>
          </a:graphicData>
        </a:graphic>
      </p:graphicFrame>
      <p:sp>
        <p:nvSpPr>
          <p:cNvPr id="18" name="文本框 17">
            <a:extLst>
              <a:ext uri="{FF2B5EF4-FFF2-40B4-BE49-F238E27FC236}">
                <a16:creationId xmlns:a16="http://schemas.microsoft.com/office/drawing/2014/main" id="{AFFB113F-34A5-EEA0-36D3-0DFDE80F0728}"/>
              </a:ext>
            </a:extLst>
          </p:cNvPr>
          <p:cNvSpPr txBox="1"/>
          <p:nvPr/>
        </p:nvSpPr>
        <p:spPr>
          <a:xfrm>
            <a:off x="144145" y="4698345"/>
            <a:ext cx="8830191" cy="923330"/>
          </a:xfrm>
          <a:prstGeom prst="rect">
            <a:avLst/>
          </a:prstGeom>
          <a:noFill/>
        </p:spPr>
        <p:txBody>
          <a:bodyPr wrap="square">
            <a:spAutoFit/>
          </a:bodyPr>
          <a:lstStyle/>
          <a:p>
            <a:pPr marL="227965" indent="66675" algn="just"/>
            <a:r>
              <a:rPr lang="zh-CN" altLang="zh-CN" sz="1800" kern="100" dirty="0">
                <a:effectLst/>
                <a:latin typeface="Times New Roman" panose="02020603050405020304" pitchFamily="18" charset="0"/>
                <a:ea typeface="汉仪雅酷黑 65W" panose="020B0604020202020204"/>
              </a:rPr>
              <a:t>其中，前</a:t>
            </a:r>
            <a:r>
              <a:rPr lang="en-US" altLang="zh-CN" sz="1800" kern="100" dirty="0">
                <a:effectLst/>
                <a:latin typeface="Times New Roman" panose="02020603050405020304" pitchFamily="18" charset="0"/>
                <a:ea typeface="汉仪雅酷黑 65W" panose="020B0604020202020204"/>
              </a:rPr>
              <a:t>3</a:t>
            </a:r>
            <a:r>
              <a:rPr lang="zh-CN" altLang="zh-CN" sz="1800" kern="100" dirty="0">
                <a:effectLst/>
                <a:latin typeface="Times New Roman" panose="02020603050405020304" pitchFamily="18" charset="0"/>
                <a:ea typeface="汉仪雅酷黑 65W" panose="020B0604020202020204"/>
              </a:rPr>
              <a:t>个动作元素属于控制标志，后</a:t>
            </a:r>
            <a:r>
              <a:rPr lang="en-US" altLang="zh-CN" sz="1800" kern="100" dirty="0">
                <a:effectLst/>
                <a:latin typeface="Times New Roman" panose="02020603050405020304" pitchFamily="18" charset="0"/>
                <a:ea typeface="汉仪雅酷黑 65W" panose="020B0604020202020204"/>
              </a:rPr>
              <a:t>3</a:t>
            </a:r>
            <a:r>
              <a:rPr lang="zh-CN" altLang="zh-CN" sz="1800" kern="100" dirty="0">
                <a:effectLst/>
                <a:latin typeface="Times New Roman" panose="02020603050405020304" pitchFamily="18" charset="0"/>
                <a:ea typeface="汉仪雅酷黑 65W" panose="020B0604020202020204"/>
              </a:rPr>
              <a:t>个动作元素属于</a:t>
            </a:r>
            <a:r>
              <a:rPr lang="en-US" altLang="zh-CN" sz="1800" kern="100" dirty="0">
                <a:effectLst/>
                <a:latin typeface="Times New Roman" panose="02020603050405020304" pitchFamily="18" charset="0"/>
                <a:ea typeface="汉仪雅酷黑 65W" panose="020B0604020202020204"/>
              </a:rPr>
              <a:t>Bean</a:t>
            </a:r>
            <a:r>
              <a:rPr lang="zh-CN" altLang="zh-CN" sz="1800" kern="100" dirty="0">
                <a:effectLst/>
                <a:latin typeface="Times New Roman" panose="02020603050405020304" pitchFamily="18" charset="0"/>
                <a:ea typeface="汉仪雅酷黑 65W" panose="020B0604020202020204"/>
              </a:rPr>
              <a:t>的标志。另外，还有实现参数传递子动作元素</a:t>
            </a:r>
            <a:r>
              <a:rPr lang="en-US" altLang="zh-CN" sz="1800" kern="100" dirty="0">
                <a:effectLst/>
                <a:latin typeface="Times New Roman" panose="02020603050405020304" pitchFamily="18" charset="0"/>
                <a:ea typeface="汉仪雅酷黑 65W" panose="020B0604020202020204"/>
              </a:rPr>
              <a:t>&lt;</a:t>
            </a:r>
            <a:r>
              <a:rPr lang="en-US" altLang="zh-CN" sz="1800" kern="100" dirty="0" err="1">
                <a:effectLst/>
                <a:latin typeface="Times New Roman" panose="02020603050405020304" pitchFamily="18" charset="0"/>
                <a:ea typeface="汉仪雅酷黑 65W" panose="020B0604020202020204"/>
              </a:rPr>
              <a:t>jsp:params</a:t>
            </a:r>
            <a:r>
              <a:rPr lang="en-US" altLang="zh-CN" sz="1800" kern="100" dirty="0">
                <a:effectLst/>
                <a:latin typeface="Times New Roman" panose="02020603050405020304" pitchFamily="18" charset="0"/>
                <a:ea typeface="汉仪雅酷黑 65W" panose="020B0604020202020204"/>
              </a:rPr>
              <a:t>&gt;</a:t>
            </a:r>
            <a:r>
              <a:rPr lang="zh-CN" altLang="zh-CN" sz="1800" kern="100" dirty="0">
                <a:effectLst/>
                <a:latin typeface="Times New Roman" panose="02020603050405020304" pitchFamily="18" charset="0"/>
                <a:ea typeface="汉仪雅酷黑 65W" panose="020B0604020202020204"/>
              </a:rPr>
              <a:t>，该子动作需要与</a:t>
            </a:r>
            <a:r>
              <a:rPr lang="en-US" altLang="zh-CN" sz="1800" kern="100" dirty="0">
                <a:effectLst/>
                <a:latin typeface="Times New Roman" panose="02020603050405020304" pitchFamily="18" charset="0"/>
                <a:ea typeface="汉仪雅酷黑 65W" panose="020B0604020202020204"/>
              </a:rPr>
              <a:t>&lt;</a:t>
            </a:r>
            <a:r>
              <a:rPr lang="en-US" altLang="zh-CN" sz="1800" kern="100" dirty="0" err="1">
                <a:effectLst/>
                <a:latin typeface="Times New Roman" panose="02020603050405020304" pitchFamily="18" charset="0"/>
                <a:ea typeface="汉仪雅酷黑 65W" panose="020B0604020202020204"/>
              </a:rPr>
              <a:t>jsp:include</a:t>
            </a:r>
            <a:r>
              <a:rPr lang="en-US" altLang="zh-CN" sz="1800" kern="100" dirty="0">
                <a:effectLst/>
                <a:latin typeface="Times New Roman" panose="02020603050405020304" pitchFamily="18" charset="0"/>
                <a:ea typeface="汉仪雅酷黑 65W" panose="020B0604020202020204"/>
              </a:rPr>
              <a:t>&gt;</a:t>
            </a:r>
            <a:r>
              <a:rPr lang="zh-CN" altLang="zh-CN" sz="1800" kern="100" dirty="0">
                <a:effectLst/>
                <a:latin typeface="Times New Roman" panose="02020603050405020304" pitchFamily="18" charset="0"/>
                <a:ea typeface="汉仪雅酷黑 65W" panose="020B0604020202020204"/>
              </a:rPr>
              <a:t>或</a:t>
            </a:r>
            <a:r>
              <a:rPr lang="en-US" altLang="zh-CN" sz="1800" kern="100" dirty="0">
                <a:effectLst/>
                <a:latin typeface="Times New Roman" panose="02020603050405020304" pitchFamily="18" charset="0"/>
                <a:ea typeface="汉仪雅酷黑 65W" panose="020B0604020202020204"/>
              </a:rPr>
              <a:t>&lt;</a:t>
            </a:r>
            <a:r>
              <a:rPr lang="en-US" altLang="zh-CN" sz="1800" kern="100" dirty="0" err="1">
                <a:effectLst/>
                <a:latin typeface="Times New Roman" panose="02020603050405020304" pitchFamily="18" charset="0"/>
                <a:ea typeface="汉仪雅酷黑 65W" panose="020B0604020202020204"/>
              </a:rPr>
              <a:t>jsp:forward</a:t>
            </a:r>
            <a:r>
              <a:rPr lang="en-US" altLang="zh-CN" sz="1800" kern="100" dirty="0">
                <a:effectLst/>
                <a:latin typeface="Times New Roman" panose="02020603050405020304" pitchFamily="18" charset="0"/>
                <a:ea typeface="汉仪雅酷黑 65W" panose="020B0604020202020204"/>
              </a:rPr>
              <a:t>&gt;</a:t>
            </a:r>
            <a:r>
              <a:rPr lang="zh-CN" altLang="zh-CN" sz="1800" kern="100" dirty="0">
                <a:effectLst/>
                <a:latin typeface="Times New Roman" panose="02020603050405020304" pitchFamily="18" charset="0"/>
                <a:ea typeface="汉仪雅酷黑 65W" panose="020B0604020202020204"/>
              </a:rPr>
              <a:t>配合使用，不能单独使用。</a:t>
            </a:r>
          </a:p>
        </p:txBody>
      </p:sp>
    </p:spTree>
    <p:extLst>
      <p:ext uri="{BB962C8B-B14F-4D97-AF65-F5344CB8AC3E}">
        <p14:creationId xmlns:p14="http://schemas.microsoft.com/office/powerpoint/2010/main" val="126644839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6"/>
          <p:cNvPicPr>
            <a:picLocks noChangeAspect="1"/>
          </p:cNvPicPr>
          <p:nvPr/>
        </p:nvPicPr>
        <p:blipFill>
          <a:blip r:embed="rId7"/>
          <a:stretch>
            <a:fillRect/>
          </a:stretch>
        </p:blipFill>
        <p:spPr>
          <a:xfrm>
            <a:off x="-4445" y="0"/>
            <a:ext cx="8107680" cy="584200"/>
          </a:xfrm>
          <a:prstGeom prst="rect">
            <a:avLst/>
          </a:prstGeom>
        </p:spPr>
      </p:pic>
      <p:pic>
        <p:nvPicPr>
          <p:cNvPr id="5" name="图片 4" descr="5"/>
          <p:cNvPicPr>
            <a:picLocks noChangeAspect="1"/>
          </p:cNvPicPr>
          <p:nvPr/>
        </p:nvPicPr>
        <p:blipFill>
          <a:blip r:embed="rId8"/>
          <a:stretch>
            <a:fillRect/>
          </a:stretch>
        </p:blipFill>
        <p:spPr>
          <a:xfrm>
            <a:off x="3091815" y="5311775"/>
            <a:ext cx="6116955" cy="408305"/>
          </a:xfrm>
          <a:prstGeom prst="rect">
            <a:avLst/>
          </a:prstGeom>
        </p:spPr>
      </p:pic>
      <p:sp>
        <p:nvSpPr>
          <p:cNvPr id="9" name="文本框 8"/>
          <p:cNvSpPr txBox="1"/>
          <p:nvPr/>
        </p:nvSpPr>
        <p:spPr>
          <a:xfrm>
            <a:off x="400685" y="765810"/>
            <a:ext cx="3932555" cy="398780"/>
          </a:xfrm>
          <a:prstGeom prst="rect">
            <a:avLst/>
          </a:prstGeom>
          <a:noFill/>
        </p:spPr>
        <p:txBody>
          <a:bodyPr wrap="square" rtlCol="0">
            <a:spAutoFit/>
          </a:bodyPr>
          <a:lstStyle/>
          <a:p>
            <a:r>
              <a:rPr lang="en-US" altLang="zh-CN" sz="2000" b="1" dirty="0">
                <a:solidFill>
                  <a:srgbClr val="3077B5"/>
                </a:solidFill>
                <a:latin typeface="汉仪雅酷黑 65W" panose="020B0604020202020204" charset="-122"/>
                <a:ea typeface="汉仪雅酷黑 65W" panose="020B0604020202020204" charset="-122"/>
                <a:cs typeface="汉仪雅酷黑 65W" panose="020B0604020202020204" charset="-122"/>
              </a:rPr>
              <a:t>7</a:t>
            </a:r>
            <a:r>
              <a:rPr lang="zh-CN" alt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a:t>
            </a:r>
            <a:r>
              <a:rPr lang="en-US" altLang="zh-CN" sz="2000" b="1" dirty="0">
                <a:solidFill>
                  <a:srgbClr val="3077B5"/>
                </a:solidFill>
                <a:latin typeface="汉仪雅酷黑 65W" panose="020B0604020202020204" charset="-122"/>
                <a:ea typeface="汉仪雅酷黑 65W" panose="020B0604020202020204" charset="-122"/>
                <a:cs typeface="汉仪雅酷黑 65W" panose="020B0604020202020204" charset="-122"/>
              </a:rPr>
              <a:t>3.3</a:t>
            </a:r>
            <a:r>
              <a:rPr lang="zh-CN" alt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  </a:t>
            </a:r>
            <a:r>
              <a:rPr lang="en-US" altLang="zh-CN" sz="2000" b="1" dirty="0">
                <a:solidFill>
                  <a:srgbClr val="3077B5"/>
                </a:solidFill>
                <a:latin typeface="汉仪雅酷黑 65W" panose="020B0604020202020204" charset="-122"/>
                <a:ea typeface="汉仪雅酷黑 65W" panose="020B0604020202020204" charset="-122"/>
                <a:cs typeface="汉仪雅酷黑 65W" panose="020B0604020202020204" charset="-122"/>
              </a:rPr>
              <a:t>JSP</a:t>
            </a:r>
            <a:r>
              <a:rPr lang="zh-CN" alt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动作元素</a:t>
            </a:r>
          </a:p>
        </p:txBody>
      </p:sp>
      <p:pic>
        <p:nvPicPr>
          <p:cNvPr id="3" name="图片 2" descr="未标题-1"/>
          <p:cNvPicPr>
            <a:picLocks noChangeAspect="1"/>
          </p:cNvPicPr>
          <p:nvPr>
            <p:custDataLst>
              <p:tags r:id="rId1"/>
            </p:custDataLst>
          </p:nvPr>
        </p:nvPicPr>
        <p:blipFill>
          <a:blip r:embed="rId9"/>
          <a:stretch>
            <a:fillRect/>
          </a:stretch>
        </p:blipFill>
        <p:spPr>
          <a:xfrm>
            <a:off x="144145" y="104140"/>
            <a:ext cx="1975485" cy="494030"/>
          </a:xfrm>
          <a:prstGeom prst="rect">
            <a:avLst/>
          </a:prstGeom>
        </p:spPr>
      </p:pic>
      <p:grpSp>
        <p:nvGrpSpPr>
          <p:cNvPr id="4" name="组合 3"/>
          <p:cNvGrpSpPr/>
          <p:nvPr/>
        </p:nvGrpSpPr>
        <p:grpSpPr>
          <a:xfrm>
            <a:off x="6911340" y="227965"/>
            <a:ext cx="2143125" cy="521970"/>
            <a:chOff x="3716" y="3214"/>
            <a:chExt cx="8453" cy="822"/>
          </a:xfrm>
        </p:grpSpPr>
        <p:sp>
          <p:nvSpPr>
            <p:cNvPr id="8" name="文本框 7"/>
            <p:cNvSpPr txBox="1"/>
            <p:nvPr>
              <p:custDataLst>
                <p:tags r:id="rId4"/>
              </p:custDataLst>
            </p:nvPr>
          </p:nvSpPr>
          <p:spPr>
            <a:xfrm>
              <a:off x="4002" y="3214"/>
              <a:ext cx="8167" cy="822"/>
            </a:xfrm>
            <a:prstGeom prst="rect">
              <a:avLst/>
            </a:prstGeom>
            <a:noFill/>
          </p:spPr>
          <p:txBody>
            <a:bodyPr wrap="square" rtlCol="0">
              <a:spAutoFit/>
            </a:bodyPr>
            <a:lstStyle/>
            <a:p>
              <a:pPr indent="0" fontAlgn="auto">
                <a:lnSpc>
                  <a:spcPct val="100000"/>
                </a:lnSpc>
              </a:pP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第3章  Java的多线程机制及其网络程序设计</a:t>
              </a:r>
            </a:p>
          </p:txBody>
        </p:sp>
        <p:sp>
          <p:nvSpPr>
            <p:cNvPr id="14" name="矩形 13"/>
            <p:cNvSpPr/>
            <p:nvPr>
              <p:custDataLst>
                <p:tags r:id="rId5"/>
              </p:custDataLst>
            </p:nvPr>
          </p:nvSpPr>
          <p:spPr>
            <a:xfrm>
              <a:off x="3716" y="3292"/>
              <a:ext cx="286" cy="327"/>
            </a:xfrm>
            <a:prstGeom prst="rect">
              <a:avLst/>
            </a:prstGeom>
            <a:solidFill>
              <a:srgbClr val="3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矩形 5">
            <a:extLst>
              <a:ext uri="{FF2B5EF4-FFF2-40B4-BE49-F238E27FC236}">
                <a16:creationId xmlns:a16="http://schemas.microsoft.com/office/drawing/2014/main" id="{4843C332-36ED-1832-4646-A788336A3AC1}"/>
              </a:ext>
            </a:extLst>
          </p:cNvPr>
          <p:cNvSpPr/>
          <p:nvPr/>
        </p:nvSpPr>
        <p:spPr>
          <a:xfrm>
            <a:off x="6679096" y="227965"/>
            <a:ext cx="2295240" cy="494030"/>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grpSp>
        <p:nvGrpSpPr>
          <p:cNvPr id="10" name="组合 9">
            <a:extLst>
              <a:ext uri="{FF2B5EF4-FFF2-40B4-BE49-F238E27FC236}">
                <a16:creationId xmlns:a16="http://schemas.microsoft.com/office/drawing/2014/main" id="{4A9DCFEE-81D5-63B7-438E-E978C22365DF}"/>
              </a:ext>
            </a:extLst>
          </p:cNvPr>
          <p:cNvGrpSpPr/>
          <p:nvPr/>
        </p:nvGrpSpPr>
        <p:grpSpPr>
          <a:xfrm>
            <a:off x="6911340" y="227965"/>
            <a:ext cx="2143125" cy="307975"/>
            <a:chOff x="3716" y="3214"/>
            <a:chExt cx="8453" cy="485"/>
          </a:xfrm>
        </p:grpSpPr>
        <p:sp>
          <p:nvSpPr>
            <p:cNvPr id="11" name="文本框 10">
              <a:extLst>
                <a:ext uri="{FF2B5EF4-FFF2-40B4-BE49-F238E27FC236}">
                  <a16:creationId xmlns:a16="http://schemas.microsoft.com/office/drawing/2014/main" id="{CC13443B-DAEF-E167-EB1D-1B39E58587F2}"/>
                </a:ext>
              </a:extLst>
            </p:cNvPr>
            <p:cNvSpPr txBox="1"/>
            <p:nvPr>
              <p:custDataLst>
                <p:tags r:id="rId2"/>
              </p:custDataLst>
            </p:nvPr>
          </p:nvSpPr>
          <p:spPr>
            <a:xfrm>
              <a:off x="4002" y="3214"/>
              <a:ext cx="8167" cy="485"/>
            </a:xfrm>
            <a:prstGeom prst="rect">
              <a:avLst/>
            </a:prstGeom>
            <a:noFill/>
          </p:spPr>
          <p:txBody>
            <a:bodyPr wrap="square" rtlCol="0">
              <a:spAutoFit/>
            </a:bodyPr>
            <a:lstStyle/>
            <a:p>
              <a:pPr indent="0" fontAlgn="auto">
                <a:lnSpc>
                  <a:spcPct val="100000"/>
                </a:lnSpc>
              </a:pP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第</a:t>
              </a:r>
              <a:r>
                <a:rPr lang="en-US" altLang="zh-CN" sz="1400" dirty="0">
                  <a:solidFill>
                    <a:srgbClr val="3077B5"/>
                  </a:solidFill>
                  <a:latin typeface="汉仪雅酷黑简" panose="00020600040101010101" charset="-122"/>
                  <a:ea typeface="汉仪雅酷黑简" panose="00020600040101010101" charset="-122"/>
                  <a:cs typeface="汉仪雅酷黑简" panose="00020600040101010101" charset="-122"/>
                </a:rPr>
                <a:t>7</a:t>
              </a: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章</a:t>
              </a:r>
              <a:r>
                <a:rPr lang="en-US" altLang="zh-CN" sz="1400" dirty="0">
                  <a:solidFill>
                    <a:srgbClr val="3077B5"/>
                  </a:solidFill>
                  <a:latin typeface="汉仪雅酷黑简" panose="00020600040101010101" charset="-122"/>
                  <a:ea typeface="汉仪雅酷黑简" panose="00020600040101010101" charset="-122"/>
                  <a:cs typeface="汉仪雅酷黑简" panose="00020600040101010101" charset="-122"/>
                </a:rPr>
                <a:t> JSP</a:t>
              </a: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技术基础</a:t>
              </a:r>
            </a:p>
          </p:txBody>
        </p:sp>
        <p:sp>
          <p:nvSpPr>
            <p:cNvPr id="12" name="矩形 11">
              <a:extLst>
                <a:ext uri="{FF2B5EF4-FFF2-40B4-BE49-F238E27FC236}">
                  <a16:creationId xmlns:a16="http://schemas.microsoft.com/office/drawing/2014/main" id="{6CA63EBF-5902-B97F-2963-6729B4E3E1C3}"/>
                </a:ext>
              </a:extLst>
            </p:cNvPr>
            <p:cNvSpPr/>
            <p:nvPr>
              <p:custDataLst>
                <p:tags r:id="rId3"/>
              </p:custDataLst>
            </p:nvPr>
          </p:nvSpPr>
          <p:spPr>
            <a:xfrm>
              <a:off x="3716" y="3292"/>
              <a:ext cx="286" cy="327"/>
            </a:xfrm>
            <a:prstGeom prst="rect">
              <a:avLst/>
            </a:prstGeom>
            <a:solidFill>
              <a:srgbClr val="3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7" name="文本框 16">
            <a:extLst>
              <a:ext uri="{FF2B5EF4-FFF2-40B4-BE49-F238E27FC236}">
                <a16:creationId xmlns:a16="http://schemas.microsoft.com/office/drawing/2014/main" id="{C976D4FB-2A90-AAA8-FB78-1FBBB8A50C28}"/>
              </a:ext>
            </a:extLst>
          </p:cNvPr>
          <p:cNvSpPr txBox="1"/>
          <p:nvPr/>
        </p:nvSpPr>
        <p:spPr>
          <a:xfrm>
            <a:off x="324014" y="1170448"/>
            <a:ext cx="8525787" cy="3139321"/>
          </a:xfrm>
          <a:prstGeom prst="rect">
            <a:avLst/>
          </a:prstGeom>
          <a:noFill/>
        </p:spPr>
        <p:txBody>
          <a:bodyPr wrap="square">
            <a:spAutoFit/>
          </a:bodyPr>
          <a:lstStyle/>
          <a:p>
            <a:pPr indent="267970" algn="just"/>
            <a:r>
              <a:rPr lang="en-US" altLang="zh-CN" sz="1800" b="1" kern="100" dirty="0">
                <a:effectLst/>
                <a:latin typeface="Times New Roman" panose="02020603050405020304" pitchFamily="18" charset="0"/>
                <a:ea typeface="汉仪雅酷黑 65W" panose="020B0604020202020204"/>
              </a:rPr>
              <a:t>1. &lt;</a:t>
            </a:r>
            <a:r>
              <a:rPr lang="en-US" altLang="zh-CN" sz="1800" b="1" kern="100" dirty="0" err="1">
                <a:effectLst/>
                <a:latin typeface="Times New Roman" panose="02020603050405020304" pitchFamily="18" charset="0"/>
                <a:ea typeface="汉仪雅酷黑 65W" panose="020B0604020202020204"/>
              </a:rPr>
              <a:t>jsp:include</a:t>
            </a:r>
            <a:r>
              <a:rPr lang="en-US" altLang="zh-CN" sz="1800" b="1" kern="100" dirty="0">
                <a:effectLst/>
                <a:latin typeface="Times New Roman" panose="02020603050405020304" pitchFamily="18" charset="0"/>
                <a:ea typeface="汉仪雅酷黑 65W" panose="020B0604020202020204"/>
              </a:rPr>
              <a:t> &gt;</a:t>
            </a:r>
            <a:r>
              <a:rPr lang="zh-CN" altLang="zh-CN" sz="1800" b="1" kern="100" dirty="0">
                <a:effectLst/>
                <a:latin typeface="Times New Roman" panose="02020603050405020304" pitchFamily="18" charset="0"/>
                <a:ea typeface="汉仪雅酷黑 65W" panose="020B0604020202020204"/>
              </a:rPr>
              <a:t>动作元素</a:t>
            </a:r>
            <a:endParaRPr lang="zh-CN" altLang="zh-CN" sz="1800" kern="100" dirty="0">
              <a:effectLst/>
              <a:latin typeface="Times New Roman" panose="02020603050405020304" pitchFamily="18" charset="0"/>
              <a:ea typeface="汉仪雅酷黑 65W" panose="020B0604020202020204"/>
            </a:endParaRPr>
          </a:p>
          <a:p>
            <a:pPr indent="266700" algn="just"/>
            <a:r>
              <a:rPr lang="en-US" altLang="zh-CN" sz="1800" kern="100" dirty="0">
                <a:effectLst/>
                <a:latin typeface="Times New Roman" panose="02020603050405020304" pitchFamily="18" charset="0"/>
                <a:ea typeface="汉仪雅酷黑 65W" panose="020B0604020202020204"/>
              </a:rPr>
              <a:t>include</a:t>
            </a:r>
            <a:r>
              <a:rPr lang="zh-CN" altLang="zh-CN" sz="1800" kern="100" dirty="0">
                <a:effectLst/>
                <a:latin typeface="Times New Roman" panose="02020603050405020304" pitchFamily="18" charset="0"/>
                <a:ea typeface="汉仪雅酷黑 65W" panose="020B0604020202020204"/>
              </a:rPr>
              <a:t>动作元素在即将生成的</a:t>
            </a:r>
            <a:r>
              <a:rPr lang="en-US" altLang="zh-CN" sz="1800" kern="100" dirty="0">
                <a:effectLst/>
                <a:latin typeface="Times New Roman" panose="02020603050405020304" pitchFamily="18" charset="0"/>
                <a:ea typeface="汉仪雅酷黑 65W" panose="020B0604020202020204"/>
              </a:rPr>
              <a:t>JSP</a:t>
            </a:r>
            <a:r>
              <a:rPr lang="zh-CN" altLang="zh-CN" sz="1800" kern="100" dirty="0">
                <a:effectLst/>
                <a:latin typeface="Times New Roman" panose="02020603050405020304" pitchFamily="18" charset="0"/>
                <a:ea typeface="汉仪雅酷黑 65W" panose="020B0604020202020204"/>
              </a:rPr>
              <a:t>页面上动态地插入文件，该动作在页面运行时才将文件插入，对被插入的文件进行处理。如果被插入的文件是文本文件，则直接把文件内容发送到客户端浏览器显示；如果被插入的是</a:t>
            </a:r>
            <a:r>
              <a:rPr lang="en-US" altLang="zh-CN" sz="1800" kern="100" dirty="0">
                <a:effectLst/>
                <a:latin typeface="Times New Roman" panose="02020603050405020304" pitchFamily="18" charset="0"/>
                <a:ea typeface="汉仪雅酷黑 65W" panose="020B0604020202020204"/>
              </a:rPr>
              <a:t>JSP</a:t>
            </a:r>
            <a:r>
              <a:rPr lang="zh-CN" altLang="zh-CN" sz="1800" kern="100" dirty="0">
                <a:effectLst/>
                <a:latin typeface="Times New Roman" panose="02020603050405020304" pitchFamily="18" charset="0"/>
                <a:ea typeface="汉仪雅酷黑 65W" panose="020B0604020202020204"/>
              </a:rPr>
              <a:t>文件，则通过</a:t>
            </a:r>
            <a:r>
              <a:rPr lang="en-US" altLang="zh-CN" sz="1800" kern="100" dirty="0">
                <a:effectLst/>
                <a:latin typeface="Times New Roman" panose="02020603050405020304" pitchFamily="18" charset="0"/>
                <a:ea typeface="汉仪雅酷黑 65W" panose="020B0604020202020204"/>
              </a:rPr>
              <a:t>JSP</a:t>
            </a:r>
            <a:r>
              <a:rPr lang="zh-CN" altLang="zh-CN" sz="1800" kern="100" dirty="0">
                <a:effectLst/>
                <a:latin typeface="Times New Roman" panose="02020603050405020304" pitchFamily="18" charset="0"/>
                <a:ea typeface="汉仪雅酷黑 65W" panose="020B0604020202020204"/>
              </a:rPr>
              <a:t>引擎执行该文件，然后把执行结果发送到客户端浏览器进行显示。如果被插入文件被修改过，</a:t>
            </a:r>
            <a:r>
              <a:rPr lang="en-US" altLang="zh-CN" sz="1800" kern="100" dirty="0">
                <a:effectLst/>
                <a:latin typeface="Times New Roman" panose="02020603050405020304" pitchFamily="18" charset="0"/>
                <a:ea typeface="汉仪雅酷黑 65W" panose="020B0604020202020204"/>
              </a:rPr>
              <a:t>include</a:t>
            </a:r>
            <a:r>
              <a:rPr lang="zh-CN" altLang="zh-CN" sz="1800" kern="100" dirty="0">
                <a:effectLst/>
                <a:latin typeface="Times New Roman" panose="02020603050405020304" pitchFamily="18" charset="0"/>
                <a:ea typeface="汉仪雅酷黑 65W" panose="020B0604020202020204"/>
              </a:rPr>
              <a:t>动作也可以对被插入文件判断其是否被修改，并对被插入文件重新编译。</a:t>
            </a:r>
          </a:p>
          <a:p>
            <a:r>
              <a:rPr lang="en-US" altLang="zh-CN" sz="1800" kern="100" dirty="0">
                <a:effectLst/>
                <a:latin typeface="Times New Roman" panose="02020603050405020304" pitchFamily="18" charset="0"/>
                <a:ea typeface="汉仪雅酷黑 65W" panose="020B0604020202020204"/>
              </a:rPr>
              <a:t>include</a:t>
            </a:r>
            <a:r>
              <a:rPr lang="zh-CN" altLang="zh-CN" sz="1800" kern="100" dirty="0">
                <a:effectLst/>
                <a:latin typeface="Times New Roman" panose="02020603050405020304" pitchFamily="18" charset="0"/>
                <a:ea typeface="汉仪雅酷黑 65W" panose="020B0604020202020204"/>
                <a:cs typeface="Times New Roman" panose="02020603050405020304" pitchFamily="18" charset="0"/>
              </a:rPr>
              <a:t>动作与</a:t>
            </a:r>
            <a:r>
              <a:rPr lang="en-US" altLang="zh-CN" sz="1800" kern="100" dirty="0">
                <a:effectLst/>
                <a:latin typeface="Times New Roman" panose="02020603050405020304" pitchFamily="18" charset="0"/>
                <a:ea typeface="汉仪雅酷黑 65W" panose="020B0604020202020204"/>
              </a:rPr>
              <a:t>include</a:t>
            </a:r>
            <a:r>
              <a:rPr lang="zh-CN" altLang="zh-CN" sz="1800" kern="100" dirty="0">
                <a:effectLst/>
                <a:latin typeface="Times New Roman" panose="02020603050405020304" pitchFamily="18" charset="0"/>
                <a:ea typeface="汉仪雅酷黑 65W" panose="020B0604020202020204"/>
                <a:cs typeface="Times New Roman" panose="02020603050405020304" pitchFamily="18" charset="0"/>
              </a:rPr>
              <a:t>指令有区别，</a:t>
            </a:r>
            <a:r>
              <a:rPr lang="en-US" altLang="zh-CN" sz="1800" kern="100" dirty="0">
                <a:effectLst/>
                <a:latin typeface="Times New Roman" panose="02020603050405020304" pitchFamily="18" charset="0"/>
                <a:ea typeface="汉仪雅酷黑 65W" panose="020B0604020202020204"/>
              </a:rPr>
              <a:t>include</a:t>
            </a:r>
            <a:r>
              <a:rPr lang="zh-CN" altLang="zh-CN" sz="1800" kern="100" dirty="0">
                <a:effectLst/>
                <a:latin typeface="Times New Roman" panose="02020603050405020304" pitchFamily="18" charset="0"/>
                <a:ea typeface="汉仪雅酷黑 65W" panose="020B0604020202020204"/>
                <a:cs typeface="Times New Roman" panose="02020603050405020304" pitchFamily="18" charset="0"/>
              </a:rPr>
              <a:t>指令静态包含其他文件的内容，组合成一个新文件，然后编译成一个</a:t>
            </a:r>
            <a:r>
              <a:rPr lang="en-US" altLang="zh-CN" sz="1800" kern="100" dirty="0">
                <a:effectLst/>
                <a:latin typeface="Times New Roman" panose="02020603050405020304" pitchFamily="18" charset="0"/>
                <a:ea typeface="汉仪雅酷黑 65W" panose="020B0604020202020204"/>
              </a:rPr>
              <a:t>.class</a:t>
            </a:r>
            <a:r>
              <a:rPr lang="zh-CN" altLang="zh-CN" sz="1800" kern="100" dirty="0">
                <a:effectLst/>
                <a:latin typeface="Times New Roman" panose="02020603050405020304" pitchFamily="18" charset="0"/>
                <a:ea typeface="汉仪雅酷黑 65W" panose="020B0604020202020204"/>
                <a:cs typeface="Times New Roman" panose="02020603050405020304" pitchFamily="18" charset="0"/>
              </a:rPr>
              <a:t>文件再执行。而</a:t>
            </a:r>
            <a:r>
              <a:rPr lang="en-US" altLang="zh-CN" sz="1800" kern="100" dirty="0">
                <a:effectLst/>
                <a:latin typeface="Times New Roman" panose="02020603050405020304" pitchFamily="18" charset="0"/>
                <a:ea typeface="汉仪雅酷黑 65W" panose="020B0604020202020204"/>
              </a:rPr>
              <a:t>include</a:t>
            </a:r>
            <a:r>
              <a:rPr lang="zh-CN" altLang="zh-CN" sz="1800" kern="100" dirty="0">
                <a:effectLst/>
                <a:latin typeface="Times New Roman" panose="02020603050405020304" pitchFamily="18" charset="0"/>
                <a:ea typeface="汉仪雅酷黑 65W" panose="020B0604020202020204"/>
                <a:cs typeface="Times New Roman" panose="02020603050405020304" pitchFamily="18" charset="0"/>
              </a:rPr>
              <a:t>动作则是动态包含其他文件，包含页面和被包含页面是两个文件。</a:t>
            </a:r>
            <a:r>
              <a:rPr lang="en-US" altLang="zh-CN" sz="1800" kern="100" dirty="0">
                <a:effectLst/>
                <a:latin typeface="Times New Roman" panose="02020603050405020304" pitchFamily="18" charset="0"/>
                <a:ea typeface="汉仪雅酷黑 65W" panose="020B0604020202020204"/>
              </a:rPr>
              <a:t>JSP</a:t>
            </a:r>
            <a:r>
              <a:rPr lang="zh-CN" altLang="zh-CN" sz="1800" kern="100" dirty="0">
                <a:effectLst/>
                <a:latin typeface="Times New Roman" panose="02020603050405020304" pitchFamily="18" charset="0"/>
                <a:ea typeface="汉仪雅酷黑 65W" panose="020B0604020202020204"/>
                <a:cs typeface="Times New Roman" panose="02020603050405020304" pitchFamily="18" charset="0"/>
              </a:rPr>
              <a:t>编译器会分别对这两个文件进行编译，生成两个</a:t>
            </a:r>
            <a:r>
              <a:rPr lang="en-US" altLang="zh-CN" sz="1800" kern="100" dirty="0">
                <a:effectLst/>
                <a:latin typeface="Times New Roman" panose="02020603050405020304" pitchFamily="18" charset="0"/>
                <a:ea typeface="汉仪雅酷黑 65W" panose="020B0604020202020204"/>
              </a:rPr>
              <a:t>.class</a:t>
            </a:r>
            <a:r>
              <a:rPr lang="zh-CN" altLang="zh-CN" sz="1800" kern="100" dirty="0">
                <a:effectLst/>
                <a:latin typeface="Times New Roman" panose="02020603050405020304" pitchFamily="18" charset="0"/>
                <a:ea typeface="汉仪雅酷黑 65W" panose="020B0604020202020204"/>
                <a:cs typeface="Times New Roman" panose="02020603050405020304" pitchFamily="18" charset="0"/>
              </a:rPr>
              <a:t>文件。所以</a:t>
            </a:r>
            <a:r>
              <a:rPr lang="en-US" altLang="zh-CN" sz="1800" kern="100" dirty="0">
                <a:effectLst/>
                <a:latin typeface="Times New Roman" panose="02020603050405020304" pitchFamily="18" charset="0"/>
                <a:ea typeface="汉仪雅酷黑 65W" panose="020B0604020202020204"/>
              </a:rPr>
              <a:t>JSP</a:t>
            </a:r>
            <a:r>
              <a:rPr lang="zh-CN" altLang="zh-CN" sz="1800" kern="100" dirty="0">
                <a:effectLst/>
                <a:latin typeface="Times New Roman" panose="02020603050405020304" pitchFamily="18" charset="0"/>
                <a:ea typeface="汉仪雅酷黑 65W" panose="020B0604020202020204"/>
                <a:cs typeface="Times New Roman" panose="02020603050405020304" pitchFamily="18" charset="0"/>
              </a:rPr>
              <a:t>页面与被包含的文件在逻辑和语法上是独立的。</a:t>
            </a:r>
            <a:r>
              <a:rPr lang="en-US" altLang="zh-CN" sz="1800" kern="100" dirty="0">
                <a:effectLst/>
                <a:latin typeface="Times New Roman" panose="02020603050405020304" pitchFamily="18" charset="0"/>
                <a:ea typeface="汉仪雅酷黑 65W" panose="020B0604020202020204"/>
              </a:rPr>
              <a:t>include</a:t>
            </a:r>
            <a:r>
              <a:rPr lang="zh-CN" altLang="zh-CN" sz="1800" kern="100" dirty="0">
                <a:effectLst/>
                <a:latin typeface="Times New Roman" panose="02020603050405020304" pitchFamily="18" charset="0"/>
                <a:ea typeface="汉仪雅酷黑 65W" panose="020B0604020202020204"/>
                <a:cs typeface="Times New Roman" panose="02020603050405020304" pitchFamily="18" charset="0"/>
              </a:rPr>
              <a:t>动作在运行时才进行引用，可动态传递参数。</a:t>
            </a:r>
            <a:endParaRPr lang="zh-CN" altLang="en-US" dirty="0">
              <a:ea typeface="汉仪雅酷黑 65W" panose="020B0604020202020204"/>
            </a:endParaRPr>
          </a:p>
        </p:txBody>
      </p:sp>
    </p:spTree>
    <p:extLst>
      <p:ext uri="{BB962C8B-B14F-4D97-AF65-F5344CB8AC3E}">
        <p14:creationId xmlns:p14="http://schemas.microsoft.com/office/powerpoint/2010/main" val="80836778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6"/>
          <p:cNvPicPr>
            <a:picLocks noChangeAspect="1"/>
          </p:cNvPicPr>
          <p:nvPr/>
        </p:nvPicPr>
        <p:blipFill>
          <a:blip r:embed="rId7"/>
          <a:stretch>
            <a:fillRect/>
          </a:stretch>
        </p:blipFill>
        <p:spPr>
          <a:xfrm>
            <a:off x="-4445" y="0"/>
            <a:ext cx="8107680" cy="584200"/>
          </a:xfrm>
          <a:prstGeom prst="rect">
            <a:avLst/>
          </a:prstGeom>
        </p:spPr>
      </p:pic>
      <p:pic>
        <p:nvPicPr>
          <p:cNvPr id="5" name="图片 4" descr="5"/>
          <p:cNvPicPr>
            <a:picLocks noChangeAspect="1"/>
          </p:cNvPicPr>
          <p:nvPr/>
        </p:nvPicPr>
        <p:blipFill>
          <a:blip r:embed="rId8"/>
          <a:stretch>
            <a:fillRect/>
          </a:stretch>
        </p:blipFill>
        <p:spPr>
          <a:xfrm>
            <a:off x="3091815" y="5311775"/>
            <a:ext cx="6116955" cy="408305"/>
          </a:xfrm>
          <a:prstGeom prst="rect">
            <a:avLst/>
          </a:prstGeom>
        </p:spPr>
      </p:pic>
      <p:sp>
        <p:nvSpPr>
          <p:cNvPr id="9" name="文本框 8"/>
          <p:cNvSpPr txBox="1"/>
          <p:nvPr/>
        </p:nvSpPr>
        <p:spPr>
          <a:xfrm>
            <a:off x="400685" y="765810"/>
            <a:ext cx="3932555" cy="398780"/>
          </a:xfrm>
          <a:prstGeom prst="rect">
            <a:avLst/>
          </a:prstGeom>
          <a:noFill/>
        </p:spPr>
        <p:txBody>
          <a:bodyPr wrap="square" rtlCol="0">
            <a:spAutoFit/>
          </a:bodyPr>
          <a:lstStyle/>
          <a:p>
            <a:r>
              <a:rPr lang="en-US" altLang="zh-CN" sz="2000" b="1" dirty="0">
                <a:solidFill>
                  <a:srgbClr val="3077B5"/>
                </a:solidFill>
                <a:latin typeface="汉仪雅酷黑 65W" panose="020B0604020202020204" charset="-122"/>
                <a:ea typeface="汉仪雅酷黑 65W" panose="020B0604020202020204" charset="-122"/>
                <a:cs typeface="汉仪雅酷黑 65W" panose="020B0604020202020204" charset="-122"/>
              </a:rPr>
              <a:t>7</a:t>
            </a:r>
            <a:r>
              <a:rPr lang="zh-CN" alt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a:t>
            </a:r>
            <a:r>
              <a:rPr lang="en-US" altLang="zh-CN" sz="2000" b="1" dirty="0">
                <a:solidFill>
                  <a:srgbClr val="3077B5"/>
                </a:solidFill>
                <a:latin typeface="汉仪雅酷黑 65W" panose="020B0604020202020204" charset="-122"/>
                <a:ea typeface="汉仪雅酷黑 65W" panose="020B0604020202020204" charset="-122"/>
                <a:cs typeface="汉仪雅酷黑 65W" panose="020B0604020202020204" charset="-122"/>
              </a:rPr>
              <a:t>3.3</a:t>
            </a:r>
            <a:r>
              <a:rPr lang="zh-CN" alt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  </a:t>
            </a:r>
            <a:r>
              <a:rPr lang="en-US" altLang="zh-CN" sz="2000" b="1" dirty="0">
                <a:solidFill>
                  <a:srgbClr val="3077B5"/>
                </a:solidFill>
                <a:latin typeface="汉仪雅酷黑 65W" panose="020B0604020202020204" charset="-122"/>
                <a:ea typeface="汉仪雅酷黑 65W" panose="020B0604020202020204" charset="-122"/>
                <a:cs typeface="汉仪雅酷黑 65W" panose="020B0604020202020204" charset="-122"/>
              </a:rPr>
              <a:t>JSP</a:t>
            </a:r>
            <a:r>
              <a:rPr lang="zh-CN" alt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动作元素</a:t>
            </a:r>
          </a:p>
        </p:txBody>
      </p:sp>
      <p:pic>
        <p:nvPicPr>
          <p:cNvPr id="3" name="图片 2" descr="未标题-1"/>
          <p:cNvPicPr>
            <a:picLocks noChangeAspect="1"/>
          </p:cNvPicPr>
          <p:nvPr>
            <p:custDataLst>
              <p:tags r:id="rId1"/>
            </p:custDataLst>
          </p:nvPr>
        </p:nvPicPr>
        <p:blipFill>
          <a:blip r:embed="rId9"/>
          <a:stretch>
            <a:fillRect/>
          </a:stretch>
        </p:blipFill>
        <p:spPr>
          <a:xfrm>
            <a:off x="144145" y="104140"/>
            <a:ext cx="1975485" cy="494030"/>
          </a:xfrm>
          <a:prstGeom prst="rect">
            <a:avLst/>
          </a:prstGeom>
        </p:spPr>
      </p:pic>
      <p:grpSp>
        <p:nvGrpSpPr>
          <p:cNvPr id="4" name="组合 3"/>
          <p:cNvGrpSpPr/>
          <p:nvPr/>
        </p:nvGrpSpPr>
        <p:grpSpPr>
          <a:xfrm>
            <a:off x="6911340" y="227965"/>
            <a:ext cx="2143125" cy="521970"/>
            <a:chOff x="3716" y="3214"/>
            <a:chExt cx="8453" cy="822"/>
          </a:xfrm>
        </p:grpSpPr>
        <p:sp>
          <p:nvSpPr>
            <p:cNvPr id="8" name="文本框 7"/>
            <p:cNvSpPr txBox="1"/>
            <p:nvPr>
              <p:custDataLst>
                <p:tags r:id="rId4"/>
              </p:custDataLst>
            </p:nvPr>
          </p:nvSpPr>
          <p:spPr>
            <a:xfrm>
              <a:off x="4002" y="3214"/>
              <a:ext cx="8167" cy="822"/>
            </a:xfrm>
            <a:prstGeom prst="rect">
              <a:avLst/>
            </a:prstGeom>
            <a:noFill/>
          </p:spPr>
          <p:txBody>
            <a:bodyPr wrap="square" rtlCol="0">
              <a:spAutoFit/>
            </a:bodyPr>
            <a:lstStyle/>
            <a:p>
              <a:pPr indent="0" fontAlgn="auto">
                <a:lnSpc>
                  <a:spcPct val="100000"/>
                </a:lnSpc>
              </a:pP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第3章  Java的多线程机制及其网络程序设计</a:t>
              </a:r>
            </a:p>
          </p:txBody>
        </p:sp>
        <p:sp>
          <p:nvSpPr>
            <p:cNvPr id="14" name="矩形 13"/>
            <p:cNvSpPr/>
            <p:nvPr>
              <p:custDataLst>
                <p:tags r:id="rId5"/>
              </p:custDataLst>
            </p:nvPr>
          </p:nvSpPr>
          <p:spPr>
            <a:xfrm>
              <a:off x="3716" y="3292"/>
              <a:ext cx="286" cy="327"/>
            </a:xfrm>
            <a:prstGeom prst="rect">
              <a:avLst/>
            </a:prstGeom>
            <a:solidFill>
              <a:srgbClr val="3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矩形 5">
            <a:extLst>
              <a:ext uri="{FF2B5EF4-FFF2-40B4-BE49-F238E27FC236}">
                <a16:creationId xmlns:a16="http://schemas.microsoft.com/office/drawing/2014/main" id="{4843C332-36ED-1832-4646-A788336A3AC1}"/>
              </a:ext>
            </a:extLst>
          </p:cNvPr>
          <p:cNvSpPr/>
          <p:nvPr/>
        </p:nvSpPr>
        <p:spPr>
          <a:xfrm>
            <a:off x="6679096" y="227965"/>
            <a:ext cx="2295240" cy="494030"/>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grpSp>
        <p:nvGrpSpPr>
          <p:cNvPr id="10" name="组合 9">
            <a:extLst>
              <a:ext uri="{FF2B5EF4-FFF2-40B4-BE49-F238E27FC236}">
                <a16:creationId xmlns:a16="http://schemas.microsoft.com/office/drawing/2014/main" id="{4A9DCFEE-81D5-63B7-438E-E978C22365DF}"/>
              </a:ext>
            </a:extLst>
          </p:cNvPr>
          <p:cNvGrpSpPr/>
          <p:nvPr/>
        </p:nvGrpSpPr>
        <p:grpSpPr>
          <a:xfrm>
            <a:off x="6911340" y="227965"/>
            <a:ext cx="2143125" cy="307975"/>
            <a:chOff x="3716" y="3214"/>
            <a:chExt cx="8453" cy="485"/>
          </a:xfrm>
        </p:grpSpPr>
        <p:sp>
          <p:nvSpPr>
            <p:cNvPr id="11" name="文本框 10">
              <a:extLst>
                <a:ext uri="{FF2B5EF4-FFF2-40B4-BE49-F238E27FC236}">
                  <a16:creationId xmlns:a16="http://schemas.microsoft.com/office/drawing/2014/main" id="{CC13443B-DAEF-E167-EB1D-1B39E58587F2}"/>
                </a:ext>
              </a:extLst>
            </p:cNvPr>
            <p:cNvSpPr txBox="1"/>
            <p:nvPr>
              <p:custDataLst>
                <p:tags r:id="rId2"/>
              </p:custDataLst>
            </p:nvPr>
          </p:nvSpPr>
          <p:spPr>
            <a:xfrm>
              <a:off x="4002" y="3214"/>
              <a:ext cx="8167" cy="485"/>
            </a:xfrm>
            <a:prstGeom prst="rect">
              <a:avLst/>
            </a:prstGeom>
            <a:noFill/>
          </p:spPr>
          <p:txBody>
            <a:bodyPr wrap="square" rtlCol="0">
              <a:spAutoFit/>
            </a:bodyPr>
            <a:lstStyle/>
            <a:p>
              <a:pPr indent="0" fontAlgn="auto">
                <a:lnSpc>
                  <a:spcPct val="100000"/>
                </a:lnSpc>
              </a:pP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第</a:t>
              </a:r>
              <a:r>
                <a:rPr lang="en-US" altLang="zh-CN" sz="1400" dirty="0">
                  <a:solidFill>
                    <a:srgbClr val="3077B5"/>
                  </a:solidFill>
                  <a:latin typeface="汉仪雅酷黑简" panose="00020600040101010101" charset="-122"/>
                  <a:ea typeface="汉仪雅酷黑简" panose="00020600040101010101" charset="-122"/>
                  <a:cs typeface="汉仪雅酷黑简" panose="00020600040101010101" charset="-122"/>
                </a:rPr>
                <a:t>7</a:t>
              </a: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章</a:t>
              </a:r>
              <a:r>
                <a:rPr lang="en-US" altLang="zh-CN" sz="1400" dirty="0">
                  <a:solidFill>
                    <a:srgbClr val="3077B5"/>
                  </a:solidFill>
                  <a:latin typeface="汉仪雅酷黑简" panose="00020600040101010101" charset="-122"/>
                  <a:ea typeface="汉仪雅酷黑简" panose="00020600040101010101" charset="-122"/>
                  <a:cs typeface="汉仪雅酷黑简" panose="00020600040101010101" charset="-122"/>
                </a:rPr>
                <a:t> JSP</a:t>
              </a: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技术基础</a:t>
              </a:r>
            </a:p>
          </p:txBody>
        </p:sp>
        <p:sp>
          <p:nvSpPr>
            <p:cNvPr id="12" name="矩形 11">
              <a:extLst>
                <a:ext uri="{FF2B5EF4-FFF2-40B4-BE49-F238E27FC236}">
                  <a16:creationId xmlns:a16="http://schemas.microsoft.com/office/drawing/2014/main" id="{6CA63EBF-5902-B97F-2963-6729B4E3E1C3}"/>
                </a:ext>
              </a:extLst>
            </p:cNvPr>
            <p:cNvSpPr/>
            <p:nvPr>
              <p:custDataLst>
                <p:tags r:id="rId3"/>
              </p:custDataLst>
            </p:nvPr>
          </p:nvSpPr>
          <p:spPr>
            <a:xfrm>
              <a:off x="3716" y="3292"/>
              <a:ext cx="286" cy="327"/>
            </a:xfrm>
            <a:prstGeom prst="rect">
              <a:avLst/>
            </a:prstGeom>
            <a:solidFill>
              <a:srgbClr val="3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6" name="Rectangle 4">
            <a:extLst>
              <a:ext uri="{FF2B5EF4-FFF2-40B4-BE49-F238E27FC236}">
                <a16:creationId xmlns:a16="http://schemas.microsoft.com/office/drawing/2014/main" id="{027EFC56-6AAB-5C35-F886-30FA92532884}"/>
              </a:ext>
            </a:extLst>
          </p:cNvPr>
          <p:cNvSpPr>
            <a:spLocks noChangeArrowheads="1"/>
          </p:cNvSpPr>
          <p:nvPr/>
        </p:nvSpPr>
        <p:spPr bwMode="auto">
          <a:xfrm>
            <a:off x="344317" y="1217355"/>
            <a:ext cx="7977846" cy="4247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2667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266700" algn="l" defTabSz="914400" rtl="0" eaLnBrk="0" fontAlgn="base" latinLnBrk="0" hangingPunct="0">
              <a:lnSpc>
                <a:spcPct val="100000"/>
              </a:lnSpc>
              <a:spcBef>
                <a:spcPct val="0"/>
              </a:spcBef>
              <a:spcAft>
                <a:spcPct val="0"/>
              </a:spcAft>
              <a:buClrTx/>
              <a:buSzTx/>
              <a:buFontTx/>
              <a:buNone/>
              <a:tabLst/>
            </a:pPr>
            <a:r>
              <a:rPr kumimoji="0" lang="en-US" altLang="zh-CN" b="0" i="0" u="none" strike="noStrike" cap="none" normalizeH="0" baseline="0" dirty="0">
                <a:ln>
                  <a:noFill/>
                </a:ln>
                <a:solidFill>
                  <a:schemeClr val="tx1"/>
                </a:solidFill>
                <a:effectLst/>
                <a:latin typeface="Times New Roman" panose="02020603050405020304" pitchFamily="18" charset="0"/>
                <a:ea typeface="汉仪雅酷黑 65W" panose="020B0604020202020204"/>
                <a:cs typeface="Times New Roman" panose="02020603050405020304" pitchFamily="18" charset="0"/>
              </a:rPr>
              <a:t>include</a:t>
            </a:r>
            <a:r>
              <a:rPr kumimoji="0" lang="zh-CN" altLang="en-US" b="0" i="0" u="none" strike="noStrike" cap="none" normalizeH="0" baseline="0" dirty="0">
                <a:ln>
                  <a:noFill/>
                </a:ln>
                <a:solidFill>
                  <a:schemeClr val="tx1"/>
                </a:solidFill>
                <a:effectLst/>
                <a:latin typeface="Times New Roman" panose="02020603050405020304" pitchFamily="18" charset="0"/>
                <a:ea typeface="汉仪雅酷黑 65W" panose="020B0604020202020204"/>
                <a:cs typeface="Times New Roman" panose="02020603050405020304" pitchFamily="18" charset="0"/>
              </a:rPr>
              <a:t>动作语法格式如下：</a:t>
            </a:r>
            <a:endParaRPr kumimoji="0" lang="zh-CN" altLang="en-US" b="0" i="0" u="none" strike="noStrike" cap="none" normalizeH="0" baseline="0" dirty="0">
              <a:ln>
                <a:noFill/>
              </a:ln>
              <a:solidFill>
                <a:schemeClr val="tx1"/>
              </a:solidFill>
              <a:effectLst/>
              <a:ea typeface="汉仪雅酷黑 65W" panose="020B0604020202020204"/>
            </a:endParaRPr>
          </a:p>
          <a:p>
            <a:pPr marL="0" marR="0" lvl="0" indent="266700" algn="l" defTabSz="914400" rtl="0" eaLnBrk="0" fontAlgn="base" latinLnBrk="0" hangingPunct="0">
              <a:lnSpc>
                <a:spcPct val="100000"/>
              </a:lnSpc>
              <a:spcBef>
                <a:spcPct val="0"/>
              </a:spcBef>
              <a:spcAft>
                <a:spcPct val="0"/>
              </a:spcAft>
              <a:buClrTx/>
              <a:buSzTx/>
              <a:buFontTx/>
              <a:buNone/>
              <a:tabLst/>
            </a:pPr>
            <a:r>
              <a:rPr kumimoji="0" lang="en-US" altLang="zh-CN" b="0" i="0" u="none" strike="noStrike" cap="none" normalizeH="0" baseline="0" dirty="0">
                <a:ln>
                  <a:noFill/>
                </a:ln>
                <a:solidFill>
                  <a:srgbClr val="0066FF"/>
                </a:solidFill>
                <a:effectLst/>
                <a:latin typeface="Times New Roman" panose="02020603050405020304" pitchFamily="18" charset="0"/>
                <a:ea typeface="汉仪雅酷黑 65W" panose="020B0604020202020204"/>
                <a:cs typeface="Times New Roman" panose="02020603050405020304" pitchFamily="18" charset="0"/>
              </a:rPr>
              <a:t>&lt;</a:t>
            </a:r>
            <a:r>
              <a:rPr kumimoji="0" lang="en-US" altLang="zh-CN" b="0" i="0" u="none" strike="noStrike" cap="none" normalizeH="0" baseline="0" dirty="0" err="1">
                <a:ln>
                  <a:noFill/>
                </a:ln>
                <a:solidFill>
                  <a:schemeClr val="tx1"/>
                </a:solidFill>
                <a:effectLst/>
                <a:latin typeface="Times New Roman" panose="02020603050405020304" pitchFamily="18" charset="0"/>
                <a:ea typeface="汉仪雅酷黑 65W" panose="020B0604020202020204"/>
                <a:cs typeface="Times New Roman" panose="02020603050405020304" pitchFamily="18" charset="0"/>
              </a:rPr>
              <a:t>jsp:include</a:t>
            </a:r>
            <a:r>
              <a:rPr kumimoji="0" lang="en-US" altLang="zh-CN" b="0" i="0" u="none" strike="noStrike" cap="none" normalizeH="0" baseline="0" dirty="0">
                <a:ln>
                  <a:noFill/>
                </a:ln>
                <a:solidFill>
                  <a:schemeClr val="tx1"/>
                </a:solidFill>
                <a:effectLst/>
                <a:latin typeface="Times New Roman" panose="02020603050405020304" pitchFamily="18" charset="0"/>
                <a:ea typeface="汉仪雅酷黑 65W" panose="020B0604020202020204"/>
                <a:cs typeface="Times New Roman" panose="02020603050405020304" pitchFamily="18" charset="0"/>
              </a:rPr>
              <a:t> page</a:t>
            </a:r>
            <a:r>
              <a:rPr kumimoji="0" lang="en-US" altLang="zh-CN" b="0" i="1" u="none" strike="noStrike" cap="none" normalizeH="0" baseline="0" dirty="0">
                <a:ln>
                  <a:noFill/>
                </a:ln>
                <a:solidFill>
                  <a:schemeClr val="tx1"/>
                </a:solidFill>
                <a:effectLst/>
                <a:latin typeface="Times New Roman" panose="02020603050405020304" pitchFamily="18" charset="0"/>
                <a:ea typeface="汉仪雅酷黑 65W" panose="020B0604020202020204"/>
                <a:cs typeface="Times New Roman" panose="02020603050405020304" pitchFamily="18" charset="0"/>
              </a:rPr>
              <a:t>=</a:t>
            </a:r>
            <a:r>
              <a:rPr kumimoji="0" lang="en-US" altLang="zh-CN" b="0" i="0" u="none" strike="noStrike" cap="none" normalizeH="0" baseline="0" dirty="0">
                <a:ln>
                  <a:noFill/>
                </a:ln>
                <a:solidFill>
                  <a:schemeClr val="tx1"/>
                </a:solidFill>
                <a:effectLst/>
                <a:latin typeface="Times New Roman" panose="02020603050405020304" pitchFamily="18" charset="0"/>
                <a:ea typeface="汉仪雅酷黑 65W" panose="020B0604020202020204"/>
                <a:cs typeface="Times New Roman" panose="02020603050405020304" pitchFamily="18" charset="0"/>
              </a:rPr>
              <a:t>"</a:t>
            </a:r>
            <a:r>
              <a:rPr kumimoji="0" lang="zh-CN" altLang="en-US" b="0" i="0" u="none" strike="noStrike" cap="none" normalizeH="0" baseline="0" dirty="0">
                <a:ln>
                  <a:noFill/>
                </a:ln>
                <a:solidFill>
                  <a:schemeClr val="tx1"/>
                </a:solidFill>
                <a:effectLst/>
                <a:latin typeface="Times New Roman" panose="02020603050405020304" pitchFamily="18" charset="0"/>
                <a:ea typeface="汉仪雅酷黑 65W" panose="020B0604020202020204"/>
                <a:cs typeface="Times New Roman" panose="02020603050405020304" pitchFamily="18" charset="0"/>
              </a:rPr>
              <a:t>文件的名字</a:t>
            </a:r>
            <a:r>
              <a:rPr kumimoji="0" lang="en-US" altLang="zh-CN" b="0" i="0" u="none" strike="noStrike" cap="none" normalizeH="0" baseline="0" dirty="0">
                <a:ln>
                  <a:noFill/>
                </a:ln>
                <a:solidFill>
                  <a:schemeClr val="tx1"/>
                </a:solidFill>
                <a:effectLst/>
                <a:latin typeface="Times New Roman" panose="02020603050405020304" pitchFamily="18" charset="0"/>
                <a:ea typeface="汉仪雅酷黑 65W" panose="020B0604020202020204"/>
                <a:cs typeface="Times New Roman" panose="02020603050405020304" pitchFamily="18" charset="0"/>
              </a:rPr>
              <a:t>" </a:t>
            </a:r>
            <a:r>
              <a:rPr kumimoji="0" lang="en-US" altLang="zh-CN" b="0" i="1" u="none" strike="noStrike" cap="none" normalizeH="0" baseline="0" dirty="0">
                <a:ln>
                  <a:noFill/>
                </a:ln>
                <a:solidFill>
                  <a:schemeClr val="tx1"/>
                </a:solidFill>
                <a:effectLst/>
                <a:latin typeface="Times New Roman" panose="02020603050405020304" pitchFamily="18" charset="0"/>
                <a:ea typeface="汉仪雅酷黑 65W" panose="020B0604020202020204"/>
                <a:cs typeface="Times New Roman" panose="02020603050405020304" pitchFamily="18" charset="0"/>
              </a:rPr>
              <a:t>/</a:t>
            </a:r>
            <a:r>
              <a:rPr kumimoji="0" lang="en-US" altLang="zh-CN" b="0" i="1" u="none" strike="noStrike" cap="none" normalizeH="0" baseline="0" dirty="0">
                <a:ln>
                  <a:noFill/>
                </a:ln>
                <a:solidFill>
                  <a:srgbClr val="0066FF"/>
                </a:solidFill>
                <a:effectLst/>
                <a:latin typeface="Times New Roman" panose="02020603050405020304" pitchFamily="18" charset="0"/>
                <a:ea typeface="汉仪雅酷黑 65W" panose="020B0604020202020204"/>
                <a:cs typeface="Times New Roman" panose="02020603050405020304" pitchFamily="18" charset="0"/>
              </a:rPr>
              <a:t>&gt;</a:t>
            </a:r>
            <a:r>
              <a:rPr kumimoji="0" lang="en-US" altLang="zh-CN" b="0" i="1" u="none" strike="noStrike" cap="none" normalizeH="0" baseline="0" dirty="0">
                <a:ln>
                  <a:noFill/>
                </a:ln>
                <a:solidFill>
                  <a:schemeClr val="tx1"/>
                </a:solidFill>
                <a:effectLst/>
                <a:latin typeface="Times New Roman" panose="02020603050405020304" pitchFamily="18" charset="0"/>
                <a:ea typeface="汉仪雅酷黑 65W" panose="020B0604020202020204"/>
                <a:cs typeface="Times New Roman" panose="02020603050405020304" pitchFamily="18" charset="0"/>
              </a:rPr>
              <a:t> </a:t>
            </a:r>
            <a:endParaRPr kumimoji="0" lang="en-US" altLang="zh-CN" b="0" i="0" u="none" strike="noStrike" cap="none" normalizeH="0" baseline="0" dirty="0">
              <a:ln>
                <a:noFill/>
              </a:ln>
              <a:solidFill>
                <a:schemeClr val="tx1"/>
              </a:solidFill>
              <a:effectLst/>
              <a:ea typeface="汉仪雅酷黑 65W" panose="020B0604020202020204"/>
            </a:endParaRPr>
          </a:p>
          <a:p>
            <a:pPr marL="0" marR="0" lvl="0" indent="266700" algn="l" defTabSz="914400" rtl="0" eaLnBrk="0" fontAlgn="base" latinLnBrk="0" hangingPunct="0">
              <a:lnSpc>
                <a:spcPct val="100000"/>
              </a:lnSpc>
              <a:spcBef>
                <a:spcPct val="0"/>
              </a:spcBef>
              <a:spcAft>
                <a:spcPct val="0"/>
              </a:spcAft>
              <a:buClrTx/>
              <a:buSzTx/>
              <a:buFontTx/>
              <a:buNone/>
              <a:tabLst/>
            </a:pPr>
            <a:r>
              <a:rPr kumimoji="0" lang="zh-CN" altLang="en-US" b="0" i="0" u="none" strike="noStrike" cap="none" normalizeH="0" baseline="0" dirty="0">
                <a:ln>
                  <a:noFill/>
                </a:ln>
                <a:solidFill>
                  <a:schemeClr val="tx1"/>
                </a:solidFill>
                <a:effectLst/>
                <a:latin typeface="Times New Roman" panose="02020603050405020304" pitchFamily="18" charset="0"/>
                <a:ea typeface="汉仪雅酷黑 65W" panose="020B0604020202020204"/>
                <a:cs typeface="Times New Roman" panose="02020603050405020304" pitchFamily="18" charset="0"/>
              </a:rPr>
              <a:t>若向被包含的文件传递参数，则使用以下格式：</a:t>
            </a:r>
            <a:endParaRPr kumimoji="0" lang="zh-CN" altLang="en-US" b="0" i="0" u="none" strike="noStrike" cap="none" normalizeH="0" baseline="0" dirty="0">
              <a:ln>
                <a:noFill/>
              </a:ln>
              <a:solidFill>
                <a:schemeClr val="tx1"/>
              </a:solidFill>
              <a:effectLst/>
              <a:ea typeface="汉仪雅酷黑 65W" panose="020B0604020202020204"/>
            </a:endParaRPr>
          </a:p>
          <a:p>
            <a:pPr marL="0" marR="0" lvl="0" indent="266700" algn="l" defTabSz="914400" rtl="0" eaLnBrk="0" fontAlgn="base" latinLnBrk="0" hangingPunct="0">
              <a:lnSpc>
                <a:spcPct val="100000"/>
              </a:lnSpc>
              <a:spcBef>
                <a:spcPct val="0"/>
              </a:spcBef>
              <a:spcAft>
                <a:spcPct val="0"/>
              </a:spcAft>
              <a:buClrTx/>
              <a:buSzTx/>
              <a:buFontTx/>
              <a:buNone/>
              <a:tabLst/>
            </a:pPr>
            <a:r>
              <a:rPr kumimoji="0" lang="en-US" altLang="zh-CN" b="0" i="0" u="none" strike="noStrike" cap="none" normalizeH="0" baseline="0" dirty="0">
                <a:ln>
                  <a:noFill/>
                </a:ln>
                <a:solidFill>
                  <a:srgbClr val="0066FF"/>
                </a:solidFill>
                <a:effectLst/>
                <a:latin typeface="Times New Roman" panose="02020603050405020304" pitchFamily="18" charset="0"/>
                <a:ea typeface="汉仪雅酷黑 65W" panose="020B0604020202020204"/>
                <a:cs typeface="Times New Roman" panose="02020603050405020304" pitchFamily="18" charset="0"/>
              </a:rPr>
              <a:t>&lt;</a:t>
            </a:r>
            <a:r>
              <a:rPr kumimoji="0" lang="en-US" altLang="zh-CN" b="0" i="0" u="none" strike="noStrike" cap="none" normalizeH="0" baseline="0" dirty="0" err="1">
                <a:ln>
                  <a:noFill/>
                </a:ln>
                <a:solidFill>
                  <a:schemeClr val="tx1"/>
                </a:solidFill>
                <a:effectLst/>
                <a:latin typeface="Times New Roman" panose="02020603050405020304" pitchFamily="18" charset="0"/>
                <a:ea typeface="汉仪雅酷黑 65W" panose="020B0604020202020204"/>
                <a:cs typeface="Times New Roman" panose="02020603050405020304" pitchFamily="18" charset="0"/>
              </a:rPr>
              <a:t>jsp:include</a:t>
            </a:r>
            <a:r>
              <a:rPr kumimoji="0" lang="en-US" altLang="zh-CN" b="0" i="0" u="none" strike="noStrike" cap="none" normalizeH="0" baseline="0" dirty="0">
                <a:ln>
                  <a:noFill/>
                </a:ln>
                <a:solidFill>
                  <a:schemeClr val="tx1"/>
                </a:solidFill>
                <a:effectLst/>
                <a:latin typeface="Times New Roman" panose="02020603050405020304" pitchFamily="18" charset="0"/>
                <a:ea typeface="汉仪雅酷黑 65W" panose="020B0604020202020204"/>
                <a:cs typeface="Times New Roman" panose="02020603050405020304" pitchFamily="18" charset="0"/>
              </a:rPr>
              <a:t> page="</a:t>
            </a:r>
            <a:r>
              <a:rPr kumimoji="0" lang="zh-CN" altLang="en-US" b="0" i="0" u="none" strike="noStrike" cap="none" normalizeH="0" baseline="0" dirty="0">
                <a:ln>
                  <a:noFill/>
                </a:ln>
                <a:solidFill>
                  <a:schemeClr val="tx1"/>
                </a:solidFill>
                <a:effectLst/>
                <a:latin typeface="Times New Roman" panose="02020603050405020304" pitchFamily="18" charset="0"/>
                <a:ea typeface="汉仪雅酷黑 65W" panose="020B0604020202020204"/>
                <a:cs typeface="Times New Roman" panose="02020603050405020304" pitchFamily="18" charset="0"/>
              </a:rPr>
              <a:t>文件的名字</a:t>
            </a:r>
            <a:r>
              <a:rPr kumimoji="0" lang="en-US" altLang="zh-CN" b="0" i="0" u="none" strike="noStrike" cap="none" normalizeH="0" baseline="0" dirty="0">
                <a:ln>
                  <a:noFill/>
                </a:ln>
                <a:solidFill>
                  <a:schemeClr val="tx1"/>
                </a:solidFill>
                <a:effectLst/>
                <a:latin typeface="Times New Roman" panose="02020603050405020304" pitchFamily="18" charset="0"/>
                <a:ea typeface="汉仪雅酷黑 65W" panose="020B0604020202020204"/>
                <a:cs typeface="Times New Roman" panose="02020603050405020304" pitchFamily="18" charset="0"/>
              </a:rPr>
              <a:t>" /</a:t>
            </a:r>
            <a:r>
              <a:rPr kumimoji="0" lang="en-US" altLang="zh-CN" b="0" i="0" u="none" strike="noStrike" cap="none" normalizeH="0" baseline="0" dirty="0">
                <a:ln>
                  <a:noFill/>
                </a:ln>
                <a:solidFill>
                  <a:srgbClr val="0066FF"/>
                </a:solidFill>
                <a:effectLst/>
                <a:latin typeface="Times New Roman" panose="02020603050405020304" pitchFamily="18" charset="0"/>
                <a:ea typeface="汉仪雅酷黑 65W" panose="020B0604020202020204"/>
                <a:cs typeface="Times New Roman" panose="02020603050405020304" pitchFamily="18" charset="0"/>
              </a:rPr>
              <a:t>&gt;</a:t>
            </a:r>
            <a:endParaRPr kumimoji="0" lang="en-US" altLang="zh-CN" b="0" i="0" u="none" strike="noStrike" cap="none" normalizeH="0" baseline="0" dirty="0">
              <a:ln>
                <a:noFill/>
              </a:ln>
              <a:solidFill>
                <a:schemeClr val="tx1"/>
              </a:solidFill>
              <a:effectLst/>
              <a:ea typeface="汉仪雅酷黑 65W" panose="020B0604020202020204"/>
            </a:endParaRPr>
          </a:p>
          <a:p>
            <a:pPr marL="0" marR="0" lvl="0" indent="266700" algn="l" defTabSz="914400" rtl="0" eaLnBrk="0" fontAlgn="base" latinLnBrk="0" hangingPunct="0">
              <a:lnSpc>
                <a:spcPct val="100000"/>
              </a:lnSpc>
              <a:spcBef>
                <a:spcPct val="0"/>
              </a:spcBef>
              <a:spcAft>
                <a:spcPct val="0"/>
              </a:spcAft>
              <a:buClrTx/>
              <a:buSzTx/>
              <a:buFontTx/>
              <a:buNone/>
              <a:tabLst/>
            </a:pPr>
            <a:r>
              <a:rPr kumimoji="0" lang="en-US" altLang="zh-CN" b="0" i="0" u="none" strike="noStrike" cap="none" normalizeH="0" baseline="0" dirty="0">
                <a:ln>
                  <a:noFill/>
                </a:ln>
                <a:solidFill>
                  <a:schemeClr val="tx1"/>
                </a:solidFill>
                <a:effectLst/>
                <a:latin typeface="Times New Roman" panose="02020603050405020304" pitchFamily="18" charset="0"/>
                <a:ea typeface="汉仪雅酷黑 65W" panose="020B0604020202020204"/>
                <a:cs typeface="Times New Roman" panose="02020603050405020304" pitchFamily="18" charset="0"/>
              </a:rPr>
              <a:t> </a:t>
            </a:r>
            <a:r>
              <a:rPr kumimoji="0" lang="en-US" altLang="zh-CN" b="0" i="0" u="none" strike="noStrike" cap="none" normalizeH="0" baseline="0" dirty="0" bmk="">
                <a:ln>
                  <a:noFill/>
                </a:ln>
                <a:solidFill>
                  <a:schemeClr val="tx1"/>
                </a:solidFill>
                <a:effectLst/>
                <a:latin typeface="Times New Roman" panose="02020603050405020304" pitchFamily="18" charset="0"/>
                <a:ea typeface="汉仪雅酷黑 65W" panose="020B0604020202020204"/>
                <a:cs typeface="Times New Roman" panose="02020603050405020304" pitchFamily="18" charset="0"/>
              </a:rPr>
              <a:t>   </a:t>
            </a:r>
            <a:r>
              <a:rPr kumimoji="0" lang="en-US" altLang="zh-CN" b="0" i="0" u="none" strike="noStrike" cap="none" normalizeH="0" baseline="0" dirty="0" bmk="">
                <a:ln>
                  <a:noFill/>
                </a:ln>
                <a:solidFill>
                  <a:srgbClr val="0066FF"/>
                </a:solidFill>
                <a:effectLst/>
                <a:latin typeface="Times New Roman" panose="02020603050405020304" pitchFamily="18" charset="0"/>
                <a:ea typeface="汉仪雅酷黑 65W" panose="020B0604020202020204"/>
                <a:cs typeface="Times New Roman" panose="02020603050405020304" pitchFamily="18" charset="0"/>
              </a:rPr>
              <a:t>&lt;</a:t>
            </a:r>
            <a:r>
              <a:rPr kumimoji="0" lang="en-US" altLang="zh-CN" b="0" i="0" u="none" strike="noStrike" cap="none" normalizeH="0" baseline="0" dirty="0" err="1" bmk="">
                <a:ln>
                  <a:noFill/>
                </a:ln>
                <a:solidFill>
                  <a:schemeClr val="tx1"/>
                </a:solidFill>
                <a:effectLst/>
                <a:latin typeface="Times New Roman" panose="02020603050405020304" pitchFamily="18" charset="0"/>
                <a:ea typeface="汉仪雅酷黑 65W" panose="020B0604020202020204"/>
                <a:cs typeface="Times New Roman" panose="02020603050405020304" pitchFamily="18" charset="0"/>
              </a:rPr>
              <a:t>jsp:param</a:t>
            </a:r>
            <a:r>
              <a:rPr kumimoji="0" lang="en-US" altLang="zh-CN" b="0" i="0" u="none" strike="noStrike" cap="none" normalizeH="0" baseline="0" dirty="0" bmk="">
                <a:ln>
                  <a:noFill/>
                </a:ln>
                <a:solidFill>
                  <a:schemeClr val="tx1"/>
                </a:solidFill>
                <a:effectLst/>
                <a:latin typeface="Times New Roman" panose="02020603050405020304" pitchFamily="18" charset="0"/>
                <a:ea typeface="汉仪雅酷黑 65W" panose="020B0604020202020204"/>
                <a:cs typeface="Times New Roman" panose="02020603050405020304" pitchFamily="18" charset="0"/>
              </a:rPr>
              <a:t> name="</a:t>
            </a:r>
            <a:r>
              <a:rPr kumimoji="0" lang="zh-CN" altLang="en-US" b="0" i="0" u="none" strike="noStrike" cap="none" normalizeH="0" baseline="0" dirty="0" bmk="">
                <a:ln>
                  <a:noFill/>
                </a:ln>
                <a:solidFill>
                  <a:schemeClr val="tx1"/>
                </a:solidFill>
                <a:effectLst/>
                <a:latin typeface="Times New Roman" panose="02020603050405020304" pitchFamily="18" charset="0"/>
                <a:ea typeface="汉仪雅酷黑 65W" panose="020B0604020202020204"/>
                <a:cs typeface="Times New Roman" panose="02020603050405020304" pitchFamily="18" charset="0"/>
              </a:rPr>
              <a:t>参数名</a:t>
            </a:r>
            <a:r>
              <a:rPr kumimoji="0" lang="en-US" altLang="zh-CN" b="0" i="0" u="none" strike="noStrike" cap="none" normalizeH="0" baseline="0" dirty="0" bmk="">
                <a:ln>
                  <a:noFill/>
                </a:ln>
                <a:solidFill>
                  <a:schemeClr val="tx1"/>
                </a:solidFill>
                <a:effectLst/>
                <a:latin typeface="Times New Roman" panose="02020603050405020304" pitchFamily="18" charset="0"/>
                <a:ea typeface="汉仪雅酷黑 65W" panose="020B0604020202020204"/>
                <a:cs typeface="Times New Roman" panose="02020603050405020304" pitchFamily="18" charset="0"/>
              </a:rPr>
              <a:t>1" value="</a:t>
            </a:r>
            <a:r>
              <a:rPr kumimoji="0" lang="zh-CN" altLang="en-US" b="0" i="0" u="none" strike="noStrike" cap="none" normalizeH="0" baseline="0" dirty="0" bmk="">
                <a:ln>
                  <a:noFill/>
                </a:ln>
                <a:solidFill>
                  <a:schemeClr val="tx1"/>
                </a:solidFill>
                <a:effectLst/>
                <a:latin typeface="Times New Roman" panose="02020603050405020304" pitchFamily="18" charset="0"/>
                <a:ea typeface="汉仪雅酷黑 65W" panose="020B0604020202020204"/>
                <a:cs typeface="Times New Roman" panose="02020603050405020304" pitchFamily="18" charset="0"/>
              </a:rPr>
              <a:t>参数值</a:t>
            </a:r>
            <a:r>
              <a:rPr kumimoji="0" lang="en-US" altLang="zh-CN" b="0" i="0" u="none" strike="noStrike" cap="none" normalizeH="0" baseline="0" dirty="0" bmk="">
                <a:ln>
                  <a:noFill/>
                </a:ln>
                <a:solidFill>
                  <a:schemeClr val="tx1"/>
                </a:solidFill>
                <a:effectLst/>
                <a:latin typeface="Times New Roman" panose="02020603050405020304" pitchFamily="18" charset="0"/>
                <a:ea typeface="汉仪雅酷黑 65W" panose="020B0604020202020204"/>
                <a:cs typeface="Times New Roman" panose="02020603050405020304" pitchFamily="18" charset="0"/>
              </a:rPr>
              <a:t>1"</a:t>
            </a:r>
            <a:r>
              <a:rPr kumimoji="0" lang="en-US" altLang="zh-CN" b="0" i="0" u="none" strike="noStrike" cap="none" normalizeH="0" baseline="0" dirty="0" bmk="">
                <a:ln>
                  <a:noFill/>
                </a:ln>
                <a:solidFill>
                  <a:srgbClr val="0066FF"/>
                </a:solidFill>
                <a:effectLst/>
                <a:latin typeface="Times New Roman" panose="02020603050405020304" pitchFamily="18" charset="0"/>
                <a:ea typeface="汉仪雅酷黑 65W" panose="020B0604020202020204"/>
                <a:cs typeface="Times New Roman" panose="02020603050405020304" pitchFamily="18" charset="0"/>
              </a:rPr>
              <a:t>&gt;</a:t>
            </a:r>
            <a:endParaRPr kumimoji="0" lang="en-US" altLang="zh-CN" b="0" i="0" u="none" strike="noStrike" cap="none" normalizeH="0" baseline="0" dirty="0" bmk="">
              <a:ln>
                <a:noFill/>
              </a:ln>
              <a:solidFill>
                <a:schemeClr val="tx1"/>
              </a:solidFill>
              <a:effectLst/>
              <a:ea typeface="汉仪雅酷黑 65W" panose="020B0604020202020204"/>
            </a:endParaRPr>
          </a:p>
          <a:p>
            <a:pPr marL="0" marR="0" lvl="0" indent="266700" algn="l" defTabSz="914400" rtl="0" eaLnBrk="0" fontAlgn="base" latinLnBrk="0" hangingPunct="0">
              <a:lnSpc>
                <a:spcPct val="100000"/>
              </a:lnSpc>
              <a:spcBef>
                <a:spcPct val="0"/>
              </a:spcBef>
              <a:spcAft>
                <a:spcPct val="0"/>
              </a:spcAft>
              <a:buClrTx/>
              <a:buSzTx/>
              <a:buFontTx/>
              <a:buNone/>
              <a:tabLst/>
            </a:pPr>
            <a:r>
              <a:rPr kumimoji="0" lang="en-US" altLang="zh-CN" b="0" i="0" u="none" strike="noStrike" cap="none" normalizeH="0" baseline="0" dirty="0" bmk="">
                <a:ln>
                  <a:noFill/>
                </a:ln>
                <a:solidFill>
                  <a:schemeClr val="tx1"/>
                </a:solidFill>
                <a:effectLst/>
                <a:latin typeface="Times New Roman" panose="02020603050405020304" pitchFamily="18" charset="0"/>
                <a:ea typeface="汉仪雅酷黑 65W" panose="020B0604020202020204"/>
                <a:cs typeface="Times New Roman" panose="02020603050405020304" pitchFamily="18" charset="0"/>
              </a:rPr>
              <a:t>    </a:t>
            </a:r>
            <a:r>
              <a:rPr kumimoji="0" lang="en-US" altLang="zh-CN" b="0" i="0" u="none" strike="noStrike" cap="none" normalizeH="0" baseline="0" dirty="0" bmk="sys299040">
                <a:ln>
                  <a:noFill/>
                </a:ln>
                <a:solidFill>
                  <a:srgbClr val="0066FF"/>
                </a:solidFill>
                <a:effectLst/>
                <a:latin typeface="Times New Roman" panose="02020603050405020304" pitchFamily="18" charset="0"/>
                <a:ea typeface="汉仪雅酷黑 65W" panose="020B0604020202020204"/>
                <a:cs typeface="Times New Roman" panose="02020603050405020304" pitchFamily="18" charset="0"/>
              </a:rPr>
              <a:t>&lt;</a:t>
            </a:r>
            <a:r>
              <a:rPr kumimoji="0" lang="en-US" altLang="zh-CN" b="0" i="0" u="none" strike="noStrike" cap="none" normalizeH="0" baseline="0" dirty="0" err="1" bmk="sys299040">
                <a:ln>
                  <a:noFill/>
                </a:ln>
                <a:solidFill>
                  <a:schemeClr val="tx1"/>
                </a:solidFill>
                <a:effectLst/>
                <a:latin typeface="Times New Roman" panose="02020603050405020304" pitchFamily="18" charset="0"/>
                <a:ea typeface="汉仪雅酷黑 65W" panose="020B0604020202020204"/>
                <a:cs typeface="Times New Roman" panose="02020603050405020304" pitchFamily="18" charset="0"/>
              </a:rPr>
              <a:t>jsp:param</a:t>
            </a:r>
            <a:r>
              <a:rPr kumimoji="0" lang="en-US" altLang="zh-CN" b="0" i="0" u="none" strike="noStrike" cap="none" normalizeH="0" baseline="0" dirty="0" bmk="sys299040">
                <a:ln>
                  <a:noFill/>
                </a:ln>
                <a:solidFill>
                  <a:schemeClr val="tx1"/>
                </a:solidFill>
                <a:effectLst/>
                <a:latin typeface="Times New Roman" panose="02020603050405020304" pitchFamily="18" charset="0"/>
                <a:ea typeface="汉仪雅酷黑 65W" panose="020B0604020202020204"/>
                <a:cs typeface="Times New Roman" panose="02020603050405020304" pitchFamily="18" charset="0"/>
              </a:rPr>
              <a:t> name="</a:t>
            </a:r>
            <a:r>
              <a:rPr kumimoji="0" lang="zh-CN" altLang="en-US" b="0" i="0" u="none" strike="noStrike" cap="none" normalizeH="0" baseline="0" dirty="0" bmk="sys299040">
                <a:ln>
                  <a:noFill/>
                </a:ln>
                <a:solidFill>
                  <a:schemeClr val="tx1"/>
                </a:solidFill>
                <a:effectLst/>
                <a:latin typeface="Times New Roman" panose="02020603050405020304" pitchFamily="18" charset="0"/>
                <a:ea typeface="汉仪雅酷黑 65W" panose="020B0604020202020204"/>
                <a:cs typeface="Times New Roman" panose="02020603050405020304" pitchFamily="18" charset="0"/>
              </a:rPr>
              <a:t>参数名</a:t>
            </a:r>
            <a:r>
              <a:rPr kumimoji="0" lang="en-US" altLang="zh-CN" b="0" i="0" u="none" strike="noStrike" cap="none" normalizeH="0" baseline="0" dirty="0" bmk="sys299040">
                <a:ln>
                  <a:noFill/>
                </a:ln>
                <a:solidFill>
                  <a:schemeClr val="tx1"/>
                </a:solidFill>
                <a:effectLst/>
                <a:latin typeface="Times New Roman" panose="02020603050405020304" pitchFamily="18" charset="0"/>
                <a:ea typeface="汉仪雅酷黑 65W" panose="020B0604020202020204"/>
                <a:cs typeface="Times New Roman" panose="02020603050405020304" pitchFamily="18" charset="0"/>
              </a:rPr>
              <a:t>2" value="</a:t>
            </a:r>
            <a:r>
              <a:rPr kumimoji="0" lang="zh-CN" altLang="en-US" b="0" i="0" u="none" strike="noStrike" cap="none" normalizeH="0" baseline="0" dirty="0" bmk="sys299040">
                <a:ln>
                  <a:noFill/>
                </a:ln>
                <a:solidFill>
                  <a:schemeClr val="tx1"/>
                </a:solidFill>
                <a:effectLst/>
                <a:latin typeface="Times New Roman" panose="02020603050405020304" pitchFamily="18" charset="0"/>
                <a:ea typeface="汉仪雅酷黑 65W" panose="020B0604020202020204"/>
                <a:cs typeface="Times New Roman" panose="02020603050405020304" pitchFamily="18" charset="0"/>
              </a:rPr>
              <a:t>参数值</a:t>
            </a:r>
            <a:r>
              <a:rPr kumimoji="0" lang="en-US" altLang="zh-CN" b="0" i="0" u="none" strike="noStrike" cap="none" normalizeH="0" baseline="0" dirty="0" bmk="sys299040">
                <a:ln>
                  <a:noFill/>
                </a:ln>
                <a:solidFill>
                  <a:schemeClr val="tx1"/>
                </a:solidFill>
                <a:effectLst/>
                <a:latin typeface="Times New Roman" panose="02020603050405020304" pitchFamily="18" charset="0"/>
                <a:ea typeface="汉仪雅酷黑 65W" panose="020B0604020202020204"/>
                <a:cs typeface="Times New Roman" panose="02020603050405020304" pitchFamily="18" charset="0"/>
              </a:rPr>
              <a:t>2"</a:t>
            </a:r>
            <a:r>
              <a:rPr kumimoji="0" lang="en-US" altLang="zh-CN" b="0" i="0" u="none" strike="noStrike" cap="none" normalizeH="0" baseline="0" dirty="0" bmk="sys299040">
                <a:ln>
                  <a:noFill/>
                </a:ln>
                <a:solidFill>
                  <a:srgbClr val="0066FF"/>
                </a:solidFill>
                <a:effectLst/>
                <a:latin typeface="Times New Roman" panose="02020603050405020304" pitchFamily="18" charset="0"/>
                <a:ea typeface="汉仪雅酷黑 65W" panose="020B0604020202020204"/>
                <a:cs typeface="Times New Roman" panose="02020603050405020304" pitchFamily="18" charset="0"/>
              </a:rPr>
              <a:t>&gt;</a:t>
            </a:r>
            <a:endParaRPr kumimoji="0" lang="en-US" altLang="zh-CN" b="0" i="0" u="none" strike="noStrike" cap="none" normalizeH="0" baseline="0" dirty="0">
              <a:ln>
                <a:noFill/>
              </a:ln>
              <a:solidFill>
                <a:schemeClr val="tx1"/>
              </a:solidFill>
              <a:effectLst/>
              <a:ea typeface="汉仪雅酷黑 65W" panose="020B0604020202020204"/>
            </a:endParaRPr>
          </a:p>
          <a:p>
            <a:pPr marL="0" marR="0" lvl="0" indent="266700" algn="l" defTabSz="914400" rtl="0" eaLnBrk="0" fontAlgn="base" latinLnBrk="0" hangingPunct="0">
              <a:lnSpc>
                <a:spcPct val="100000"/>
              </a:lnSpc>
              <a:spcBef>
                <a:spcPct val="0"/>
              </a:spcBef>
              <a:spcAft>
                <a:spcPct val="0"/>
              </a:spcAft>
              <a:buClrTx/>
              <a:buSzTx/>
              <a:buFontTx/>
              <a:buNone/>
              <a:tabLst/>
            </a:pPr>
            <a:r>
              <a:rPr kumimoji="0" lang="en-US" altLang="zh-CN" b="0" i="0" u="none" strike="noStrike" cap="none" normalizeH="0" baseline="0" dirty="0">
                <a:ln>
                  <a:noFill/>
                </a:ln>
                <a:solidFill>
                  <a:schemeClr val="tx1"/>
                </a:solidFill>
                <a:effectLst/>
                <a:latin typeface="Times New Roman" panose="02020603050405020304" pitchFamily="18" charset="0"/>
                <a:ea typeface="汉仪雅酷黑 65W" panose="020B0604020202020204"/>
                <a:cs typeface="Times New Roman" panose="02020603050405020304" pitchFamily="18" charset="0"/>
              </a:rPr>
              <a:t>    …</a:t>
            </a:r>
            <a:endParaRPr kumimoji="0" lang="en-US" altLang="zh-CN" b="0" i="0" u="none" strike="noStrike" cap="none" normalizeH="0" baseline="0" dirty="0">
              <a:ln>
                <a:noFill/>
              </a:ln>
              <a:solidFill>
                <a:schemeClr val="tx1"/>
              </a:solidFill>
              <a:effectLst/>
              <a:ea typeface="汉仪雅酷黑 65W" panose="020B0604020202020204"/>
            </a:endParaRPr>
          </a:p>
          <a:p>
            <a:pPr marL="0" marR="0" lvl="0" indent="266700" algn="l" defTabSz="914400" rtl="0" eaLnBrk="0" fontAlgn="base" latinLnBrk="0" hangingPunct="0">
              <a:lnSpc>
                <a:spcPct val="100000"/>
              </a:lnSpc>
              <a:spcBef>
                <a:spcPct val="0"/>
              </a:spcBef>
              <a:spcAft>
                <a:spcPct val="0"/>
              </a:spcAft>
              <a:buClrTx/>
              <a:buSzTx/>
              <a:buFontTx/>
              <a:buNone/>
              <a:tabLst/>
            </a:pPr>
            <a:r>
              <a:rPr kumimoji="0" lang="en-US" altLang="zh-CN" b="0" i="0" u="none" strike="noStrike" cap="none" normalizeH="0" baseline="0" dirty="0">
                <a:ln>
                  <a:noFill/>
                </a:ln>
                <a:solidFill>
                  <a:schemeClr val="tx1"/>
                </a:solidFill>
                <a:effectLst/>
                <a:latin typeface="Times New Roman" panose="02020603050405020304" pitchFamily="18" charset="0"/>
                <a:ea typeface="汉仪雅酷黑 65W" panose="020B0604020202020204"/>
                <a:cs typeface="Times New Roman" panose="02020603050405020304" pitchFamily="18" charset="0"/>
              </a:rPr>
              <a:t> &lt;/</a:t>
            </a:r>
            <a:r>
              <a:rPr kumimoji="0" lang="en-US" altLang="zh-CN" b="0" i="0" u="none" strike="noStrike" cap="none" normalizeH="0" baseline="0" dirty="0" err="1">
                <a:ln>
                  <a:noFill/>
                </a:ln>
                <a:solidFill>
                  <a:schemeClr val="tx1"/>
                </a:solidFill>
                <a:effectLst/>
                <a:latin typeface="Times New Roman" panose="02020603050405020304" pitchFamily="18" charset="0"/>
                <a:ea typeface="汉仪雅酷黑 65W" panose="020B0604020202020204"/>
                <a:cs typeface="Times New Roman" panose="02020603050405020304" pitchFamily="18" charset="0"/>
              </a:rPr>
              <a:t>jsp:include</a:t>
            </a:r>
            <a:r>
              <a:rPr kumimoji="0" lang="en-US" altLang="zh-CN" b="0" i="0" u="none" strike="noStrike" cap="none" normalizeH="0" baseline="0" dirty="0">
                <a:ln>
                  <a:noFill/>
                </a:ln>
                <a:solidFill>
                  <a:schemeClr val="tx1"/>
                </a:solidFill>
                <a:effectLst/>
                <a:latin typeface="Times New Roman" panose="02020603050405020304" pitchFamily="18" charset="0"/>
                <a:ea typeface="汉仪雅酷黑 65W" panose="020B0604020202020204"/>
                <a:cs typeface="Times New Roman" panose="02020603050405020304" pitchFamily="18" charset="0"/>
              </a:rPr>
              <a:t>&gt;</a:t>
            </a:r>
            <a:endParaRPr kumimoji="0" lang="en-US" altLang="zh-CN" b="0" i="0" u="none" strike="noStrike" cap="none" normalizeH="0" baseline="0" dirty="0">
              <a:ln>
                <a:noFill/>
              </a:ln>
              <a:solidFill>
                <a:schemeClr val="tx1"/>
              </a:solidFill>
              <a:effectLst/>
              <a:ea typeface="汉仪雅酷黑 65W" panose="020B0604020202020204"/>
            </a:endParaRPr>
          </a:p>
          <a:p>
            <a:pPr marL="0" marR="0" lvl="0" indent="266700" algn="l" defTabSz="914400" rtl="0" eaLnBrk="0" fontAlgn="base" latinLnBrk="0" hangingPunct="0">
              <a:lnSpc>
                <a:spcPct val="100000"/>
              </a:lnSpc>
              <a:spcBef>
                <a:spcPct val="0"/>
              </a:spcBef>
              <a:spcAft>
                <a:spcPct val="0"/>
              </a:spcAft>
              <a:buClrTx/>
              <a:buSzTx/>
              <a:buFontTx/>
              <a:buNone/>
              <a:tabLst/>
            </a:pPr>
            <a:r>
              <a:rPr kumimoji="0" lang="zh-CN" altLang="en-US" b="0" i="0" u="none" strike="noStrike" cap="none" normalizeH="0" baseline="0" dirty="0">
                <a:ln>
                  <a:noFill/>
                </a:ln>
                <a:solidFill>
                  <a:schemeClr val="tx1"/>
                </a:solidFill>
                <a:effectLst/>
                <a:latin typeface="Times New Roman" panose="02020603050405020304" pitchFamily="18" charset="0"/>
                <a:ea typeface="汉仪雅酷黑 65W" panose="020B0604020202020204"/>
                <a:cs typeface="Times New Roman" panose="02020603050405020304" pitchFamily="18" charset="0"/>
              </a:rPr>
              <a:t>以下对上述的格式样例中的参数进行相关说明：</a:t>
            </a:r>
            <a:endParaRPr kumimoji="0" lang="zh-CN" altLang="en-US" b="0" i="0" u="none" strike="noStrike" cap="none" normalizeH="0" baseline="0" dirty="0">
              <a:ln>
                <a:noFill/>
              </a:ln>
              <a:solidFill>
                <a:schemeClr val="tx1"/>
              </a:solidFill>
              <a:effectLst/>
              <a:ea typeface="汉仪雅酷黑 65W" panose="020B0604020202020204"/>
            </a:endParaRPr>
          </a:p>
          <a:p>
            <a:pPr marL="0" marR="0" lvl="0" indent="266700" algn="l" defTabSz="914400" rtl="0" eaLnBrk="0" fontAlgn="base" latinLnBrk="0" hangingPunct="0">
              <a:lnSpc>
                <a:spcPct val="100000"/>
              </a:lnSpc>
              <a:spcBef>
                <a:spcPct val="0"/>
              </a:spcBef>
              <a:spcAft>
                <a:spcPct val="0"/>
              </a:spcAft>
              <a:buClrTx/>
              <a:buSzTx/>
              <a:buFontTx/>
              <a:buNone/>
              <a:tabLst/>
            </a:pPr>
            <a:r>
              <a:rPr kumimoji="0" lang="zh-CN" altLang="en-US" b="0" i="0" u="none" strike="noStrike" cap="none" normalizeH="0" baseline="0" dirty="0">
                <a:ln>
                  <a:noFill/>
                </a:ln>
                <a:solidFill>
                  <a:schemeClr val="tx1"/>
                </a:solidFill>
                <a:effectLst/>
                <a:latin typeface="Times New Roman" panose="02020603050405020304" pitchFamily="18" charset="0"/>
                <a:ea typeface="汉仪雅酷黑 65W" panose="020B0604020202020204"/>
                <a:cs typeface="Times New Roman" panose="02020603050405020304" pitchFamily="18" charset="0"/>
              </a:rPr>
              <a:t>①</a:t>
            </a:r>
            <a:r>
              <a:rPr kumimoji="0" lang="en-US" altLang="zh-CN" b="0" i="0" u="none" strike="noStrike" cap="none" normalizeH="0" baseline="0" dirty="0">
                <a:ln>
                  <a:noFill/>
                </a:ln>
                <a:solidFill>
                  <a:schemeClr val="tx1"/>
                </a:solidFill>
                <a:effectLst/>
                <a:latin typeface="Times New Roman" panose="02020603050405020304" pitchFamily="18" charset="0"/>
                <a:ea typeface="汉仪雅酷黑 65W" panose="020B0604020202020204"/>
                <a:cs typeface="Times New Roman" panose="02020603050405020304" pitchFamily="18" charset="0"/>
              </a:rPr>
              <a:t>page=“</a:t>
            </a:r>
            <a:r>
              <a:rPr kumimoji="0" lang="zh-CN" altLang="en-US" b="0" i="0" u="none" strike="noStrike" cap="none" normalizeH="0" baseline="0" dirty="0">
                <a:ln>
                  <a:noFill/>
                </a:ln>
                <a:solidFill>
                  <a:schemeClr val="tx1"/>
                </a:solidFill>
                <a:effectLst/>
                <a:latin typeface="Times New Roman" panose="02020603050405020304" pitchFamily="18" charset="0"/>
                <a:ea typeface="汉仪雅酷黑 65W" panose="020B0604020202020204"/>
                <a:cs typeface="Times New Roman" panose="02020603050405020304" pitchFamily="18" charset="0"/>
              </a:rPr>
              <a:t>文件的</a:t>
            </a:r>
            <a:r>
              <a:rPr kumimoji="0" lang="en-US" altLang="zh-CN" b="0" i="0" u="none" strike="noStrike" cap="none" normalizeH="0" baseline="0" dirty="0">
                <a:ln>
                  <a:noFill/>
                </a:ln>
                <a:solidFill>
                  <a:schemeClr val="tx1"/>
                </a:solidFill>
                <a:effectLst/>
                <a:latin typeface="Times New Roman" panose="02020603050405020304" pitchFamily="18" charset="0"/>
                <a:ea typeface="汉仪雅酷黑 65W" panose="020B0604020202020204"/>
                <a:cs typeface="Times New Roman" panose="02020603050405020304" pitchFamily="18" charset="0"/>
              </a:rPr>
              <a:t>URL”</a:t>
            </a:r>
            <a:r>
              <a:rPr kumimoji="0" lang="zh-CN" altLang="en-US" b="0" i="0" u="none" strike="noStrike" cap="none" normalizeH="0" baseline="0" dirty="0">
                <a:ln>
                  <a:noFill/>
                </a:ln>
                <a:solidFill>
                  <a:schemeClr val="tx1"/>
                </a:solidFill>
                <a:effectLst/>
                <a:latin typeface="Times New Roman" panose="02020603050405020304" pitchFamily="18" charset="0"/>
                <a:ea typeface="汉仪雅酷黑 65W" panose="020B0604020202020204"/>
                <a:cs typeface="Times New Roman" panose="02020603050405020304" pitchFamily="18" charset="0"/>
              </a:rPr>
              <a:t>：设置需要插入文件的</a:t>
            </a:r>
            <a:r>
              <a:rPr kumimoji="0" lang="en-US" altLang="zh-CN" b="0" i="0" u="none" strike="noStrike" cap="none" normalizeH="0" baseline="0" dirty="0">
                <a:ln>
                  <a:noFill/>
                </a:ln>
                <a:solidFill>
                  <a:schemeClr val="tx1"/>
                </a:solidFill>
                <a:effectLst/>
                <a:latin typeface="Times New Roman" panose="02020603050405020304" pitchFamily="18" charset="0"/>
                <a:ea typeface="汉仪雅酷黑 65W" panose="020B0604020202020204"/>
                <a:cs typeface="Times New Roman" panose="02020603050405020304" pitchFamily="18" charset="0"/>
              </a:rPr>
              <a:t>URL</a:t>
            </a:r>
            <a:r>
              <a:rPr kumimoji="0" lang="zh-CN" altLang="en-US" b="0" i="0" u="none" strike="noStrike" cap="none" normalizeH="0" baseline="0" dirty="0">
                <a:ln>
                  <a:noFill/>
                </a:ln>
                <a:solidFill>
                  <a:schemeClr val="tx1"/>
                </a:solidFill>
                <a:effectLst/>
                <a:latin typeface="Times New Roman" panose="02020603050405020304" pitchFamily="18" charset="0"/>
                <a:ea typeface="汉仪雅酷黑 65W" panose="020B0604020202020204"/>
                <a:cs typeface="Times New Roman" panose="02020603050405020304" pitchFamily="18" charset="0"/>
              </a:rPr>
              <a:t>，该参数是一个相对路径或代表相对路径的表达式。</a:t>
            </a:r>
            <a:endParaRPr kumimoji="0" lang="zh-CN" altLang="en-US" b="0" i="0" u="none" strike="noStrike" cap="none" normalizeH="0" baseline="0" dirty="0">
              <a:ln>
                <a:noFill/>
              </a:ln>
              <a:solidFill>
                <a:schemeClr val="tx1"/>
              </a:solidFill>
              <a:effectLst/>
              <a:latin typeface="宋体" panose="02010600030101010101" pitchFamily="2" charset="-122"/>
              <a:ea typeface="汉仪雅酷黑 65W" panose="020B0604020202020204"/>
              <a:cs typeface="Times New Roman" panose="02020603050405020304" pitchFamily="18" charset="0"/>
            </a:endParaRPr>
          </a:p>
          <a:p>
            <a:pPr marL="0" marR="0" lvl="0" indent="266700" algn="l" defTabSz="914400" rtl="0" eaLnBrk="0" fontAlgn="base" latinLnBrk="0" hangingPunct="0">
              <a:lnSpc>
                <a:spcPct val="100000"/>
              </a:lnSpc>
              <a:spcBef>
                <a:spcPct val="0"/>
              </a:spcBef>
              <a:spcAft>
                <a:spcPct val="0"/>
              </a:spcAft>
              <a:buClrTx/>
              <a:buSzTx/>
              <a:buFontTx/>
              <a:buNone/>
              <a:tabLst/>
            </a:pPr>
            <a:r>
              <a:rPr kumimoji="0" lang="zh-CN" altLang="en-US" b="0" i="0" u="none" strike="noStrike" cap="none" normalizeH="0" baseline="0" dirty="0">
                <a:ln>
                  <a:noFill/>
                </a:ln>
                <a:solidFill>
                  <a:schemeClr val="tx1"/>
                </a:solidFill>
                <a:effectLst/>
                <a:latin typeface="宋体" panose="02010600030101010101" pitchFamily="2" charset="-122"/>
                <a:ea typeface="汉仪雅酷黑 65W" panose="020B0604020202020204"/>
                <a:cs typeface="Times New Roman" panose="02020603050405020304" pitchFamily="18" charset="0"/>
              </a:rPr>
              <a:t>②</a:t>
            </a:r>
            <a:r>
              <a:rPr kumimoji="0" lang="en-US" altLang="zh-CN" b="0" i="0" u="none" strike="noStrike" cap="none" normalizeH="0" baseline="0" dirty="0">
                <a:ln>
                  <a:noFill/>
                </a:ln>
                <a:solidFill>
                  <a:schemeClr val="tx1"/>
                </a:solidFill>
                <a:effectLst/>
                <a:latin typeface="Times New Roman" panose="02020603050405020304" pitchFamily="18" charset="0"/>
                <a:ea typeface="汉仪雅酷黑 65W" panose="020B0604020202020204"/>
                <a:cs typeface="Times New Roman" panose="02020603050405020304" pitchFamily="18" charset="0"/>
              </a:rPr>
              <a:t>&lt;</a:t>
            </a:r>
            <a:r>
              <a:rPr kumimoji="0" lang="en-US" altLang="zh-CN" b="0" i="0" u="none" strike="noStrike" cap="none" normalizeH="0" baseline="0" dirty="0" err="1">
                <a:ln>
                  <a:noFill/>
                </a:ln>
                <a:solidFill>
                  <a:schemeClr val="tx1"/>
                </a:solidFill>
                <a:effectLst/>
                <a:latin typeface="Times New Roman" panose="02020603050405020304" pitchFamily="18" charset="0"/>
                <a:ea typeface="汉仪雅酷黑 65W" panose="020B0604020202020204"/>
                <a:cs typeface="Times New Roman" panose="02020603050405020304" pitchFamily="18" charset="0"/>
              </a:rPr>
              <a:t>jsp:param</a:t>
            </a:r>
            <a:r>
              <a:rPr kumimoji="0" lang="en-US" altLang="zh-CN" b="0" i="0" u="none" strike="noStrike" cap="none" normalizeH="0" baseline="0" dirty="0">
                <a:ln>
                  <a:noFill/>
                </a:ln>
                <a:solidFill>
                  <a:schemeClr val="tx1"/>
                </a:solidFill>
                <a:effectLst/>
                <a:latin typeface="Times New Roman" panose="02020603050405020304" pitchFamily="18" charset="0"/>
                <a:ea typeface="汉仪雅酷黑 65W" panose="020B0604020202020204"/>
                <a:cs typeface="Times New Roman" panose="02020603050405020304" pitchFamily="18" charset="0"/>
              </a:rPr>
              <a:t>&gt;</a:t>
            </a:r>
            <a:r>
              <a:rPr kumimoji="0" lang="zh-CN" altLang="en-US" b="0" i="0" u="none" strike="noStrike" cap="none" normalizeH="0" baseline="0" dirty="0">
                <a:ln>
                  <a:noFill/>
                </a:ln>
                <a:solidFill>
                  <a:schemeClr val="tx1"/>
                </a:solidFill>
                <a:effectLst/>
                <a:latin typeface="宋体" panose="02010600030101010101" pitchFamily="2" charset="-122"/>
                <a:ea typeface="汉仪雅酷黑 65W" panose="020B0604020202020204"/>
                <a:cs typeface="Times New Roman" panose="02020603050405020304" pitchFamily="18" charset="0"/>
              </a:rPr>
              <a:t>：子句可以把一个或多个参数传送到被包含的文件中去，一个页面可以使用多个</a:t>
            </a:r>
            <a:r>
              <a:rPr kumimoji="0" lang="en-US" altLang="zh-CN" b="0" i="0" u="none" strike="noStrike" cap="none" normalizeH="0" baseline="0" dirty="0">
                <a:ln>
                  <a:noFill/>
                </a:ln>
                <a:solidFill>
                  <a:schemeClr val="tx1"/>
                </a:solidFill>
                <a:effectLst/>
                <a:latin typeface="Times New Roman" panose="02020603050405020304" pitchFamily="18" charset="0"/>
                <a:ea typeface="汉仪雅酷黑 65W" panose="020B0604020202020204"/>
                <a:cs typeface="Times New Roman" panose="02020603050405020304" pitchFamily="18" charset="0"/>
              </a:rPr>
              <a:t>&lt;</a:t>
            </a:r>
            <a:r>
              <a:rPr kumimoji="0" lang="en-US" altLang="zh-CN" b="0" i="0" u="none" strike="noStrike" cap="none" normalizeH="0" baseline="0" dirty="0" err="1">
                <a:ln>
                  <a:noFill/>
                </a:ln>
                <a:solidFill>
                  <a:schemeClr val="tx1"/>
                </a:solidFill>
                <a:effectLst/>
                <a:latin typeface="Times New Roman" panose="02020603050405020304" pitchFamily="18" charset="0"/>
                <a:ea typeface="汉仪雅酷黑 65W" panose="020B0604020202020204"/>
                <a:cs typeface="Times New Roman" panose="02020603050405020304" pitchFamily="18" charset="0"/>
              </a:rPr>
              <a:t>jsp:param</a:t>
            </a:r>
            <a:r>
              <a:rPr kumimoji="0" lang="en-US" altLang="zh-CN" b="0" i="0" u="none" strike="noStrike" cap="none" normalizeH="0" baseline="0" dirty="0">
                <a:ln>
                  <a:noFill/>
                </a:ln>
                <a:solidFill>
                  <a:schemeClr val="tx1"/>
                </a:solidFill>
                <a:effectLst/>
                <a:latin typeface="Times New Roman" panose="02020603050405020304" pitchFamily="18" charset="0"/>
                <a:ea typeface="汉仪雅酷黑 65W" panose="020B0604020202020204"/>
                <a:cs typeface="Times New Roman" panose="02020603050405020304" pitchFamily="18" charset="0"/>
              </a:rPr>
              <a:t>&gt;</a:t>
            </a:r>
            <a:r>
              <a:rPr kumimoji="0" lang="zh-CN" altLang="en-US" b="0" i="0" u="none" strike="noStrike" cap="none" normalizeH="0" baseline="0" dirty="0">
                <a:ln>
                  <a:noFill/>
                </a:ln>
                <a:solidFill>
                  <a:schemeClr val="tx1"/>
                </a:solidFill>
                <a:effectLst/>
                <a:latin typeface="宋体" panose="02010600030101010101" pitchFamily="2" charset="-122"/>
                <a:ea typeface="汉仪雅酷黑 65W" panose="020B0604020202020204"/>
                <a:cs typeface="Times New Roman" panose="02020603050405020304" pitchFamily="18" charset="0"/>
              </a:rPr>
              <a:t>传递多个参数。被包含的文件使用</a:t>
            </a:r>
            <a:r>
              <a:rPr kumimoji="0" lang="zh-CN" altLang="en-US" b="0" i="0" u="none" strike="noStrike" cap="none" normalizeH="0" baseline="0" dirty="0">
                <a:ln>
                  <a:noFill/>
                </a:ln>
                <a:solidFill>
                  <a:schemeClr val="tx1"/>
                </a:solidFill>
                <a:effectLst/>
                <a:latin typeface="Times New Roman" panose="02020603050405020304" pitchFamily="18" charset="0"/>
                <a:ea typeface="汉仪雅酷黑 65W" panose="020B0604020202020204"/>
                <a:cs typeface="Times New Roman" panose="02020603050405020304" pitchFamily="18" charset="0"/>
              </a:rPr>
              <a:t>“</a:t>
            </a:r>
            <a:r>
              <a:rPr kumimoji="0" lang="en-US" altLang="zh-CN" b="0" i="0" u="none" strike="noStrike" cap="none" normalizeH="0" baseline="0" dirty="0" err="1">
                <a:ln>
                  <a:noFill/>
                </a:ln>
                <a:solidFill>
                  <a:schemeClr val="tx1"/>
                </a:solidFill>
                <a:effectLst/>
                <a:latin typeface="Times New Roman" panose="02020603050405020304" pitchFamily="18" charset="0"/>
                <a:ea typeface="汉仪雅酷黑 65W" panose="020B0604020202020204"/>
                <a:cs typeface="Times New Roman" panose="02020603050405020304" pitchFamily="18" charset="0"/>
              </a:rPr>
              <a:t>request.getParameter</a:t>
            </a:r>
            <a:r>
              <a:rPr kumimoji="0" lang="en-US" altLang="zh-CN" b="0" i="0" u="none" strike="noStrike" cap="none" normalizeH="0" baseline="0" dirty="0">
                <a:ln>
                  <a:noFill/>
                </a:ln>
                <a:solidFill>
                  <a:schemeClr val="tx1"/>
                </a:solidFill>
                <a:effectLst/>
                <a:latin typeface="Times New Roman" panose="02020603050405020304" pitchFamily="18" charset="0"/>
                <a:ea typeface="汉仪雅酷黑 65W" panose="020B0604020202020204"/>
                <a:cs typeface="Times New Roman" panose="02020603050405020304" pitchFamily="18" charset="0"/>
              </a:rPr>
              <a:t>("</a:t>
            </a:r>
            <a:r>
              <a:rPr kumimoji="0" lang="zh-CN" altLang="en-US" b="0" i="0" u="none" strike="noStrike" cap="none" normalizeH="0" baseline="0" dirty="0">
                <a:ln>
                  <a:noFill/>
                </a:ln>
                <a:solidFill>
                  <a:schemeClr val="tx1"/>
                </a:solidFill>
                <a:effectLst/>
                <a:latin typeface="宋体" panose="02010600030101010101" pitchFamily="2" charset="-122"/>
                <a:ea typeface="汉仪雅酷黑 65W" panose="020B0604020202020204"/>
                <a:cs typeface="Times New Roman" panose="02020603050405020304" pitchFamily="18" charset="0"/>
              </a:rPr>
              <a:t>参数名</a:t>
            </a:r>
            <a:r>
              <a:rPr kumimoji="0" lang="en-US" altLang="zh-CN" b="0" i="0" u="none" strike="noStrike" cap="none" normalizeH="0" baseline="0" dirty="0">
                <a:ln>
                  <a:noFill/>
                </a:ln>
                <a:solidFill>
                  <a:schemeClr val="tx1"/>
                </a:solidFill>
                <a:effectLst/>
                <a:latin typeface="Times New Roman" panose="02020603050405020304" pitchFamily="18" charset="0"/>
                <a:ea typeface="汉仪雅酷黑 65W" panose="020B0604020202020204"/>
                <a:cs typeface="Times New Roman" panose="02020603050405020304" pitchFamily="18" charset="0"/>
              </a:rPr>
              <a:t>")”</a:t>
            </a:r>
            <a:r>
              <a:rPr kumimoji="0" lang="zh-CN" altLang="en-US" b="0" i="0" u="none" strike="noStrike" cap="none" normalizeH="0" baseline="0" dirty="0">
                <a:ln>
                  <a:noFill/>
                </a:ln>
                <a:solidFill>
                  <a:schemeClr val="tx1"/>
                </a:solidFill>
                <a:effectLst/>
                <a:latin typeface="宋体" panose="02010600030101010101" pitchFamily="2" charset="-122"/>
                <a:ea typeface="汉仪雅酷黑 65W" panose="020B0604020202020204"/>
                <a:cs typeface="Times New Roman" panose="02020603050405020304" pitchFamily="18" charset="0"/>
              </a:rPr>
              <a:t>语句来获取传入的参数。下述例子中将</a:t>
            </a:r>
            <a:r>
              <a:rPr kumimoji="0" lang="fr-FR" altLang="zh-CN" b="0" i="0" u="none" strike="noStrike" cap="none" normalizeH="0" baseline="0" dirty="0">
                <a:ln>
                  <a:noFill/>
                </a:ln>
                <a:solidFill>
                  <a:schemeClr val="tx1"/>
                </a:solidFill>
                <a:effectLst/>
                <a:latin typeface="Times New Roman" panose="02020603050405020304" pitchFamily="18" charset="0"/>
                <a:ea typeface="汉仪雅酷黑 65W" panose="020B0604020202020204"/>
                <a:cs typeface="Times New Roman" panose="02020603050405020304" pitchFamily="18" charset="0"/>
              </a:rPr>
              <a:t>two.jsp</a:t>
            </a:r>
            <a:r>
              <a:rPr kumimoji="0" lang="zh-CN" altLang="en-US" b="0" i="0" u="none" strike="noStrike" cap="none" normalizeH="0" baseline="0" dirty="0">
                <a:ln>
                  <a:noFill/>
                </a:ln>
                <a:solidFill>
                  <a:schemeClr val="tx1"/>
                </a:solidFill>
                <a:effectLst/>
                <a:latin typeface="宋体" panose="02010600030101010101" pitchFamily="2" charset="-122"/>
                <a:ea typeface="汉仪雅酷黑 65W" panose="020B0604020202020204"/>
                <a:cs typeface="Times New Roman" panose="02020603050405020304" pitchFamily="18" charset="0"/>
              </a:rPr>
              <a:t>包含在主文件</a:t>
            </a:r>
            <a:r>
              <a:rPr kumimoji="0" lang="en-US" altLang="zh-CN" b="0" i="0" u="none" strike="noStrike" cap="none" normalizeH="0" baseline="0" dirty="0">
                <a:ln>
                  <a:noFill/>
                </a:ln>
                <a:solidFill>
                  <a:schemeClr val="tx1"/>
                </a:solidFill>
                <a:effectLst/>
                <a:latin typeface="Times New Roman" panose="02020603050405020304" pitchFamily="18" charset="0"/>
                <a:ea typeface="汉仪雅酷黑 65W" panose="020B0604020202020204"/>
                <a:cs typeface="Times New Roman" panose="02020603050405020304" pitchFamily="18" charset="0"/>
              </a:rPr>
              <a:t>test7-5.jsp</a:t>
            </a:r>
            <a:r>
              <a:rPr kumimoji="0" lang="zh-CN" altLang="en-US" b="0" i="0" u="none" strike="noStrike" cap="none" normalizeH="0" baseline="0" dirty="0">
                <a:ln>
                  <a:noFill/>
                </a:ln>
                <a:solidFill>
                  <a:schemeClr val="tx1"/>
                </a:solidFill>
                <a:effectLst/>
                <a:latin typeface="宋体" panose="02010600030101010101" pitchFamily="2" charset="-122"/>
                <a:ea typeface="汉仪雅酷黑 65W" panose="020B0604020202020204"/>
                <a:cs typeface="Times New Roman" panose="02020603050405020304" pitchFamily="18" charset="0"/>
              </a:rPr>
              <a:t>中。</a:t>
            </a:r>
            <a:r>
              <a:rPr kumimoji="0" lang="fr-FR" altLang="zh-CN" b="0" i="0" u="none" strike="noStrike" cap="none" normalizeH="0" baseline="0" dirty="0">
                <a:ln>
                  <a:noFill/>
                </a:ln>
                <a:solidFill>
                  <a:schemeClr val="tx1"/>
                </a:solidFill>
                <a:effectLst/>
                <a:latin typeface="Times New Roman" panose="02020603050405020304" pitchFamily="18" charset="0"/>
                <a:ea typeface="汉仪雅酷黑 65W" panose="020B0604020202020204"/>
                <a:cs typeface="Times New Roman" panose="02020603050405020304" pitchFamily="18" charset="0"/>
              </a:rPr>
              <a:t>_include.jsp</a:t>
            </a:r>
            <a:r>
              <a:rPr kumimoji="0" lang="zh-CN" altLang="en-US" b="0" i="0" u="none" strike="noStrike" cap="none" normalizeH="0" baseline="0" dirty="0">
                <a:ln>
                  <a:noFill/>
                </a:ln>
                <a:solidFill>
                  <a:schemeClr val="tx1"/>
                </a:solidFill>
                <a:effectLst/>
                <a:latin typeface="宋体" panose="02010600030101010101" pitchFamily="2" charset="-122"/>
                <a:ea typeface="汉仪雅酷黑 65W" panose="020B0604020202020204"/>
                <a:cs typeface="Times New Roman" panose="02020603050405020304" pitchFamily="18" charset="0"/>
              </a:rPr>
              <a:t>示例。</a:t>
            </a:r>
            <a:r>
              <a:rPr kumimoji="0" lang="zh-CN" altLang="en-US" b="0" i="0" u="none" strike="noStrike" cap="none" normalizeH="0" baseline="0" dirty="0">
                <a:ln>
                  <a:noFill/>
                </a:ln>
                <a:solidFill>
                  <a:schemeClr val="tx1"/>
                </a:solidFill>
                <a:effectLst/>
                <a:ea typeface="汉仪雅酷黑 65W" panose="020B0604020202020204"/>
              </a:rPr>
              <a:t> </a:t>
            </a:r>
          </a:p>
        </p:txBody>
      </p:sp>
    </p:spTree>
    <p:extLst>
      <p:ext uri="{BB962C8B-B14F-4D97-AF65-F5344CB8AC3E}">
        <p14:creationId xmlns:p14="http://schemas.microsoft.com/office/powerpoint/2010/main" val="136542746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6"/>
          <p:cNvPicPr>
            <a:picLocks noChangeAspect="1"/>
          </p:cNvPicPr>
          <p:nvPr/>
        </p:nvPicPr>
        <p:blipFill>
          <a:blip r:embed="rId7"/>
          <a:stretch>
            <a:fillRect/>
          </a:stretch>
        </p:blipFill>
        <p:spPr>
          <a:xfrm>
            <a:off x="-4445" y="0"/>
            <a:ext cx="8107680" cy="584200"/>
          </a:xfrm>
          <a:prstGeom prst="rect">
            <a:avLst/>
          </a:prstGeom>
        </p:spPr>
      </p:pic>
      <p:pic>
        <p:nvPicPr>
          <p:cNvPr id="5" name="图片 4" descr="5"/>
          <p:cNvPicPr>
            <a:picLocks noChangeAspect="1"/>
          </p:cNvPicPr>
          <p:nvPr/>
        </p:nvPicPr>
        <p:blipFill>
          <a:blip r:embed="rId8"/>
          <a:stretch>
            <a:fillRect/>
          </a:stretch>
        </p:blipFill>
        <p:spPr>
          <a:xfrm>
            <a:off x="3091815" y="5311775"/>
            <a:ext cx="6116955" cy="408305"/>
          </a:xfrm>
          <a:prstGeom prst="rect">
            <a:avLst/>
          </a:prstGeom>
        </p:spPr>
      </p:pic>
      <p:sp>
        <p:nvSpPr>
          <p:cNvPr id="9" name="文本框 8"/>
          <p:cNvSpPr txBox="1"/>
          <p:nvPr/>
        </p:nvSpPr>
        <p:spPr>
          <a:xfrm>
            <a:off x="400685" y="765810"/>
            <a:ext cx="3932555" cy="398780"/>
          </a:xfrm>
          <a:prstGeom prst="rect">
            <a:avLst/>
          </a:prstGeom>
          <a:noFill/>
        </p:spPr>
        <p:txBody>
          <a:bodyPr wrap="square" rtlCol="0">
            <a:spAutoFit/>
          </a:bodyPr>
          <a:lstStyle/>
          <a:p>
            <a:r>
              <a:rPr lang="en-US" altLang="zh-CN" sz="2000" b="1" dirty="0">
                <a:solidFill>
                  <a:srgbClr val="3077B5"/>
                </a:solidFill>
                <a:latin typeface="汉仪雅酷黑 65W" panose="020B0604020202020204" charset="-122"/>
                <a:ea typeface="汉仪雅酷黑 65W" panose="020B0604020202020204" charset="-122"/>
                <a:cs typeface="汉仪雅酷黑 65W" panose="020B0604020202020204" charset="-122"/>
              </a:rPr>
              <a:t>7</a:t>
            </a:r>
            <a:r>
              <a:rPr lang="zh-CN" alt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a:t>
            </a:r>
            <a:r>
              <a:rPr lang="en-US" altLang="zh-CN" sz="2000" b="1" dirty="0">
                <a:solidFill>
                  <a:srgbClr val="3077B5"/>
                </a:solidFill>
                <a:latin typeface="汉仪雅酷黑 65W" panose="020B0604020202020204" charset="-122"/>
                <a:ea typeface="汉仪雅酷黑 65W" panose="020B0604020202020204" charset="-122"/>
                <a:cs typeface="汉仪雅酷黑 65W" panose="020B0604020202020204" charset="-122"/>
              </a:rPr>
              <a:t>3.3</a:t>
            </a:r>
            <a:r>
              <a:rPr lang="zh-CN" alt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  </a:t>
            </a:r>
            <a:r>
              <a:rPr lang="en-US" altLang="zh-CN" sz="2000" b="1" dirty="0">
                <a:solidFill>
                  <a:srgbClr val="3077B5"/>
                </a:solidFill>
                <a:latin typeface="汉仪雅酷黑 65W" panose="020B0604020202020204" charset="-122"/>
                <a:ea typeface="汉仪雅酷黑 65W" panose="020B0604020202020204" charset="-122"/>
                <a:cs typeface="汉仪雅酷黑 65W" panose="020B0604020202020204" charset="-122"/>
              </a:rPr>
              <a:t>JSP</a:t>
            </a:r>
            <a:r>
              <a:rPr lang="zh-CN" alt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动作元素</a:t>
            </a:r>
          </a:p>
        </p:txBody>
      </p:sp>
      <p:pic>
        <p:nvPicPr>
          <p:cNvPr id="3" name="图片 2" descr="未标题-1"/>
          <p:cNvPicPr>
            <a:picLocks noChangeAspect="1"/>
          </p:cNvPicPr>
          <p:nvPr>
            <p:custDataLst>
              <p:tags r:id="rId1"/>
            </p:custDataLst>
          </p:nvPr>
        </p:nvPicPr>
        <p:blipFill>
          <a:blip r:embed="rId9"/>
          <a:stretch>
            <a:fillRect/>
          </a:stretch>
        </p:blipFill>
        <p:spPr>
          <a:xfrm>
            <a:off x="144145" y="104140"/>
            <a:ext cx="1975485" cy="494030"/>
          </a:xfrm>
          <a:prstGeom prst="rect">
            <a:avLst/>
          </a:prstGeom>
        </p:spPr>
      </p:pic>
      <p:grpSp>
        <p:nvGrpSpPr>
          <p:cNvPr id="4" name="组合 3"/>
          <p:cNvGrpSpPr/>
          <p:nvPr/>
        </p:nvGrpSpPr>
        <p:grpSpPr>
          <a:xfrm>
            <a:off x="6911340" y="227965"/>
            <a:ext cx="2143125" cy="521970"/>
            <a:chOff x="3716" y="3214"/>
            <a:chExt cx="8453" cy="822"/>
          </a:xfrm>
        </p:grpSpPr>
        <p:sp>
          <p:nvSpPr>
            <p:cNvPr id="8" name="文本框 7"/>
            <p:cNvSpPr txBox="1"/>
            <p:nvPr>
              <p:custDataLst>
                <p:tags r:id="rId4"/>
              </p:custDataLst>
            </p:nvPr>
          </p:nvSpPr>
          <p:spPr>
            <a:xfrm>
              <a:off x="4002" y="3214"/>
              <a:ext cx="8167" cy="822"/>
            </a:xfrm>
            <a:prstGeom prst="rect">
              <a:avLst/>
            </a:prstGeom>
            <a:noFill/>
          </p:spPr>
          <p:txBody>
            <a:bodyPr wrap="square" rtlCol="0">
              <a:spAutoFit/>
            </a:bodyPr>
            <a:lstStyle/>
            <a:p>
              <a:pPr indent="0" fontAlgn="auto">
                <a:lnSpc>
                  <a:spcPct val="100000"/>
                </a:lnSpc>
              </a:pP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第3章  Java的多线程机制及其网络程序设计</a:t>
              </a:r>
            </a:p>
          </p:txBody>
        </p:sp>
        <p:sp>
          <p:nvSpPr>
            <p:cNvPr id="14" name="矩形 13"/>
            <p:cNvSpPr/>
            <p:nvPr>
              <p:custDataLst>
                <p:tags r:id="rId5"/>
              </p:custDataLst>
            </p:nvPr>
          </p:nvSpPr>
          <p:spPr>
            <a:xfrm>
              <a:off x="3716" y="3292"/>
              <a:ext cx="286" cy="327"/>
            </a:xfrm>
            <a:prstGeom prst="rect">
              <a:avLst/>
            </a:prstGeom>
            <a:solidFill>
              <a:srgbClr val="3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矩形 5">
            <a:extLst>
              <a:ext uri="{FF2B5EF4-FFF2-40B4-BE49-F238E27FC236}">
                <a16:creationId xmlns:a16="http://schemas.microsoft.com/office/drawing/2014/main" id="{4843C332-36ED-1832-4646-A788336A3AC1}"/>
              </a:ext>
            </a:extLst>
          </p:cNvPr>
          <p:cNvSpPr/>
          <p:nvPr/>
        </p:nvSpPr>
        <p:spPr>
          <a:xfrm>
            <a:off x="6679096" y="227965"/>
            <a:ext cx="2295240" cy="494030"/>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grpSp>
        <p:nvGrpSpPr>
          <p:cNvPr id="10" name="组合 9">
            <a:extLst>
              <a:ext uri="{FF2B5EF4-FFF2-40B4-BE49-F238E27FC236}">
                <a16:creationId xmlns:a16="http://schemas.microsoft.com/office/drawing/2014/main" id="{4A9DCFEE-81D5-63B7-438E-E978C22365DF}"/>
              </a:ext>
            </a:extLst>
          </p:cNvPr>
          <p:cNvGrpSpPr/>
          <p:nvPr/>
        </p:nvGrpSpPr>
        <p:grpSpPr>
          <a:xfrm>
            <a:off x="6911340" y="227965"/>
            <a:ext cx="2143125" cy="307975"/>
            <a:chOff x="3716" y="3214"/>
            <a:chExt cx="8453" cy="485"/>
          </a:xfrm>
        </p:grpSpPr>
        <p:sp>
          <p:nvSpPr>
            <p:cNvPr id="11" name="文本框 10">
              <a:extLst>
                <a:ext uri="{FF2B5EF4-FFF2-40B4-BE49-F238E27FC236}">
                  <a16:creationId xmlns:a16="http://schemas.microsoft.com/office/drawing/2014/main" id="{CC13443B-DAEF-E167-EB1D-1B39E58587F2}"/>
                </a:ext>
              </a:extLst>
            </p:cNvPr>
            <p:cNvSpPr txBox="1"/>
            <p:nvPr>
              <p:custDataLst>
                <p:tags r:id="rId2"/>
              </p:custDataLst>
            </p:nvPr>
          </p:nvSpPr>
          <p:spPr>
            <a:xfrm>
              <a:off x="4002" y="3214"/>
              <a:ext cx="8167" cy="485"/>
            </a:xfrm>
            <a:prstGeom prst="rect">
              <a:avLst/>
            </a:prstGeom>
            <a:noFill/>
          </p:spPr>
          <p:txBody>
            <a:bodyPr wrap="square" rtlCol="0">
              <a:spAutoFit/>
            </a:bodyPr>
            <a:lstStyle/>
            <a:p>
              <a:pPr indent="0" fontAlgn="auto">
                <a:lnSpc>
                  <a:spcPct val="100000"/>
                </a:lnSpc>
              </a:pP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第</a:t>
              </a:r>
              <a:r>
                <a:rPr lang="en-US" altLang="zh-CN" sz="1400" dirty="0">
                  <a:solidFill>
                    <a:srgbClr val="3077B5"/>
                  </a:solidFill>
                  <a:latin typeface="汉仪雅酷黑简" panose="00020600040101010101" charset="-122"/>
                  <a:ea typeface="汉仪雅酷黑简" panose="00020600040101010101" charset="-122"/>
                  <a:cs typeface="汉仪雅酷黑简" panose="00020600040101010101" charset="-122"/>
                </a:rPr>
                <a:t>7</a:t>
              </a: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章</a:t>
              </a:r>
              <a:r>
                <a:rPr lang="en-US" altLang="zh-CN" sz="1400" dirty="0">
                  <a:solidFill>
                    <a:srgbClr val="3077B5"/>
                  </a:solidFill>
                  <a:latin typeface="汉仪雅酷黑简" panose="00020600040101010101" charset="-122"/>
                  <a:ea typeface="汉仪雅酷黑简" panose="00020600040101010101" charset="-122"/>
                  <a:cs typeface="汉仪雅酷黑简" panose="00020600040101010101" charset="-122"/>
                </a:rPr>
                <a:t> JSP</a:t>
              </a: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技术基础</a:t>
              </a:r>
            </a:p>
          </p:txBody>
        </p:sp>
        <p:sp>
          <p:nvSpPr>
            <p:cNvPr id="12" name="矩形 11">
              <a:extLst>
                <a:ext uri="{FF2B5EF4-FFF2-40B4-BE49-F238E27FC236}">
                  <a16:creationId xmlns:a16="http://schemas.microsoft.com/office/drawing/2014/main" id="{6CA63EBF-5902-B97F-2963-6729B4E3E1C3}"/>
                </a:ext>
              </a:extLst>
            </p:cNvPr>
            <p:cNvSpPr/>
            <p:nvPr>
              <p:custDataLst>
                <p:tags r:id="rId3"/>
              </p:custDataLst>
            </p:nvPr>
          </p:nvSpPr>
          <p:spPr>
            <a:xfrm>
              <a:off x="3716" y="3292"/>
              <a:ext cx="286" cy="327"/>
            </a:xfrm>
            <a:prstGeom prst="rect">
              <a:avLst/>
            </a:prstGeom>
            <a:solidFill>
              <a:srgbClr val="3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6" name="Rectangle 4">
            <a:extLst>
              <a:ext uri="{FF2B5EF4-FFF2-40B4-BE49-F238E27FC236}">
                <a16:creationId xmlns:a16="http://schemas.microsoft.com/office/drawing/2014/main" id="{027EFC56-6AAB-5C35-F886-30FA92532884}"/>
              </a:ext>
            </a:extLst>
          </p:cNvPr>
          <p:cNvSpPr>
            <a:spLocks noChangeArrowheads="1"/>
          </p:cNvSpPr>
          <p:nvPr/>
        </p:nvSpPr>
        <p:spPr bwMode="auto">
          <a:xfrm>
            <a:off x="583077" y="1346200"/>
            <a:ext cx="7977846" cy="4524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2667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indent="267970" algn="just"/>
            <a:r>
              <a:rPr lang="en-US" altLang="zh-CN" b="1" kern="100" dirty="0">
                <a:effectLst/>
                <a:latin typeface="Times New Roman" panose="02020603050405020304" pitchFamily="18" charset="0"/>
                <a:ea typeface="汉仪雅酷黑 65W" panose="020B0604020202020204"/>
              </a:rPr>
              <a:t>[</a:t>
            </a:r>
            <a:r>
              <a:rPr lang="zh-CN" altLang="zh-CN" b="1" kern="100" dirty="0">
                <a:effectLst/>
                <a:latin typeface="Times New Roman" panose="02020603050405020304" pitchFamily="18" charset="0"/>
                <a:ea typeface="汉仪雅酷黑 65W" panose="020B0604020202020204"/>
              </a:rPr>
              <a:t>例</a:t>
            </a:r>
            <a:r>
              <a:rPr lang="en-US" altLang="zh-CN" b="1" kern="100" dirty="0">
                <a:effectLst/>
                <a:latin typeface="Times New Roman" panose="02020603050405020304" pitchFamily="18" charset="0"/>
                <a:ea typeface="汉仪雅酷黑 65W" panose="020B0604020202020204"/>
              </a:rPr>
              <a:t>7.5]include</a:t>
            </a:r>
            <a:r>
              <a:rPr lang="zh-CN" altLang="zh-CN" b="1" kern="100" dirty="0">
                <a:effectLst/>
                <a:latin typeface="Times New Roman" panose="02020603050405020304" pitchFamily="18" charset="0"/>
                <a:ea typeface="汉仪雅酷黑 65W" panose="020B0604020202020204"/>
              </a:rPr>
              <a:t>动作使用程序示例</a:t>
            </a:r>
            <a:endParaRPr lang="zh-CN" altLang="zh-CN" kern="100" dirty="0">
              <a:effectLst/>
              <a:latin typeface="Times New Roman" panose="02020603050405020304" pitchFamily="18" charset="0"/>
              <a:ea typeface="汉仪雅酷黑 65W" panose="020B0604020202020204"/>
            </a:endParaRPr>
          </a:p>
          <a:p>
            <a:pPr indent="266700" algn="just"/>
            <a:r>
              <a:rPr lang="zh-CN" altLang="zh-CN" kern="100" dirty="0">
                <a:effectLst/>
                <a:latin typeface="Times New Roman" panose="02020603050405020304" pitchFamily="18" charset="0"/>
                <a:ea typeface="汉仪雅酷黑 65W" panose="020B0604020202020204"/>
              </a:rPr>
              <a:t>主文件</a:t>
            </a:r>
            <a:r>
              <a:rPr lang="en-US" altLang="zh-CN" kern="100" dirty="0">
                <a:effectLst/>
                <a:latin typeface="Times New Roman" panose="02020603050405020304" pitchFamily="18" charset="0"/>
                <a:ea typeface="汉仪雅酷黑 65W" panose="020B0604020202020204"/>
              </a:rPr>
              <a:t>test7-5</a:t>
            </a:r>
            <a:r>
              <a:rPr lang="fr-FR" altLang="zh-CN" kern="100" dirty="0">
                <a:effectLst/>
                <a:latin typeface="Times New Roman" panose="02020603050405020304" pitchFamily="18" charset="0"/>
                <a:ea typeface="汉仪雅酷黑 65W" panose="020B0604020202020204"/>
              </a:rPr>
              <a:t>.jsp</a:t>
            </a:r>
            <a:r>
              <a:rPr lang="zh-CN" altLang="zh-CN" kern="100" dirty="0">
                <a:effectLst/>
                <a:latin typeface="Times New Roman" panose="02020603050405020304" pitchFamily="18" charset="0"/>
                <a:ea typeface="汉仪雅酷黑 65W" panose="020B0604020202020204"/>
              </a:rPr>
              <a:t>中的语句如下。</a:t>
            </a:r>
          </a:p>
          <a:p>
            <a:pPr indent="266700" algn="just"/>
            <a:r>
              <a:rPr lang="fr-FR" altLang="zh-CN" kern="100" dirty="0">
                <a:effectLst/>
                <a:latin typeface="Times New Roman" panose="02020603050405020304" pitchFamily="18" charset="0"/>
                <a:ea typeface="汉仪雅酷黑 65W" panose="020B0604020202020204"/>
                <a:cs typeface="Times New Roman" panose="02020603050405020304" pitchFamily="18" charset="0"/>
              </a:rPr>
              <a:t>&lt;%@ page contentType="text/html; charset=gb2312" language="java" %&gt;</a:t>
            </a:r>
            <a:endParaRPr lang="zh-CN" altLang="zh-CN" kern="100" dirty="0">
              <a:effectLst/>
              <a:latin typeface="宋体" panose="02010600030101010101" pitchFamily="2" charset="-122"/>
              <a:ea typeface="汉仪雅酷黑 65W" panose="020B0604020202020204"/>
              <a:cs typeface="Times New Roman" panose="02020603050405020304" pitchFamily="18" charset="0"/>
            </a:endParaRPr>
          </a:p>
          <a:p>
            <a:pPr indent="266700" algn="just"/>
            <a:r>
              <a:rPr lang="fr-FR" altLang="zh-CN" kern="100" dirty="0">
                <a:effectLst/>
                <a:latin typeface="Times New Roman" panose="02020603050405020304" pitchFamily="18" charset="0"/>
                <a:ea typeface="汉仪雅酷黑 65W" panose="020B0604020202020204"/>
                <a:cs typeface="Times New Roman" panose="02020603050405020304" pitchFamily="18" charset="0"/>
              </a:rPr>
              <a:t>&lt;html&gt;</a:t>
            </a:r>
            <a:endParaRPr lang="zh-CN" altLang="zh-CN" kern="100" dirty="0">
              <a:effectLst/>
              <a:latin typeface="宋体" panose="02010600030101010101" pitchFamily="2" charset="-122"/>
              <a:ea typeface="汉仪雅酷黑 65W" panose="020B0604020202020204"/>
              <a:cs typeface="Times New Roman" panose="02020603050405020304" pitchFamily="18" charset="0"/>
            </a:endParaRPr>
          </a:p>
          <a:p>
            <a:pPr indent="266700" algn="just"/>
            <a:r>
              <a:rPr lang="fr-FR" altLang="zh-CN" kern="100" dirty="0">
                <a:effectLst/>
                <a:latin typeface="Times New Roman" panose="02020603050405020304" pitchFamily="18" charset="0"/>
                <a:ea typeface="汉仪雅酷黑 65W" panose="020B0604020202020204"/>
                <a:cs typeface="Times New Roman" panose="02020603050405020304" pitchFamily="18" charset="0"/>
              </a:rPr>
              <a:t>&lt;body&gt;</a:t>
            </a:r>
            <a:endParaRPr lang="zh-CN" altLang="zh-CN" kern="100" dirty="0">
              <a:effectLst/>
              <a:latin typeface="宋体" panose="02010600030101010101" pitchFamily="2" charset="-122"/>
              <a:ea typeface="汉仪雅酷黑 65W" panose="020B0604020202020204"/>
              <a:cs typeface="Times New Roman" panose="02020603050405020304" pitchFamily="18" charset="0"/>
            </a:endParaRPr>
          </a:p>
          <a:p>
            <a:pPr indent="266700" algn="just"/>
            <a:r>
              <a:rPr lang="fr-FR" altLang="zh-CN" kern="100" dirty="0">
                <a:effectLst/>
                <a:latin typeface="Times New Roman" panose="02020603050405020304" pitchFamily="18" charset="0"/>
                <a:ea typeface="汉仪雅酷黑 65W" panose="020B0604020202020204"/>
                <a:cs typeface="Times New Roman" panose="02020603050405020304" pitchFamily="18" charset="0"/>
              </a:rPr>
              <a:t>&lt;a href="two.jsp"&gt; </a:t>
            </a:r>
            <a:r>
              <a:rPr lang="zh-CN" altLang="zh-CN" kern="100" dirty="0">
                <a:effectLst/>
                <a:latin typeface="Times New Roman" panose="02020603050405020304" pitchFamily="18" charset="0"/>
                <a:ea typeface="汉仪雅酷黑 65W" panose="020B0604020202020204"/>
                <a:cs typeface="Times New Roman" panose="02020603050405020304" pitchFamily="18" charset="0"/>
              </a:rPr>
              <a:t>跳转到</a:t>
            </a:r>
            <a:r>
              <a:rPr lang="fr-FR" altLang="zh-CN" kern="100" dirty="0">
                <a:effectLst/>
                <a:latin typeface="Times New Roman" panose="02020603050405020304" pitchFamily="18" charset="0"/>
                <a:ea typeface="汉仪雅酷黑 65W" panose="020B0604020202020204"/>
                <a:cs typeface="Times New Roman" panose="02020603050405020304" pitchFamily="18" charset="0"/>
              </a:rPr>
              <a:t>two.jsp&lt;/a&gt;</a:t>
            </a:r>
            <a:endParaRPr lang="zh-CN" altLang="zh-CN" kern="100" dirty="0">
              <a:effectLst/>
              <a:latin typeface="宋体" panose="02010600030101010101" pitchFamily="2" charset="-122"/>
              <a:ea typeface="汉仪雅酷黑 65W" panose="020B0604020202020204"/>
              <a:cs typeface="Times New Roman" panose="02020603050405020304" pitchFamily="18" charset="0"/>
            </a:endParaRPr>
          </a:p>
          <a:p>
            <a:pPr indent="266700" algn="just"/>
            <a:r>
              <a:rPr lang="fr-FR" altLang="zh-CN" kern="100" dirty="0">
                <a:effectLst/>
                <a:latin typeface="Times New Roman" panose="02020603050405020304" pitchFamily="18" charset="0"/>
                <a:ea typeface="汉仪雅酷黑 65W" panose="020B0604020202020204"/>
                <a:cs typeface="Times New Roman" panose="02020603050405020304" pitchFamily="18" charset="0"/>
              </a:rPr>
              <a:t>&lt;br&gt;</a:t>
            </a:r>
            <a:endParaRPr lang="zh-CN" altLang="zh-CN" kern="100" dirty="0">
              <a:effectLst/>
              <a:latin typeface="宋体" panose="02010600030101010101" pitchFamily="2" charset="-122"/>
              <a:ea typeface="汉仪雅酷黑 65W" panose="020B0604020202020204"/>
              <a:cs typeface="Times New Roman" panose="02020603050405020304" pitchFamily="18" charset="0"/>
            </a:endParaRPr>
          </a:p>
          <a:p>
            <a:pPr indent="266700" algn="just"/>
            <a:r>
              <a:rPr lang="zh-CN" altLang="zh-CN" kern="100" dirty="0">
                <a:effectLst/>
                <a:latin typeface="Times New Roman" panose="02020603050405020304" pitchFamily="18" charset="0"/>
                <a:ea typeface="汉仪雅酷黑 65W" panose="020B0604020202020204"/>
                <a:cs typeface="Times New Roman" panose="02020603050405020304" pitchFamily="18" charset="0"/>
              </a:rPr>
              <a:t>此处显示</a:t>
            </a:r>
            <a:r>
              <a:rPr lang="fr-FR" altLang="zh-CN" kern="100" dirty="0">
                <a:effectLst/>
                <a:latin typeface="Times New Roman" panose="02020603050405020304" pitchFamily="18" charset="0"/>
                <a:ea typeface="汉仪雅酷黑 65W" panose="020B0604020202020204"/>
                <a:cs typeface="Times New Roman" panose="02020603050405020304" pitchFamily="18" charset="0"/>
              </a:rPr>
              <a:t>include</a:t>
            </a:r>
            <a:r>
              <a:rPr lang="zh-CN" altLang="zh-CN" kern="100" dirty="0">
                <a:effectLst/>
                <a:latin typeface="Times New Roman" panose="02020603050405020304" pitchFamily="18" charset="0"/>
                <a:ea typeface="汉仪雅酷黑 65W" panose="020B0604020202020204"/>
                <a:cs typeface="Times New Roman" panose="02020603050405020304" pitchFamily="18" charset="0"/>
              </a:rPr>
              <a:t>动作的工作过程：</a:t>
            </a:r>
            <a:r>
              <a:rPr lang="fr-FR" altLang="zh-CN" kern="100" dirty="0">
                <a:effectLst/>
                <a:latin typeface="Times New Roman" panose="02020603050405020304" pitchFamily="18" charset="0"/>
                <a:ea typeface="汉仪雅酷黑 65W" panose="020B0604020202020204"/>
                <a:cs typeface="Times New Roman" panose="02020603050405020304" pitchFamily="18" charset="0"/>
              </a:rPr>
              <a:t>&lt;br&gt;</a:t>
            </a:r>
            <a:endParaRPr lang="zh-CN" altLang="zh-CN" kern="100" dirty="0">
              <a:effectLst/>
              <a:latin typeface="宋体" panose="02010600030101010101" pitchFamily="2" charset="-122"/>
              <a:ea typeface="汉仪雅酷黑 65W" panose="020B0604020202020204"/>
              <a:cs typeface="Times New Roman" panose="02020603050405020304" pitchFamily="18" charset="0"/>
            </a:endParaRPr>
          </a:p>
          <a:p>
            <a:pPr indent="266700" algn="just"/>
            <a:r>
              <a:rPr lang="fr-FR" altLang="zh-CN" kern="100" dirty="0">
                <a:effectLst/>
                <a:latin typeface="Times New Roman" panose="02020603050405020304" pitchFamily="18" charset="0"/>
                <a:ea typeface="汉仪雅酷黑 65W" panose="020B0604020202020204"/>
                <a:cs typeface="Times New Roman" panose="02020603050405020304" pitchFamily="18" charset="0"/>
              </a:rPr>
              <a:t>&lt;jsp:include page="two.jsp" flush="true" &gt;</a:t>
            </a:r>
            <a:endParaRPr lang="zh-CN" altLang="zh-CN" kern="100" dirty="0">
              <a:effectLst/>
              <a:latin typeface="宋体" panose="02010600030101010101" pitchFamily="2" charset="-122"/>
              <a:ea typeface="汉仪雅酷黑 65W" panose="020B0604020202020204"/>
              <a:cs typeface="Times New Roman" panose="02020603050405020304" pitchFamily="18" charset="0"/>
            </a:endParaRPr>
          </a:p>
          <a:p>
            <a:pPr indent="266700" algn="just"/>
            <a:r>
              <a:rPr lang="fr-FR" altLang="zh-CN" kern="100" dirty="0">
                <a:effectLst/>
                <a:latin typeface="Times New Roman" panose="02020603050405020304" pitchFamily="18" charset="0"/>
                <a:ea typeface="汉仪雅酷黑 65W" panose="020B0604020202020204"/>
                <a:cs typeface="Times New Roman" panose="02020603050405020304" pitchFamily="18" charset="0"/>
              </a:rPr>
              <a:t>    &lt;jsp:param name="userName"    value="HelloJSP" /&gt;</a:t>
            </a:r>
            <a:endParaRPr lang="zh-CN" altLang="zh-CN" kern="100" dirty="0">
              <a:effectLst/>
              <a:latin typeface="宋体" panose="02010600030101010101" pitchFamily="2" charset="-122"/>
              <a:ea typeface="汉仪雅酷黑 65W" panose="020B0604020202020204"/>
              <a:cs typeface="Times New Roman" panose="02020603050405020304" pitchFamily="18" charset="0"/>
            </a:endParaRPr>
          </a:p>
          <a:p>
            <a:pPr indent="266700" algn="just"/>
            <a:r>
              <a:rPr lang="fr-FR" altLang="zh-CN" kern="100" dirty="0">
                <a:effectLst/>
                <a:latin typeface="Times New Roman" panose="02020603050405020304" pitchFamily="18" charset="0"/>
                <a:ea typeface="汉仪雅酷黑 65W" panose="020B0604020202020204"/>
                <a:cs typeface="Times New Roman" panose="02020603050405020304" pitchFamily="18" charset="0"/>
              </a:rPr>
              <a:t>    &lt;jsp:param name="userPasswd" value="</a:t>
            </a:r>
            <a:r>
              <a:rPr lang="fr-FR" altLang="zh-CN" kern="100" dirty="0">
                <a:solidFill>
                  <a:srgbClr val="FF0000"/>
                </a:solidFill>
                <a:effectLst/>
                <a:latin typeface="Times New Roman" panose="02020603050405020304" pitchFamily="18" charset="0"/>
                <a:ea typeface="汉仪雅酷黑 65W" panose="020B0604020202020204"/>
                <a:cs typeface="Times New Roman" panose="02020603050405020304" pitchFamily="18" charset="0"/>
              </a:rPr>
              <a:t>12345</a:t>
            </a:r>
            <a:r>
              <a:rPr lang="fr-FR" altLang="zh-CN" kern="100" dirty="0">
                <a:effectLst/>
                <a:latin typeface="Times New Roman" panose="02020603050405020304" pitchFamily="18" charset="0"/>
                <a:ea typeface="汉仪雅酷黑 65W" panose="020B0604020202020204"/>
                <a:cs typeface="Times New Roman" panose="02020603050405020304" pitchFamily="18" charset="0"/>
              </a:rPr>
              <a:t>" /&gt;</a:t>
            </a:r>
            <a:endParaRPr lang="zh-CN" altLang="zh-CN" kern="100" dirty="0">
              <a:effectLst/>
              <a:latin typeface="宋体" panose="02010600030101010101" pitchFamily="2" charset="-122"/>
              <a:ea typeface="汉仪雅酷黑 65W" panose="020B0604020202020204"/>
              <a:cs typeface="Times New Roman" panose="02020603050405020304" pitchFamily="18" charset="0"/>
            </a:endParaRPr>
          </a:p>
          <a:p>
            <a:pPr indent="266700" algn="just"/>
            <a:r>
              <a:rPr lang="fr-FR" altLang="zh-CN" kern="100" dirty="0">
                <a:effectLst/>
                <a:latin typeface="Times New Roman" panose="02020603050405020304" pitchFamily="18" charset="0"/>
                <a:ea typeface="汉仪雅酷黑 65W" panose="020B0604020202020204"/>
                <a:cs typeface="Times New Roman" panose="02020603050405020304" pitchFamily="18" charset="0"/>
              </a:rPr>
              <a:t>&lt;/jsp:include&gt;</a:t>
            </a:r>
            <a:endParaRPr lang="zh-CN" altLang="zh-CN" kern="100" dirty="0">
              <a:effectLst/>
              <a:latin typeface="宋体" panose="02010600030101010101" pitchFamily="2" charset="-122"/>
              <a:ea typeface="汉仪雅酷黑 65W" panose="020B0604020202020204"/>
              <a:cs typeface="Times New Roman" panose="02020603050405020304" pitchFamily="18" charset="0"/>
            </a:endParaRPr>
          </a:p>
          <a:p>
            <a:pPr indent="266700" algn="just"/>
            <a:r>
              <a:rPr lang="fr-FR" altLang="zh-CN" kern="100" dirty="0">
                <a:effectLst/>
                <a:latin typeface="Times New Roman" panose="02020603050405020304" pitchFamily="18" charset="0"/>
                <a:ea typeface="汉仪雅酷黑 65W" panose="020B0604020202020204"/>
                <a:cs typeface="Times New Roman" panose="02020603050405020304" pitchFamily="18" charset="0"/>
              </a:rPr>
              <a:t>&lt;/body&gt;</a:t>
            </a:r>
            <a:endParaRPr lang="zh-CN" altLang="zh-CN" kern="100" dirty="0">
              <a:effectLst/>
              <a:latin typeface="宋体" panose="02010600030101010101" pitchFamily="2" charset="-122"/>
              <a:ea typeface="汉仪雅酷黑 65W" panose="020B0604020202020204"/>
              <a:cs typeface="Times New Roman" panose="02020603050405020304" pitchFamily="18" charset="0"/>
            </a:endParaRPr>
          </a:p>
          <a:p>
            <a:pPr indent="266700" algn="just"/>
            <a:r>
              <a:rPr lang="fr-FR" altLang="zh-CN" kern="100" dirty="0">
                <a:effectLst/>
                <a:latin typeface="Times New Roman" panose="02020603050405020304" pitchFamily="18" charset="0"/>
                <a:ea typeface="汉仪雅酷黑 65W" panose="020B0604020202020204"/>
                <a:cs typeface="Times New Roman" panose="02020603050405020304" pitchFamily="18" charset="0"/>
              </a:rPr>
              <a:t>&lt;/html&gt;</a:t>
            </a:r>
            <a:endParaRPr lang="zh-CN" altLang="zh-CN" kern="100" dirty="0">
              <a:effectLst/>
              <a:latin typeface="宋体" panose="02010600030101010101" pitchFamily="2" charset="-122"/>
              <a:ea typeface="汉仪雅酷黑 65W" panose="020B0604020202020204"/>
              <a:cs typeface="Times New Roman" panose="02020603050405020304" pitchFamily="18" charset="0"/>
            </a:endParaRPr>
          </a:p>
          <a:p>
            <a:pPr indent="266700" algn="just"/>
            <a:r>
              <a:rPr lang="en-US" altLang="zh-CN" kern="100" dirty="0">
                <a:effectLst/>
                <a:latin typeface="Times New Roman" panose="02020603050405020304" pitchFamily="18" charset="0"/>
                <a:ea typeface="汉仪雅酷黑 65W" panose="020B0604020202020204"/>
                <a:cs typeface="Times New Roman" panose="02020603050405020304" pitchFamily="18" charset="0"/>
              </a:rPr>
              <a:t> </a:t>
            </a:r>
            <a:endParaRPr lang="zh-CN" altLang="zh-CN" kern="100" dirty="0">
              <a:effectLst/>
              <a:latin typeface="宋体" panose="02010600030101010101" pitchFamily="2" charset="-122"/>
              <a:ea typeface="汉仪雅酷黑 65W" panose="020B0604020202020204"/>
              <a:cs typeface="Times New Roman" panose="02020603050405020304" pitchFamily="18" charset="0"/>
            </a:endParaRPr>
          </a:p>
          <a:p>
            <a:pPr indent="266700" algn="just"/>
            <a:endParaRPr lang="zh-CN" altLang="zh-CN" kern="100" dirty="0">
              <a:effectLst/>
              <a:latin typeface="宋体" panose="02010600030101010101" pitchFamily="2" charset="-122"/>
              <a:ea typeface="汉仪雅酷黑 65W" panose="020B0604020202020204"/>
              <a:cs typeface="Times New Roman" panose="02020603050405020304" pitchFamily="18" charset="0"/>
            </a:endParaRPr>
          </a:p>
        </p:txBody>
      </p:sp>
    </p:spTree>
    <p:extLst>
      <p:ext uri="{BB962C8B-B14F-4D97-AF65-F5344CB8AC3E}">
        <p14:creationId xmlns:p14="http://schemas.microsoft.com/office/powerpoint/2010/main" val="94769418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6"/>
          <p:cNvPicPr>
            <a:picLocks noChangeAspect="1"/>
          </p:cNvPicPr>
          <p:nvPr/>
        </p:nvPicPr>
        <p:blipFill>
          <a:blip r:embed="rId7"/>
          <a:stretch>
            <a:fillRect/>
          </a:stretch>
        </p:blipFill>
        <p:spPr>
          <a:xfrm>
            <a:off x="-4445" y="0"/>
            <a:ext cx="8107680" cy="584200"/>
          </a:xfrm>
          <a:prstGeom prst="rect">
            <a:avLst/>
          </a:prstGeom>
        </p:spPr>
      </p:pic>
      <p:pic>
        <p:nvPicPr>
          <p:cNvPr id="5" name="图片 4" descr="5"/>
          <p:cNvPicPr>
            <a:picLocks noChangeAspect="1"/>
          </p:cNvPicPr>
          <p:nvPr/>
        </p:nvPicPr>
        <p:blipFill>
          <a:blip r:embed="rId8"/>
          <a:stretch>
            <a:fillRect/>
          </a:stretch>
        </p:blipFill>
        <p:spPr>
          <a:xfrm>
            <a:off x="3091815" y="5311775"/>
            <a:ext cx="6116955" cy="408305"/>
          </a:xfrm>
          <a:prstGeom prst="rect">
            <a:avLst/>
          </a:prstGeom>
        </p:spPr>
      </p:pic>
      <p:sp>
        <p:nvSpPr>
          <p:cNvPr id="9" name="文本框 8"/>
          <p:cNvSpPr txBox="1"/>
          <p:nvPr/>
        </p:nvSpPr>
        <p:spPr>
          <a:xfrm>
            <a:off x="400685" y="765810"/>
            <a:ext cx="3932555" cy="398780"/>
          </a:xfrm>
          <a:prstGeom prst="rect">
            <a:avLst/>
          </a:prstGeom>
          <a:noFill/>
        </p:spPr>
        <p:txBody>
          <a:bodyPr wrap="square" rtlCol="0">
            <a:spAutoFit/>
          </a:bodyPr>
          <a:lstStyle/>
          <a:p>
            <a:r>
              <a:rPr lang="en-US" altLang="zh-CN" sz="2000" b="1" dirty="0">
                <a:solidFill>
                  <a:srgbClr val="3077B5"/>
                </a:solidFill>
                <a:latin typeface="汉仪雅酷黑 65W" panose="020B0604020202020204" charset="-122"/>
                <a:ea typeface="汉仪雅酷黑 65W" panose="020B0604020202020204" charset="-122"/>
                <a:cs typeface="汉仪雅酷黑 65W" panose="020B0604020202020204" charset="-122"/>
              </a:rPr>
              <a:t>7</a:t>
            </a:r>
            <a:r>
              <a:rPr lang="zh-CN" alt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a:t>
            </a:r>
            <a:r>
              <a:rPr lang="en-US" altLang="zh-CN" sz="2000" b="1" dirty="0">
                <a:solidFill>
                  <a:srgbClr val="3077B5"/>
                </a:solidFill>
                <a:latin typeface="汉仪雅酷黑 65W" panose="020B0604020202020204" charset="-122"/>
                <a:ea typeface="汉仪雅酷黑 65W" panose="020B0604020202020204" charset="-122"/>
                <a:cs typeface="汉仪雅酷黑 65W" panose="020B0604020202020204" charset="-122"/>
              </a:rPr>
              <a:t>3.3</a:t>
            </a:r>
            <a:r>
              <a:rPr lang="zh-CN" alt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  </a:t>
            </a:r>
            <a:r>
              <a:rPr lang="en-US" altLang="zh-CN" sz="2000" b="1" dirty="0">
                <a:solidFill>
                  <a:srgbClr val="3077B5"/>
                </a:solidFill>
                <a:latin typeface="汉仪雅酷黑 65W" panose="020B0604020202020204" charset="-122"/>
                <a:ea typeface="汉仪雅酷黑 65W" panose="020B0604020202020204" charset="-122"/>
                <a:cs typeface="汉仪雅酷黑 65W" panose="020B0604020202020204" charset="-122"/>
              </a:rPr>
              <a:t>JSP</a:t>
            </a:r>
            <a:r>
              <a:rPr lang="zh-CN" alt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动作元素</a:t>
            </a:r>
          </a:p>
        </p:txBody>
      </p:sp>
      <p:pic>
        <p:nvPicPr>
          <p:cNvPr id="3" name="图片 2" descr="未标题-1"/>
          <p:cNvPicPr>
            <a:picLocks noChangeAspect="1"/>
          </p:cNvPicPr>
          <p:nvPr>
            <p:custDataLst>
              <p:tags r:id="rId1"/>
            </p:custDataLst>
          </p:nvPr>
        </p:nvPicPr>
        <p:blipFill>
          <a:blip r:embed="rId9"/>
          <a:stretch>
            <a:fillRect/>
          </a:stretch>
        </p:blipFill>
        <p:spPr>
          <a:xfrm>
            <a:off x="144145" y="104140"/>
            <a:ext cx="1975485" cy="494030"/>
          </a:xfrm>
          <a:prstGeom prst="rect">
            <a:avLst/>
          </a:prstGeom>
        </p:spPr>
      </p:pic>
      <p:grpSp>
        <p:nvGrpSpPr>
          <p:cNvPr id="4" name="组合 3"/>
          <p:cNvGrpSpPr/>
          <p:nvPr/>
        </p:nvGrpSpPr>
        <p:grpSpPr>
          <a:xfrm>
            <a:off x="6911340" y="227965"/>
            <a:ext cx="2143125" cy="521970"/>
            <a:chOff x="3716" y="3214"/>
            <a:chExt cx="8453" cy="822"/>
          </a:xfrm>
        </p:grpSpPr>
        <p:sp>
          <p:nvSpPr>
            <p:cNvPr id="8" name="文本框 7"/>
            <p:cNvSpPr txBox="1"/>
            <p:nvPr>
              <p:custDataLst>
                <p:tags r:id="rId4"/>
              </p:custDataLst>
            </p:nvPr>
          </p:nvSpPr>
          <p:spPr>
            <a:xfrm>
              <a:off x="4002" y="3214"/>
              <a:ext cx="8167" cy="822"/>
            </a:xfrm>
            <a:prstGeom prst="rect">
              <a:avLst/>
            </a:prstGeom>
            <a:noFill/>
          </p:spPr>
          <p:txBody>
            <a:bodyPr wrap="square" rtlCol="0">
              <a:spAutoFit/>
            </a:bodyPr>
            <a:lstStyle/>
            <a:p>
              <a:pPr indent="0" fontAlgn="auto">
                <a:lnSpc>
                  <a:spcPct val="100000"/>
                </a:lnSpc>
              </a:pP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第3章  Java的多线程机制及其网络程序设计</a:t>
              </a:r>
            </a:p>
          </p:txBody>
        </p:sp>
        <p:sp>
          <p:nvSpPr>
            <p:cNvPr id="14" name="矩形 13"/>
            <p:cNvSpPr/>
            <p:nvPr>
              <p:custDataLst>
                <p:tags r:id="rId5"/>
              </p:custDataLst>
            </p:nvPr>
          </p:nvSpPr>
          <p:spPr>
            <a:xfrm>
              <a:off x="3716" y="3292"/>
              <a:ext cx="286" cy="327"/>
            </a:xfrm>
            <a:prstGeom prst="rect">
              <a:avLst/>
            </a:prstGeom>
            <a:solidFill>
              <a:srgbClr val="3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矩形 5">
            <a:extLst>
              <a:ext uri="{FF2B5EF4-FFF2-40B4-BE49-F238E27FC236}">
                <a16:creationId xmlns:a16="http://schemas.microsoft.com/office/drawing/2014/main" id="{4843C332-36ED-1832-4646-A788336A3AC1}"/>
              </a:ext>
            </a:extLst>
          </p:cNvPr>
          <p:cNvSpPr/>
          <p:nvPr/>
        </p:nvSpPr>
        <p:spPr>
          <a:xfrm>
            <a:off x="6679096" y="227965"/>
            <a:ext cx="2295240" cy="494030"/>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grpSp>
        <p:nvGrpSpPr>
          <p:cNvPr id="10" name="组合 9">
            <a:extLst>
              <a:ext uri="{FF2B5EF4-FFF2-40B4-BE49-F238E27FC236}">
                <a16:creationId xmlns:a16="http://schemas.microsoft.com/office/drawing/2014/main" id="{4A9DCFEE-81D5-63B7-438E-E978C22365DF}"/>
              </a:ext>
            </a:extLst>
          </p:cNvPr>
          <p:cNvGrpSpPr/>
          <p:nvPr/>
        </p:nvGrpSpPr>
        <p:grpSpPr>
          <a:xfrm>
            <a:off x="6911340" y="227965"/>
            <a:ext cx="2143125" cy="307975"/>
            <a:chOff x="3716" y="3214"/>
            <a:chExt cx="8453" cy="485"/>
          </a:xfrm>
        </p:grpSpPr>
        <p:sp>
          <p:nvSpPr>
            <p:cNvPr id="11" name="文本框 10">
              <a:extLst>
                <a:ext uri="{FF2B5EF4-FFF2-40B4-BE49-F238E27FC236}">
                  <a16:creationId xmlns:a16="http://schemas.microsoft.com/office/drawing/2014/main" id="{CC13443B-DAEF-E167-EB1D-1B39E58587F2}"/>
                </a:ext>
              </a:extLst>
            </p:cNvPr>
            <p:cNvSpPr txBox="1"/>
            <p:nvPr>
              <p:custDataLst>
                <p:tags r:id="rId2"/>
              </p:custDataLst>
            </p:nvPr>
          </p:nvSpPr>
          <p:spPr>
            <a:xfrm>
              <a:off x="4002" y="3214"/>
              <a:ext cx="8167" cy="485"/>
            </a:xfrm>
            <a:prstGeom prst="rect">
              <a:avLst/>
            </a:prstGeom>
            <a:noFill/>
          </p:spPr>
          <p:txBody>
            <a:bodyPr wrap="square" rtlCol="0">
              <a:spAutoFit/>
            </a:bodyPr>
            <a:lstStyle/>
            <a:p>
              <a:pPr indent="0" fontAlgn="auto">
                <a:lnSpc>
                  <a:spcPct val="100000"/>
                </a:lnSpc>
              </a:pP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第</a:t>
              </a:r>
              <a:r>
                <a:rPr lang="en-US" altLang="zh-CN" sz="1400" dirty="0">
                  <a:solidFill>
                    <a:srgbClr val="3077B5"/>
                  </a:solidFill>
                  <a:latin typeface="汉仪雅酷黑简" panose="00020600040101010101" charset="-122"/>
                  <a:ea typeface="汉仪雅酷黑简" panose="00020600040101010101" charset="-122"/>
                  <a:cs typeface="汉仪雅酷黑简" panose="00020600040101010101" charset="-122"/>
                </a:rPr>
                <a:t>7</a:t>
              </a: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章</a:t>
              </a:r>
              <a:r>
                <a:rPr lang="en-US" altLang="zh-CN" sz="1400" dirty="0">
                  <a:solidFill>
                    <a:srgbClr val="3077B5"/>
                  </a:solidFill>
                  <a:latin typeface="汉仪雅酷黑简" panose="00020600040101010101" charset="-122"/>
                  <a:ea typeface="汉仪雅酷黑简" panose="00020600040101010101" charset="-122"/>
                  <a:cs typeface="汉仪雅酷黑简" panose="00020600040101010101" charset="-122"/>
                </a:rPr>
                <a:t> JSP</a:t>
              </a: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技术基础</a:t>
              </a:r>
            </a:p>
          </p:txBody>
        </p:sp>
        <p:sp>
          <p:nvSpPr>
            <p:cNvPr id="12" name="矩形 11">
              <a:extLst>
                <a:ext uri="{FF2B5EF4-FFF2-40B4-BE49-F238E27FC236}">
                  <a16:creationId xmlns:a16="http://schemas.microsoft.com/office/drawing/2014/main" id="{6CA63EBF-5902-B97F-2963-6729B4E3E1C3}"/>
                </a:ext>
              </a:extLst>
            </p:cNvPr>
            <p:cNvSpPr/>
            <p:nvPr>
              <p:custDataLst>
                <p:tags r:id="rId3"/>
              </p:custDataLst>
            </p:nvPr>
          </p:nvSpPr>
          <p:spPr>
            <a:xfrm>
              <a:off x="3716" y="3292"/>
              <a:ext cx="286" cy="327"/>
            </a:xfrm>
            <a:prstGeom prst="rect">
              <a:avLst/>
            </a:prstGeom>
            <a:solidFill>
              <a:srgbClr val="3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6" name="Rectangle 4">
            <a:extLst>
              <a:ext uri="{FF2B5EF4-FFF2-40B4-BE49-F238E27FC236}">
                <a16:creationId xmlns:a16="http://schemas.microsoft.com/office/drawing/2014/main" id="{027EFC56-6AAB-5C35-F886-30FA92532884}"/>
              </a:ext>
            </a:extLst>
          </p:cNvPr>
          <p:cNvSpPr>
            <a:spLocks noChangeArrowheads="1"/>
          </p:cNvSpPr>
          <p:nvPr/>
        </p:nvSpPr>
        <p:spPr bwMode="auto">
          <a:xfrm>
            <a:off x="400685" y="1357923"/>
            <a:ext cx="7977846" cy="36933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2667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indent="267970" algn="just"/>
            <a:r>
              <a:rPr lang="en-US" altLang="zh-CN" b="1" kern="100" dirty="0">
                <a:effectLst/>
                <a:latin typeface="Times New Roman" panose="02020603050405020304" pitchFamily="18" charset="0"/>
                <a:ea typeface="汉仪雅酷黑 65W" panose="020B0604020202020204"/>
              </a:rPr>
              <a:t>[</a:t>
            </a:r>
            <a:r>
              <a:rPr lang="zh-CN" altLang="zh-CN" b="1" kern="100" dirty="0">
                <a:effectLst/>
                <a:latin typeface="Times New Roman" panose="02020603050405020304" pitchFamily="18" charset="0"/>
                <a:ea typeface="汉仪雅酷黑 65W" panose="020B0604020202020204"/>
              </a:rPr>
              <a:t>例</a:t>
            </a:r>
            <a:r>
              <a:rPr lang="en-US" altLang="zh-CN" b="1" kern="100" dirty="0">
                <a:effectLst/>
                <a:latin typeface="Times New Roman" panose="02020603050405020304" pitchFamily="18" charset="0"/>
                <a:ea typeface="汉仪雅酷黑 65W" panose="020B0604020202020204"/>
              </a:rPr>
              <a:t>7.5]include</a:t>
            </a:r>
            <a:r>
              <a:rPr lang="zh-CN" altLang="zh-CN" b="1" kern="100" dirty="0">
                <a:effectLst/>
                <a:latin typeface="Times New Roman" panose="02020603050405020304" pitchFamily="18" charset="0"/>
                <a:ea typeface="汉仪雅酷黑 65W" panose="020B0604020202020204"/>
              </a:rPr>
              <a:t>动作使用程序示例</a:t>
            </a:r>
            <a:endParaRPr lang="zh-CN" altLang="zh-CN" kern="100" dirty="0">
              <a:effectLst/>
              <a:latin typeface="Times New Roman" panose="02020603050405020304" pitchFamily="18" charset="0"/>
              <a:ea typeface="汉仪雅酷黑 65W" panose="020B0604020202020204"/>
            </a:endParaRPr>
          </a:p>
          <a:p>
            <a:pPr indent="266700" algn="just"/>
            <a:r>
              <a:rPr lang="en-US" altLang="zh-CN" kern="100" dirty="0">
                <a:effectLst/>
                <a:latin typeface="Times New Roman" panose="02020603050405020304" pitchFamily="18" charset="0"/>
                <a:ea typeface="汉仪雅酷黑 65W" panose="020B0604020202020204"/>
                <a:cs typeface="Times New Roman" panose="02020603050405020304" pitchFamily="18" charset="0"/>
              </a:rPr>
              <a:t> </a:t>
            </a:r>
            <a:endParaRPr lang="zh-CN" altLang="zh-CN" kern="100" dirty="0">
              <a:effectLst/>
              <a:latin typeface="宋体" panose="02010600030101010101" pitchFamily="2" charset="-122"/>
              <a:ea typeface="汉仪雅酷黑 65W" panose="020B0604020202020204"/>
              <a:cs typeface="Times New Roman" panose="02020603050405020304" pitchFamily="18" charset="0"/>
            </a:endParaRPr>
          </a:p>
          <a:p>
            <a:pPr indent="266700" algn="just"/>
            <a:r>
              <a:rPr lang="zh-CN" altLang="zh-CN" kern="100" dirty="0">
                <a:effectLst/>
                <a:latin typeface="Times New Roman" panose="02020603050405020304" pitchFamily="18" charset="0"/>
                <a:ea typeface="汉仪雅酷黑 65W" panose="020B0604020202020204"/>
                <a:cs typeface="Times New Roman" panose="02020603050405020304" pitchFamily="18" charset="0"/>
              </a:rPr>
              <a:t>被包含的文件</a:t>
            </a:r>
            <a:r>
              <a:rPr lang="fr-FR" altLang="zh-CN" kern="100" dirty="0">
                <a:effectLst/>
                <a:latin typeface="Times New Roman" panose="02020603050405020304" pitchFamily="18" charset="0"/>
                <a:ea typeface="汉仪雅酷黑 65W" panose="020B0604020202020204"/>
                <a:cs typeface="Times New Roman" panose="02020603050405020304" pitchFamily="18" charset="0"/>
              </a:rPr>
              <a:t>two.jsp</a:t>
            </a:r>
            <a:r>
              <a:rPr lang="zh-CN" altLang="zh-CN" kern="100" dirty="0">
                <a:effectLst/>
                <a:latin typeface="Times New Roman" panose="02020603050405020304" pitchFamily="18" charset="0"/>
                <a:ea typeface="汉仪雅酷黑 65W" panose="020B0604020202020204"/>
                <a:cs typeface="Times New Roman" panose="02020603050405020304" pitchFamily="18" charset="0"/>
              </a:rPr>
              <a:t>中的语句如下：</a:t>
            </a:r>
            <a:endParaRPr lang="zh-CN" altLang="zh-CN" kern="100" dirty="0">
              <a:effectLst/>
              <a:latin typeface="宋体" panose="02010600030101010101" pitchFamily="2" charset="-122"/>
              <a:ea typeface="汉仪雅酷黑 65W" panose="020B0604020202020204"/>
              <a:cs typeface="Times New Roman" panose="02020603050405020304" pitchFamily="18" charset="0"/>
            </a:endParaRPr>
          </a:p>
          <a:p>
            <a:pPr indent="266700" algn="just"/>
            <a:r>
              <a:rPr lang="fr-FR" altLang="zh-CN" kern="100" dirty="0">
                <a:effectLst/>
                <a:latin typeface="Times New Roman" panose="02020603050405020304" pitchFamily="18" charset="0"/>
                <a:ea typeface="汉仪雅酷黑 65W" panose="020B0604020202020204"/>
                <a:cs typeface="Times New Roman" panose="02020603050405020304" pitchFamily="18" charset="0"/>
              </a:rPr>
              <a:t>&lt;%@ page contentType="text/html; charset=gb2312" language="java" %&gt;</a:t>
            </a:r>
            <a:endParaRPr lang="zh-CN" altLang="zh-CN" kern="100" dirty="0">
              <a:effectLst/>
              <a:latin typeface="宋体" panose="02010600030101010101" pitchFamily="2" charset="-122"/>
              <a:ea typeface="汉仪雅酷黑 65W" panose="020B0604020202020204"/>
              <a:cs typeface="Times New Roman" panose="02020603050405020304" pitchFamily="18" charset="0"/>
            </a:endParaRPr>
          </a:p>
          <a:p>
            <a:pPr indent="266700" algn="just"/>
            <a:r>
              <a:rPr lang="fr-FR" altLang="zh-CN" kern="100" dirty="0">
                <a:effectLst/>
                <a:latin typeface="Times New Roman" panose="02020603050405020304" pitchFamily="18" charset="0"/>
                <a:ea typeface="汉仪雅酷黑 65W" panose="020B0604020202020204"/>
                <a:cs typeface="Times New Roman" panose="02020603050405020304" pitchFamily="18" charset="0"/>
              </a:rPr>
              <a:t>&lt;html&gt;</a:t>
            </a:r>
            <a:endParaRPr lang="zh-CN" altLang="zh-CN" kern="100" dirty="0">
              <a:effectLst/>
              <a:latin typeface="宋体" panose="02010600030101010101" pitchFamily="2" charset="-122"/>
              <a:ea typeface="汉仪雅酷黑 65W" panose="020B0604020202020204"/>
              <a:cs typeface="Times New Roman" panose="02020603050405020304" pitchFamily="18" charset="0"/>
            </a:endParaRPr>
          </a:p>
          <a:p>
            <a:pPr indent="266700" algn="just"/>
            <a:r>
              <a:rPr lang="fr-FR" altLang="zh-CN" kern="100" dirty="0">
                <a:effectLst/>
                <a:latin typeface="Times New Roman" panose="02020603050405020304" pitchFamily="18" charset="0"/>
                <a:ea typeface="汉仪雅酷黑 65W" panose="020B0604020202020204"/>
                <a:cs typeface="Times New Roman" panose="02020603050405020304" pitchFamily="18" charset="0"/>
              </a:rPr>
              <a:t>&lt;body&gt;</a:t>
            </a:r>
            <a:endParaRPr lang="zh-CN" altLang="zh-CN" kern="100" dirty="0">
              <a:effectLst/>
              <a:latin typeface="宋体" panose="02010600030101010101" pitchFamily="2" charset="-122"/>
              <a:ea typeface="汉仪雅酷黑 65W" panose="020B0604020202020204"/>
              <a:cs typeface="Times New Roman" panose="02020603050405020304" pitchFamily="18" charset="0"/>
            </a:endParaRPr>
          </a:p>
          <a:p>
            <a:pPr indent="266700" algn="just"/>
            <a:r>
              <a:rPr lang="fr-FR" altLang="zh-CN" kern="100" dirty="0">
                <a:effectLst/>
                <a:latin typeface="Times New Roman" panose="02020603050405020304" pitchFamily="18" charset="0"/>
                <a:ea typeface="汉仪雅酷黑 65W" panose="020B0604020202020204"/>
                <a:cs typeface="Times New Roman" panose="02020603050405020304" pitchFamily="18" charset="0"/>
              </a:rPr>
              <a:t>include</a:t>
            </a:r>
            <a:r>
              <a:rPr lang="zh-CN" altLang="zh-CN" kern="100" dirty="0">
                <a:effectLst/>
                <a:latin typeface="Times New Roman" panose="02020603050405020304" pitchFamily="18" charset="0"/>
                <a:ea typeface="汉仪雅酷黑 65W" panose="020B0604020202020204"/>
                <a:cs typeface="Times New Roman" panose="02020603050405020304" pitchFamily="18" charset="0"/>
              </a:rPr>
              <a:t>的工作原理：</a:t>
            </a:r>
            <a:endParaRPr lang="zh-CN" altLang="zh-CN" kern="100" dirty="0">
              <a:effectLst/>
              <a:latin typeface="宋体" panose="02010600030101010101" pitchFamily="2" charset="-122"/>
              <a:ea typeface="汉仪雅酷黑 65W" panose="020B0604020202020204"/>
              <a:cs typeface="Times New Roman" panose="02020603050405020304" pitchFamily="18" charset="0"/>
            </a:endParaRPr>
          </a:p>
          <a:p>
            <a:pPr indent="266700" algn="just"/>
            <a:r>
              <a:rPr lang="fr-FR" altLang="zh-CN" kern="100" dirty="0">
                <a:effectLst/>
                <a:latin typeface="Times New Roman" panose="02020603050405020304" pitchFamily="18" charset="0"/>
                <a:ea typeface="汉仪雅酷黑 65W" panose="020B0604020202020204"/>
                <a:cs typeface="Times New Roman" panose="02020603050405020304" pitchFamily="18" charset="0"/>
              </a:rPr>
              <a:t>&lt;br&gt;</a:t>
            </a:r>
            <a:endParaRPr lang="zh-CN" altLang="zh-CN" kern="100" dirty="0">
              <a:effectLst/>
              <a:latin typeface="宋体" panose="02010600030101010101" pitchFamily="2" charset="-122"/>
              <a:ea typeface="汉仪雅酷黑 65W" panose="020B0604020202020204"/>
              <a:cs typeface="Times New Roman" panose="02020603050405020304" pitchFamily="18" charset="0"/>
            </a:endParaRPr>
          </a:p>
          <a:p>
            <a:pPr indent="266700" algn="just"/>
            <a:r>
              <a:rPr lang="fr-FR" altLang="zh-CN" kern="100" dirty="0">
                <a:effectLst/>
                <a:latin typeface="Times New Roman" panose="02020603050405020304" pitchFamily="18" charset="0"/>
                <a:ea typeface="汉仪雅酷黑 65W" panose="020B0604020202020204"/>
                <a:cs typeface="Times New Roman" panose="02020603050405020304" pitchFamily="18" charset="0"/>
              </a:rPr>
              <a:t>this is a1= &lt;%= request.getParameter("userName") %&gt; &lt;br&gt;</a:t>
            </a:r>
            <a:endParaRPr lang="zh-CN" altLang="zh-CN" kern="100" dirty="0">
              <a:effectLst/>
              <a:latin typeface="宋体" panose="02010600030101010101" pitchFamily="2" charset="-122"/>
              <a:ea typeface="汉仪雅酷黑 65W" panose="020B0604020202020204"/>
              <a:cs typeface="Times New Roman" panose="02020603050405020304" pitchFamily="18" charset="0"/>
            </a:endParaRPr>
          </a:p>
          <a:p>
            <a:pPr indent="266700" algn="just"/>
            <a:r>
              <a:rPr lang="fr-FR" altLang="zh-CN" kern="100" dirty="0">
                <a:effectLst/>
                <a:latin typeface="Times New Roman" panose="02020603050405020304" pitchFamily="18" charset="0"/>
                <a:ea typeface="汉仪雅酷黑 65W" panose="020B0604020202020204"/>
                <a:cs typeface="Times New Roman" panose="02020603050405020304" pitchFamily="18" charset="0"/>
              </a:rPr>
              <a:t>this is a2= &lt;%= request.getParameter("userPasswd") %&gt; &lt;br&gt;</a:t>
            </a:r>
            <a:endParaRPr lang="zh-CN" altLang="zh-CN" kern="100" dirty="0">
              <a:effectLst/>
              <a:latin typeface="宋体" panose="02010600030101010101" pitchFamily="2" charset="-122"/>
              <a:ea typeface="汉仪雅酷黑 65W" panose="020B0604020202020204"/>
              <a:cs typeface="Times New Roman" panose="02020603050405020304" pitchFamily="18" charset="0"/>
            </a:endParaRPr>
          </a:p>
          <a:p>
            <a:pPr indent="266700" algn="just"/>
            <a:r>
              <a:rPr lang="fr-FR" altLang="zh-CN" kern="100" dirty="0">
                <a:effectLst/>
                <a:latin typeface="Times New Roman" panose="02020603050405020304" pitchFamily="18" charset="0"/>
                <a:ea typeface="汉仪雅酷黑 65W" panose="020B0604020202020204"/>
                <a:cs typeface="Times New Roman" panose="02020603050405020304" pitchFamily="18" charset="0"/>
              </a:rPr>
              <a:t>&lt;% out.println("print by two.jsp"); %&gt;</a:t>
            </a:r>
            <a:endParaRPr lang="zh-CN" altLang="zh-CN" kern="100" dirty="0">
              <a:effectLst/>
              <a:latin typeface="宋体" panose="02010600030101010101" pitchFamily="2" charset="-122"/>
              <a:ea typeface="汉仪雅酷黑 65W" panose="020B0604020202020204"/>
              <a:cs typeface="Times New Roman" panose="02020603050405020304" pitchFamily="18" charset="0"/>
            </a:endParaRPr>
          </a:p>
          <a:p>
            <a:pPr indent="266700" algn="just"/>
            <a:r>
              <a:rPr lang="fr-FR" altLang="zh-CN" kern="100" dirty="0">
                <a:effectLst/>
                <a:latin typeface="Times New Roman" panose="02020603050405020304" pitchFamily="18" charset="0"/>
                <a:ea typeface="汉仪雅酷黑 65W" panose="020B0604020202020204"/>
                <a:cs typeface="Times New Roman" panose="02020603050405020304" pitchFamily="18" charset="0"/>
              </a:rPr>
              <a:t>&lt;/body&gt;</a:t>
            </a:r>
            <a:endParaRPr lang="zh-CN" altLang="zh-CN" kern="100" dirty="0">
              <a:effectLst/>
              <a:latin typeface="宋体" panose="02010600030101010101" pitchFamily="2" charset="-122"/>
              <a:ea typeface="汉仪雅酷黑 65W" panose="020B0604020202020204"/>
              <a:cs typeface="Times New Roman" panose="02020603050405020304" pitchFamily="18" charset="0"/>
            </a:endParaRPr>
          </a:p>
          <a:p>
            <a:pPr indent="266700" algn="just"/>
            <a:r>
              <a:rPr lang="fr-FR" altLang="zh-CN" kern="100" dirty="0">
                <a:effectLst/>
                <a:latin typeface="Times New Roman" panose="02020603050405020304" pitchFamily="18" charset="0"/>
                <a:ea typeface="汉仪雅酷黑 65W" panose="020B0604020202020204"/>
                <a:cs typeface="Times New Roman" panose="02020603050405020304" pitchFamily="18" charset="0"/>
              </a:rPr>
              <a:t>&lt;/html&gt;</a:t>
            </a:r>
            <a:endParaRPr lang="zh-CN" altLang="zh-CN" kern="100" dirty="0">
              <a:effectLst/>
              <a:latin typeface="宋体" panose="02010600030101010101" pitchFamily="2" charset="-122"/>
              <a:ea typeface="汉仪雅酷黑 65W" panose="020B0604020202020204"/>
              <a:cs typeface="Times New Roman" panose="02020603050405020304" pitchFamily="18" charset="0"/>
            </a:endParaRPr>
          </a:p>
        </p:txBody>
      </p:sp>
    </p:spTree>
    <p:extLst>
      <p:ext uri="{BB962C8B-B14F-4D97-AF65-F5344CB8AC3E}">
        <p14:creationId xmlns:p14="http://schemas.microsoft.com/office/powerpoint/2010/main" val="37342745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6"/>
          <p:cNvPicPr>
            <a:picLocks noChangeAspect="1"/>
          </p:cNvPicPr>
          <p:nvPr/>
        </p:nvPicPr>
        <p:blipFill>
          <a:blip r:embed="rId8"/>
          <a:stretch>
            <a:fillRect/>
          </a:stretch>
        </p:blipFill>
        <p:spPr>
          <a:xfrm>
            <a:off x="-4445" y="0"/>
            <a:ext cx="8107680" cy="584200"/>
          </a:xfrm>
          <a:prstGeom prst="rect">
            <a:avLst/>
          </a:prstGeom>
        </p:spPr>
      </p:pic>
      <p:pic>
        <p:nvPicPr>
          <p:cNvPr id="5" name="图片 4" descr="5"/>
          <p:cNvPicPr>
            <a:picLocks noChangeAspect="1"/>
          </p:cNvPicPr>
          <p:nvPr/>
        </p:nvPicPr>
        <p:blipFill>
          <a:blip r:embed="rId9"/>
          <a:stretch>
            <a:fillRect/>
          </a:stretch>
        </p:blipFill>
        <p:spPr>
          <a:xfrm>
            <a:off x="3091815" y="5311775"/>
            <a:ext cx="6116955" cy="408305"/>
          </a:xfrm>
          <a:prstGeom prst="rect">
            <a:avLst/>
          </a:prstGeom>
        </p:spPr>
      </p:pic>
      <p:sp>
        <p:nvSpPr>
          <p:cNvPr id="9" name="文本框 8"/>
          <p:cNvSpPr txBox="1"/>
          <p:nvPr/>
        </p:nvSpPr>
        <p:spPr>
          <a:xfrm>
            <a:off x="400685" y="765810"/>
            <a:ext cx="3932555" cy="398780"/>
          </a:xfrm>
          <a:prstGeom prst="rect">
            <a:avLst/>
          </a:prstGeom>
          <a:noFill/>
        </p:spPr>
        <p:txBody>
          <a:bodyPr wrap="square" rtlCol="0">
            <a:spAutoFit/>
          </a:bodyPr>
          <a:lstStyle/>
          <a:p>
            <a:r>
              <a:rPr 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7</a:t>
            </a:r>
            <a:r>
              <a:rPr sz="2000" b="1" dirty="0">
                <a:solidFill>
                  <a:srgbClr val="3077B5"/>
                </a:solidFill>
                <a:latin typeface="汉仪雅酷黑 65W" panose="020B0604020202020204" charset="-122"/>
                <a:ea typeface="汉仪雅酷黑 65W" panose="020B0604020202020204" charset="-122"/>
                <a:cs typeface="汉仪雅酷黑 65W" panose="020B0604020202020204" charset="-122"/>
              </a:rPr>
              <a:t>.1 </a:t>
            </a:r>
            <a:r>
              <a:rPr lang="en-US" altLang="zh-CN" sz="2000" b="1" dirty="0">
                <a:solidFill>
                  <a:srgbClr val="3077B5"/>
                </a:solidFill>
                <a:latin typeface="汉仪雅酷黑 65W" panose="020B0604020202020204" charset="-122"/>
                <a:ea typeface="汉仪雅酷黑 65W" panose="020B0604020202020204" charset="-122"/>
                <a:cs typeface="汉仪雅酷黑 65W" panose="020B0604020202020204" charset="-122"/>
              </a:rPr>
              <a:t>JSP</a:t>
            </a:r>
            <a:r>
              <a:rPr lang="zh-CN" alt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概述</a:t>
            </a:r>
          </a:p>
        </p:txBody>
      </p:sp>
      <p:pic>
        <p:nvPicPr>
          <p:cNvPr id="3" name="图片 2" descr="未标题-1"/>
          <p:cNvPicPr>
            <a:picLocks noChangeAspect="1"/>
          </p:cNvPicPr>
          <p:nvPr>
            <p:custDataLst>
              <p:tags r:id="rId1"/>
            </p:custDataLst>
          </p:nvPr>
        </p:nvPicPr>
        <p:blipFill>
          <a:blip r:embed="rId10"/>
          <a:stretch>
            <a:fillRect/>
          </a:stretch>
        </p:blipFill>
        <p:spPr>
          <a:xfrm>
            <a:off x="144145" y="104140"/>
            <a:ext cx="1975485" cy="494030"/>
          </a:xfrm>
          <a:prstGeom prst="rect">
            <a:avLst/>
          </a:prstGeom>
        </p:spPr>
      </p:pic>
      <p:grpSp>
        <p:nvGrpSpPr>
          <p:cNvPr id="4" name="组合 3"/>
          <p:cNvGrpSpPr/>
          <p:nvPr/>
        </p:nvGrpSpPr>
        <p:grpSpPr>
          <a:xfrm>
            <a:off x="6911340" y="227965"/>
            <a:ext cx="2143125" cy="521970"/>
            <a:chOff x="3716" y="3214"/>
            <a:chExt cx="8453" cy="822"/>
          </a:xfrm>
        </p:grpSpPr>
        <p:sp>
          <p:nvSpPr>
            <p:cNvPr id="8" name="文本框 7"/>
            <p:cNvSpPr txBox="1"/>
            <p:nvPr>
              <p:custDataLst>
                <p:tags r:id="rId4"/>
              </p:custDataLst>
            </p:nvPr>
          </p:nvSpPr>
          <p:spPr>
            <a:xfrm>
              <a:off x="4002" y="3214"/>
              <a:ext cx="8167" cy="822"/>
            </a:xfrm>
            <a:prstGeom prst="rect">
              <a:avLst/>
            </a:prstGeom>
            <a:noFill/>
          </p:spPr>
          <p:txBody>
            <a:bodyPr wrap="square" rtlCol="0">
              <a:spAutoFit/>
            </a:bodyPr>
            <a:lstStyle/>
            <a:p>
              <a:pPr indent="0" fontAlgn="auto">
                <a:lnSpc>
                  <a:spcPct val="100000"/>
                </a:lnSpc>
              </a:pP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第3章  Java的多线程机制及其网络程序设计</a:t>
              </a:r>
            </a:p>
          </p:txBody>
        </p:sp>
        <p:sp>
          <p:nvSpPr>
            <p:cNvPr id="14" name="矩形 13"/>
            <p:cNvSpPr/>
            <p:nvPr>
              <p:custDataLst>
                <p:tags r:id="rId5"/>
              </p:custDataLst>
            </p:nvPr>
          </p:nvSpPr>
          <p:spPr>
            <a:xfrm>
              <a:off x="3716" y="3292"/>
              <a:ext cx="286" cy="327"/>
            </a:xfrm>
            <a:prstGeom prst="rect">
              <a:avLst/>
            </a:prstGeom>
            <a:solidFill>
              <a:srgbClr val="3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662305" y="1346200"/>
            <a:ext cx="8272463" cy="1477328"/>
          </a:xfrm>
          <a:prstGeom prst="rect">
            <a:avLst/>
          </a:prstGeom>
          <a:noFill/>
        </p:spPr>
        <p:txBody>
          <a:bodyPr wrap="square" rtlCol="0">
            <a:spAutoFit/>
          </a:bodyPr>
          <a:lstStyle/>
          <a:p>
            <a:pPr marL="0" indent="457200" algn="just" fontAlgn="auto">
              <a:extLst>
                <a:ext uri="{35155182-B16C-46BC-9424-99874614C6A1}">
                  <wpsdc:indentchars xmlns="" xmlns:wpsdc="http://www.wps.cn/officeDocument/2017/drawingmlCustomData" val="200" checksum="59296752"/>
                  <wpsdc:marlchars xmlns="" xmlns:wpsdc="http://www.wps.cn/officeDocument/2017/drawingmlCustomData" val="0" checksum="0"/>
                </a:ext>
              </a:extLst>
            </a:pPr>
            <a:r>
              <a:rPr lang="en-US" altLang="zh-CN" dirty="0">
                <a:ea typeface="汉仪雅酷黑 65W" panose="020B0604020202020204"/>
              </a:rPr>
              <a:t>JSP</a:t>
            </a:r>
            <a:r>
              <a:rPr lang="zh-CN" altLang="zh-CN" dirty="0">
                <a:ea typeface="汉仪雅酷黑 65W" panose="020B0604020202020204"/>
              </a:rPr>
              <a:t>技术的全称为</a:t>
            </a:r>
            <a:r>
              <a:rPr lang="en-US" altLang="zh-CN" dirty="0">
                <a:ea typeface="汉仪雅酷黑 65W" panose="020B0604020202020204"/>
              </a:rPr>
              <a:t>Java Server Pages</a:t>
            </a:r>
            <a:r>
              <a:rPr lang="zh-CN" altLang="zh-CN" dirty="0">
                <a:ea typeface="汉仪雅酷黑 65W" panose="020B0604020202020204"/>
              </a:rPr>
              <a:t>，翻译为中文就是</a:t>
            </a:r>
            <a:r>
              <a:rPr lang="en-US" altLang="zh-CN" dirty="0">
                <a:ea typeface="汉仪雅酷黑 65W" panose="020B0604020202020204"/>
              </a:rPr>
              <a:t>Java</a:t>
            </a:r>
            <a:r>
              <a:rPr lang="zh-CN" altLang="zh-CN" dirty="0">
                <a:ea typeface="汉仪雅酷黑 65W" panose="020B0604020202020204"/>
              </a:rPr>
              <a:t>服务器页面。从字面可以理解为</a:t>
            </a:r>
            <a:r>
              <a:rPr lang="en-US" altLang="zh-CN" dirty="0">
                <a:ea typeface="汉仪雅酷黑 65W" panose="020B0604020202020204"/>
              </a:rPr>
              <a:t>JSP</a:t>
            </a:r>
            <a:r>
              <a:rPr lang="zh-CN" altLang="zh-CN" dirty="0">
                <a:ea typeface="汉仪雅酷黑 65W" panose="020B0604020202020204"/>
              </a:rPr>
              <a:t>是一种运行在服务器端的脚本，</a:t>
            </a:r>
            <a:r>
              <a:rPr lang="en-US" altLang="zh-CN" dirty="0">
                <a:ea typeface="汉仪雅酷黑 65W" panose="020B0604020202020204"/>
              </a:rPr>
              <a:t>JSP</a:t>
            </a:r>
            <a:r>
              <a:rPr lang="zh-CN" altLang="zh-CN" dirty="0">
                <a:ea typeface="汉仪雅酷黑 65W" panose="020B0604020202020204"/>
              </a:rPr>
              <a:t>继承了</a:t>
            </a:r>
            <a:r>
              <a:rPr lang="en-US" altLang="zh-CN" dirty="0">
                <a:ea typeface="汉仪雅酷黑 65W" panose="020B0604020202020204"/>
              </a:rPr>
              <a:t>Java</a:t>
            </a:r>
            <a:r>
              <a:rPr lang="zh-CN" altLang="zh-CN" dirty="0">
                <a:ea typeface="汉仪雅酷黑 65W" panose="020B0604020202020204"/>
              </a:rPr>
              <a:t>语言的很多优点。</a:t>
            </a:r>
            <a:r>
              <a:rPr lang="en-US" altLang="zh-CN" dirty="0">
                <a:ea typeface="汉仪雅酷黑 65W" panose="020B0604020202020204"/>
              </a:rPr>
              <a:t>JSP</a:t>
            </a:r>
            <a:r>
              <a:rPr lang="zh-CN" altLang="zh-CN" dirty="0">
                <a:ea typeface="汉仪雅酷黑 65W" panose="020B0604020202020204"/>
              </a:rPr>
              <a:t>技术是用来开发</a:t>
            </a:r>
            <a:r>
              <a:rPr lang="en-US" altLang="zh-CN" dirty="0">
                <a:ea typeface="汉仪雅酷黑 65W" panose="020B0604020202020204"/>
              </a:rPr>
              <a:t>Web</a:t>
            </a:r>
            <a:r>
              <a:rPr lang="zh-CN" altLang="zh-CN" dirty="0">
                <a:ea typeface="汉仪雅酷黑 65W" panose="020B0604020202020204"/>
              </a:rPr>
              <a:t>网络应用的重要技术。</a:t>
            </a:r>
            <a:r>
              <a:rPr lang="en-US" altLang="zh-CN" sz="1800" kern="100" dirty="0">
                <a:effectLst/>
                <a:latin typeface="Times New Roman" panose="02020603050405020304" pitchFamily="18" charset="0"/>
                <a:ea typeface="汉仪雅酷黑 65W" panose="020B0604020202020204"/>
              </a:rPr>
              <a:t>JSP</a:t>
            </a:r>
            <a:r>
              <a:rPr lang="zh-CN" altLang="zh-CN" sz="1800" kern="100" dirty="0">
                <a:effectLst/>
                <a:latin typeface="Times New Roman" panose="02020603050405020304" pitchFamily="18" charset="0"/>
                <a:ea typeface="汉仪雅酷黑 65W" panose="020B0604020202020204"/>
                <a:cs typeface="Times New Roman" panose="02020603050405020304" pitchFamily="18" charset="0"/>
              </a:rPr>
              <a:t>网页可以通过嵌入的</a:t>
            </a:r>
            <a:r>
              <a:rPr lang="en-US" altLang="zh-CN" sz="1800" kern="100" dirty="0">
                <a:effectLst/>
                <a:latin typeface="Times New Roman" panose="02020603050405020304" pitchFamily="18" charset="0"/>
                <a:ea typeface="汉仪雅酷黑 65W" panose="020B0604020202020204"/>
              </a:rPr>
              <a:t>Java</a:t>
            </a:r>
            <a:r>
              <a:rPr lang="zh-CN" altLang="zh-CN" sz="1800" kern="100" dirty="0">
                <a:effectLst/>
                <a:latin typeface="Times New Roman" panose="02020603050405020304" pitchFamily="18" charset="0"/>
                <a:ea typeface="汉仪雅酷黑 65W" panose="020B0604020202020204"/>
                <a:cs typeface="Times New Roman" panose="02020603050405020304" pitchFamily="18" charset="0"/>
              </a:rPr>
              <a:t>代码段和内置对象的方法以及某些</a:t>
            </a:r>
            <a:r>
              <a:rPr lang="en-US" altLang="zh-CN" sz="1800" kern="100" dirty="0">
                <a:effectLst/>
                <a:latin typeface="Times New Roman" panose="02020603050405020304" pitchFamily="18" charset="0"/>
                <a:ea typeface="汉仪雅酷黑 65W" panose="020B0604020202020204"/>
              </a:rPr>
              <a:t>JSP</a:t>
            </a:r>
            <a:r>
              <a:rPr lang="zh-CN" altLang="zh-CN" sz="1800" kern="100" dirty="0">
                <a:effectLst/>
                <a:latin typeface="Times New Roman" panose="02020603050405020304" pitchFamily="18" charset="0"/>
                <a:ea typeface="汉仪雅酷黑 65W" panose="020B0604020202020204"/>
                <a:cs typeface="Times New Roman" panose="02020603050405020304" pitchFamily="18" charset="0"/>
              </a:rPr>
              <a:t>标签实现网页动态显示的效果和数据的动态更新。</a:t>
            </a:r>
            <a:endParaRPr lang="en-US" altLang="zh-CN" dirty="0">
              <a:ea typeface="汉仪雅酷黑 65W" panose="020B0604020202020204"/>
            </a:endParaRPr>
          </a:p>
        </p:txBody>
      </p:sp>
      <p:sp>
        <p:nvSpPr>
          <p:cNvPr id="7" name="矩形 6">
            <a:extLst>
              <a:ext uri="{FF2B5EF4-FFF2-40B4-BE49-F238E27FC236}">
                <a16:creationId xmlns:a16="http://schemas.microsoft.com/office/drawing/2014/main" id="{939FDCEC-6AB8-6E92-8996-DC24993113FA}"/>
              </a:ext>
            </a:extLst>
          </p:cNvPr>
          <p:cNvSpPr/>
          <p:nvPr/>
        </p:nvSpPr>
        <p:spPr>
          <a:xfrm>
            <a:off x="6679096" y="227965"/>
            <a:ext cx="2295240" cy="494030"/>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grpSp>
        <p:nvGrpSpPr>
          <p:cNvPr id="10" name="组合 9">
            <a:extLst>
              <a:ext uri="{FF2B5EF4-FFF2-40B4-BE49-F238E27FC236}">
                <a16:creationId xmlns:a16="http://schemas.microsoft.com/office/drawing/2014/main" id="{27CA2AE5-6D89-EE1D-338A-660B3E5C0CC5}"/>
              </a:ext>
            </a:extLst>
          </p:cNvPr>
          <p:cNvGrpSpPr/>
          <p:nvPr/>
        </p:nvGrpSpPr>
        <p:grpSpPr>
          <a:xfrm>
            <a:off x="6911340" y="227965"/>
            <a:ext cx="2143125" cy="307975"/>
            <a:chOff x="3716" y="3214"/>
            <a:chExt cx="8453" cy="485"/>
          </a:xfrm>
        </p:grpSpPr>
        <p:sp>
          <p:nvSpPr>
            <p:cNvPr id="11" name="文本框 10">
              <a:extLst>
                <a:ext uri="{FF2B5EF4-FFF2-40B4-BE49-F238E27FC236}">
                  <a16:creationId xmlns:a16="http://schemas.microsoft.com/office/drawing/2014/main" id="{B67ACF24-4913-CA36-43E1-8B6CBA1CF9A4}"/>
                </a:ext>
              </a:extLst>
            </p:cNvPr>
            <p:cNvSpPr txBox="1"/>
            <p:nvPr>
              <p:custDataLst>
                <p:tags r:id="rId2"/>
              </p:custDataLst>
            </p:nvPr>
          </p:nvSpPr>
          <p:spPr>
            <a:xfrm>
              <a:off x="4002" y="3214"/>
              <a:ext cx="8167" cy="485"/>
            </a:xfrm>
            <a:prstGeom prst="rect">
              <a:avLst/>
            </a:prstGeom>
            <a:noFill/>
          </p:spPr>
          <p:txBody>
            <a:bodyPr wrap="square" rtlCol="0">
              <a:spAutoFit/>
            </a:bodyPr>
            <a:lstStyle/>
            <a:p>
              <a:pPr indent="0" fontAlgn="auto">
                <a:lnSpc>
                  <a:spcPct val="100000"/>
                </a:lnSpc>
              </a:pP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第</a:t>
              </a:r>
              <a:r>
                <a:rPr lang="en-US" altLang="zh-CN" sz="1400" dirty="0">
                  <a:solidFill>
                    <a:srgbClr val="3077B5"/>
                  </a:solidFill>
                  <a:latin typeface="汉仪雅酷黑简" panose="00020600040101010101" charset="-122"/>
                  <a:ea typeface="汉仪雅酷黑简" panose="00020600040101010101" charset="-122"/>
                  <a:cs typeface="汉仪雅酷黑简" panose="00020600040101010101" charset="-122"/>
                </a:rPr>
                <a:t>7</a:t>
              </a: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章</a:t>
              </a:r>
              <a:r>
                <a:rPr lang="en-US" altLang="zh-CN" sz="1400" dirty="0">
                  <a:solidFill>
                    <a:srgbClr val="3077B5"/>
                  </a:solidFill>
                  <a:latin typeface="汉仪雅酷黑简" panose="00020600040101010101" charset="-122"/>
                  <a:ea typeface="汉仪雅酷黑简" panose="00020600040101010101" charset="-122"/>
                  <a:cs typeface="汉仪雅酷黑简" panose="00020600040101010101" charset="-122"/>
                </a:rPr>
                <a:t> JSP</a:t>
              </a: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技术基础</a:t>
              </a:r>
            </a:p>
          </p:txBody>
        </p:sp>
        <p:sp>
          <p:nvSpPr>
            <p:cNvPr id="12" name="矩形 11">
              <a:extLst>
                <a:ext uri="{FF2B5EF4-FFF2-40B4-BE49-F238E27FC236}">
                  <a16:creationId xmlns:a16="http://schemas.microsoft.com/office/drawing/2014/main" id="{A66B8549-9E3A-CED7-1D02-A2170347D4DC}"/>
                </a:ext>
              </a:extLst>
            </p:cNvPr>
            <p:cNvSpPr/>
            <p:nvPr>
              <p:custDataLst>
                <p:tags r:id="rId3"/>
              </p:custDataLst>
            </p:nvPr>
          </p:nvSpPr>
          <p:spPr>
            <a:xfrm>
              <a:off x="3716" y="3292"/>
              <a:ext cx="286" cy="327"/>
            </a:xfrm>
            <a:prstGeom prst="rect">
              <a:avLst/>
            </a:prstGeom>
            <a:solidFill>
              <a:srgbClr val="3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6"/>
          <p:cNvPicPr>
            <a:picLocks noChangeAspect="1"/>
          </p:cNvPicPr>
          <p:nvPr/>
        </p:nvPicPr>
        <p:blipFill>
          <a:blip r:embed="rId7"/>
          <a:stretch>
            <a:fillRect/>
          </a:stretch>
        </p:blipFill>
        <p:spPr>
          <a:xfrm>
            <a:off x="-4445" y="0"/>
            <a:ext cx="8107680" cy="584200"/>
          </a:xfrm>
          <a:prstGeom prst="rect">
            <a:avLst/>
          </a:prstGeom>
        </p:spPr>
      </p:pic>
      <p:pic>
        <p:nvPicPr>
          <p:cNvPr id="5" name="图片 4" descr="5"/>
          <p:cNvPicPr>
            <a:picLocks noChangeAspect="1"/>
          </p:cNvPicPr>
          <p:nvPr/>
        </p:nvPicPr>
        <p:blipFill>
          <a:blip r:embed="rId8"/>
          <a:stretch>
            <a:fillRect/>
          </a:stretch>
        </p:blipFill>
        <p:spPr>
          <a:xfrm>
            <a:off x="3091815" y="5311775"/>
            <a:ext cx="6116955" cy="408305"/>
          </a:xfrm>
          <a:prstGeom prst="rect">
            <a:avLst/>
          </a:prstGeom>
        </p:spPr>
      </p:pic>
      <p:sp>
        <p:nvSpPr>
          <p:cNvPr id="9" name="文本框 8"/>
          <p:cNvSpPr txBox="1"/>
          <p:nvPr/>
        </p:nvSpPr>
        <p:spPr>
          <a:xfrm>
            <a:off x="400685" y="765810"/>
            <a:ext cx="3932555" cy="398780"/>
          </a:xfrm>
          <a:prstGeom prst="rect">
            <a:avLst/>
          </a:prstGeom>
          <a:noFill/>
        </p:spPr>
        <p:txBody>
          <a:bodyPr wrap="square" rtlCol="0">
            <a:spAutoFit/>
          </a:bodyPr>
          <a:lstStyle/>
          <a:p>
            <a:r>
              <a:rPr lang="en-US" altLang="zh-CN" sz="2000" b="1" dirty="0">
                <a:solidFill>
                  <a:srgbClr val="3077B5"/>
                </a:solidFill>
                <a:latin typeface="汉仪雅酷黑 65W" panose="020B0604020202020204" charset="-122"/>
                <a:ea typeface="汉仪雅酷黑 65W" panose="020B0604020202020204" charset="-122"/>
                <a:cs typeface="汉仪雅酷黑 65W" panose="020B0604020202020204" charset="-122"/>
              </a:rPr>
              <a:t>7</a:t>
            </a:r>
            <a:r>
              <a:rPr lang="zh-CN" alt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a:t>
            </a:r>
            <a:r>
              <a:rPr lang="en-US" altLang="zh-CN" sz="2000" b="1" dirty="0">
                <a:solidFill>
                  <a:srgbClr val="3077B5"/>
                </a:solidFill>
                <a:latin typeface="汉仪雅酷黑 65W" panose="020B0604020202020204" charset="-122"/>
                <a:ea typeface="汉仪雅酷黑 65W" panose="020B0604020202020204" charset="-122"/>
                <a:cs typeface="汉仪雅酷黑 65W" panose="020B0604020202020204" charset="-122"/>
              </a:rPr>
              <a:t>3.3</a:t>
            </a:r>
            <a:r>
              <a:rPr lang="zh-CN" alt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  </a:t>
            </a:r>
            <a:r>
              <a:rPr lang="en-US" altLang="zh-CN" sz="2000" b="1" dirty="0">
                <a:solidFill>
                  <a:srgbClr val="3077B5"/>
                </a:solidFill>
                <a:latin typeface="汉仪雅酷黑 65W" panose="020B0604020202020204" charset="-122"/>
                <a:ea typeface="汉仪雅酷黑 65W" panose="020B0604020202020204" charset="-122"/>
                <a:cs typeface="汉仪雅酷黑 65W" panose="020B0604020202020204" charset="-122"/>
              </a:rPr>
              <a:t>JSP</a:t>
            </a:r>
            <a:r>
              <a:rPr lang="zh-CN" alt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动作元素</a:t>
            </a:r>
          </a:p>
        </p:txBody>
      </p:sp>
      <p:pic>
        <p:nvPicPr>
          <p:cNvPr id="3" name="图片 2" descr="未标题-1"/>
          <p:cNvPicPr>
            <a:picLocks noChangeAspect="1"/>
          </p:cNvPicPr>
          <p:nvPr>
            <p:custDataLst>
              <p:tags r:id="rId1"/>
            </p:custDataLst>
          </p:nvPr>
        </p:nvPicPr>
        <p:blipFill>
          <a:blip r:embed="rId9"/>
          <a:stretch>
            <a:fillRect/>
          </a:stretch>
        </p:blipFill>
        <p:spPr>
          <a:xfrm>
            <a:off x="144145" y="104140"/>
            <a:ext cx="1975485" cy="494030"/>
          </a:xfrm>
          <a:prstGeom prst="rect">
            <a:avLst/>
          </a:prstGeom>
        </p:spPr>
      </p:pic>
      <p:grpSp>
        <p:nvGrpSpPr>
          <p:cNvPr id="4" name="组合 3"/>
          <p:cNvGrpSpPr/>
          <p:nvPr/>
        </p:nvGrpSpPr>
        <p:grpSpPr>
          <a:xfrm>
            <a:off x="6911340" y="227965"/>
            <a:ext cx="2143125" cy="521970"/>
            <a:chOff x="3716" y="3214"/>
            <a:chExt cx="8453" cy="822"/>
          </a:xfrm>
        </p:grpSpPr>
        <p:sp>
          <p:nvSpPr>
            <p:cNvPr id="8" name="文本框 7"/>
            <p:cNvSpPr txBox="1"/>
            <p:nvPr>
              <p:custDataLst>
                <p:tags r:id="rId4"/>
              </p:custDataLst>
            </p:nvPr>
          </p:nvSpPr>
          <p:spPr>
            <a:xfrm>
              <a:off x="4002" y="3214"/>
              <a:ext cx="8167" cy="822"/>
            </a:xfrm>
            <a:prstGeom prst="rect">
              <a:avLst/>
            </a:prstGeom>
            <a:noFill/>
          </p:spPr>
          <p:txBody>
            <a:bodyPr wrap="square" rtlCol="0">
              <a:spAutoFit/>
            </a:bodyPr>
            <a:lstStyle/>
            <a:p>
              <a:pPr indent="0" fontAlgn="auto">
                <a:lnSpc>
                  <a:spcPct val="100000"/>
                </a:lnSpc>
              </a:pP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第3章  Java的多线程机制及其网络程序设计</a:t>
              </a:r>
            </a:p>
          </p:txBody>
        </p:sp>
        <p:sp>
          <p:nvSpPr>
            <p:cNvPr id="14" name="矩形 13"/>
            <p:cNvSpPr/>
            <p:nvPr>
              <p:custDataLst>
                <p:tags r:id="rId5"/>
              </p:custDataLst>
            </p:nvPr>
          </p:nvSpPr>
          <p:spPr>
            <a:xfrm>
              <a:off x="3716" y="3292"/>
              <a:ext cx="286" cy="327"/>
            </a:xfrm>
            <a:prstGeom prst="rect">
              <a:avLst/>
            </a:prstGeom>
            <a:solidFill>
              <a:srgbClr val="3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矩形 5">
            <a:extLst>
              <a:ext uri="{FF2B5EF4-FFF2-40B4-BE49-F238E27FC236}">
                <a16:creationId xmlns:a16="http://schemas.microsoft.com/office/drawing/2014/main" id="{4843C332-36ED-1832-4646-A788336A3AC1}"/>
              </a:ext>
            </a:extLst>
          </p:cNvPr>
          <p:cNvSpPr/>
          <p:nvPr/>
        </p:nvSpPr>
        <p:spPr>
          <a:xfrm>
            <a:off x="6679096" y="227965"/>
            <a:ext cx="2295240" cy="494030"/>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grpSp>
        <p:nvGrpSpPr>
          <p:cNvPr id="10" name="组合 9">
            <a:extLst>
              <a:ext uri="{FF2B5EF4-FFF2-40B4-BE49-F238E27FC236}">
                <a16:creationId xmlns:a16="http://schemas.microsoft.com/office/drawing/2014/main" id="{4A9DCFEE-81D5-63B7-438E-E978C22365DF}"/>
              </a:ext>
            </a:extLst>
          </p:cNvPr>
          <p:cNvGrpSpPr/>
          <p:nvPr/>
        </p:nvGrpSpPr>
        <p:grpSpPr>
          <a:xfrm>
            <a:off x="6911340" y="227965"/>
            <a:ext cx="2143125" cy="307975"/>
            <a:chOff x="3716" y="3214"/>
            <a:chExt cx="8453" cy="485"/>
          </a:xfrm>
        </p:grpSpPr>
        <p:sp>
          <p:nvSpPr>
            <p:cNvPr id="11" name="文本框 10">
              <a:extLst>
                <a:ext uri="{FF2B5EF4-FFF2-40B4-BE49-F238E27FC236}">
                  <a16:creationId xmlns:a16="http://schemas.microsoft.com/office/drawing/2014/main" id="{CC13443B-DAEF-E167-EB1D-1B39E58587F2}"/>
                </a:ext>
              </a:extLst>
            </p:cNvPr>
            <p:cNvSpPr txBox="1"/>
            <p:nvPr>
              <p:custDataLst>
                <p:tags r:id="rId2"/>
              </p:custDataLst>
            </p:nvPr>
          </p:nvSpPr>
          <p:spPr>
            <a:xfrm>
              <a:off x="4002" y="3214"/>
              <a:ext cx="8167" cy="485"/>
            </a:xfrm>
            <a:prstGeom prst="rect">
              <a:avLst/>
            </a:prstGeom>
            <a:noFill/>
          </p:spPr>
          <p:txBody>
            <a:bodyPr wrap="square" rtlCol="0">
              <a:spAutoFit/>
            </a:bodyPr>
            <a:lstStyle/>
            <a:p>
              <a:pPr indent="0" fontAlgn="auto">
                <a:lnSpc>
                  <a:spcPct val="100000"/>
                </a:lnSpc>
              </a:pP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第</a:t>
              </a:r>
              <a:r>
                <a:rPr lang="en-US" altLang="zh-CN" sz="1400" dirty="0">
                  <a:solidFill>
                    <a:srgbClr val="3077B5"/>
                  </a:solidFill>
                  <a:latin typeface="汉仪雅酷黑简" panose="00020600040101010101" charset="-122"/>
                  <a:ea typeface="汉仪雅酷黑简" panose="00020600040101010101" charset="-122"/>
                  <a:cs typeface="汉仪雅酷黑简" panose="00020600040101010101" charset="-122"/>
                </a:rPr>
                <a:t>7</a:t>
              </a: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章</a:t>
              </a:r>
              <a:r>
                <a:rPr lang="en-US" altLang="zh-CN" sz="1400" dirty="0">
                  <a:solidFill>
                    <a:srgbClr val="3077B5"/>
                  </a:solidFill>
                  <a:latin typeface="汉仪雅酷黑简" panose="00020600040101010101" charset="-122"/>
                  <a:ea typeface="汉仪雅酷黑简" panose="00020600040101010101" charset="-122"/>
                  <a:cs typeface="汉仪雅酷黑简" panose="00020600040101010101" charset="-122"/>
                </a:rPr>
                <a:t> JSP</a:t>
              </a: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技术基础</a:t>
              </a:r>
            </a:p>
          </p:txBody>
        </p:sp>
        <p:sp>
          <p:nvSpPr>
            <p:cNvPr id="12" name="矩形 11">
              <a:extLst>
                <a:ext uri="{FF2B5EF4-FFF2-40B4-BE49-F238E27FC236}">
                  <a16:creationId xmlns:a16="http://schemas.microsoft.com/office/drawing/2014/main" id="{6CA63EBF-5902-B97F-2963-6729B4E3E1C3}"/>
                </a:ext>
              </a:extLst>
            </p:cNvPr>
            <p:cNvSpPr/>
            <p:nvPr>
              <p:custDataLst>
                <p:tags r:id="rId3"/>
              </p:custDataLst>
            </p:nvPr>
          </p:nvSpPr>
          <p:spPr>
            <a:xfrm>
              <a:off x="3716" y="3292"/>
              <a:ext cx="286" cy="327"/>
            </a:xfrm>
            <a:prstGeom prst="rect">
              <a:avLst/>
            </a:prstGeom>
            <a:solidFill>
              <a:srgbClr val="3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6" name="Rectangle 4">
            <a:extLst>
              <a:ext uri="{FF2B5EF4-FFF2-40B4-BE49-F238E27FC236}">
                <a16:creationId xmlns:a16="http://schemas.microsoft.com/office/drawing/2014/main" id="{027EFC56-6AAB-5C35-F886-30FA92532884}"/>
              </a:ext>
            </a:extLst>
          </p:cNvPr>
          <p:cNvSpPr>
            <a:spLocks noChangeArrowheads="1"/>
          </p:cNvSpPr>
          <p:nvPr/>
        </p:nvSpPr>
        <p:spPr bwMode="auto">
          <a:xfrm>
            <a:off x="400685" y="1346200"/>
            <a:ext cx="7977846"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2667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indent="266700" algn="just"/>
            <a:r>
              <a:rPr lang="zh-CN" altLang="zh-CN" sz="1800" kern="100" dirty="0">
                <a:effectLst/>
                <a:latin typeface="Times New Roman" panose="02020603050405020304" pitchFamily="18" charset="0"/>
                <a:ea typeface="汉仪雅酷黑 65W" panose="020B0604020202020204"/>
                <a:cs typeface="Times New Roman" panose="02020603050405020304" pitchFamily="18" charset="0"/>
              </a:rPr>
              <a:t>在</a:t>
            </a:r>
            <a:r>
              <a:rPr lang="fr-FR" altLang="zh-CN" sz="1800" kern="100" dirty="0">
                <a:effectLst/>
                <a:latin typeface="Times New Roman" panose="02020603050405020304" pitchFamily="18" charset="0"/>
                <a:ea typeface="汉仪雅酷黑 65W" panose="020B0604020202020204"/>
                <a:cs typeface="Times New Roman" panose="02020603050405020304" pitchFamily="18" charset="0"/>
              </a:rPr>
              <a:t>[</a:t>
            </a:r>
            <a:r>
              <a:rPr lang="zh-CN" altLang="zh-CN" sz="1800" kern="100" dirty="0">
                <a:effectLst/>
                <a:latin typeface="Times New Roman" panose="02020603050405020304" pitchFamily="18" charset="0"/>
                <a:ea typeface="汉仪雅酷黑 65W" panose="020B0604020202020204"/>
                <a:cs typeface="Times New Roman" panose="02020603050405020304" pitchFamily="18" charset="0"/>
              </a:rPr>
              <a:t>例</a:t>
            </a:r>
            <a:r>
              <a:rPr lang="fr-FR" altLang="zh-CN" sz="1800" kern="100" dirty="0">
                <a:effectLst/>
                <a:latin typeface="Times New Roman" panose="02020603050405020304" pitchFamily="18" charset="0"/>
                <a:ea typeface="汉仪雅酷黑 65W" panose="020B0604020202020204"/>
                <a:cs typeface="Times New Roman" panose="02020603050405020304" pitchFamily="18" charset="0"/>
              </a:rPr>
              <a:t>7.5]</a:t>
            </a:r>
            <a:r>
              <a:rPr lang="zh-CN" altLang="zh-CN" sz="1800" kern="100" dirty="0">
                <a:effectLst/>
                <a:latin typeface="Times New Roman" panose="02020603050405020304" pitchFamily="18" charset="0"/>
                <a:ea typeface="汉仪雅酷黑 65W" panose="020B0604020202020204"/>
                <a:cs typeface="Times New Roman" panose="02020603050405020304" pitchFamily="18" charset="0"/>
              </a:rPr>
              <a:t>中，主文件</a:t>
            </a:r>
            <a:r>
              <a:rPr lang="fr-FR" altLang="zh-CN" sz="1800" kern="100" dirty="0">
                <a:effectLst/>
                <a:latin typeface="Times New Roman" panose="02020603050405020304" pitchFamily="18" charset="0"/>
                <a:ea typeface="汉仪雅酷黑 65W" panose="020B0604020202020204"/>
                <a:cs typeface="Times New Roman" panose="02020603050405020304" pitchFamily="18" charset="0"/>
              </a:rPr>
              <a:t>test7-5.jsp</a:t>
            </a:r>
            <a:r>
              <a:rPr lang="zh-CN" altLang="zh-CN" sz="1800" kern="100" dirty="0">
                <a:effectLst/>
                <a:latin typeface="Times New Roman" panose="02020603050405020304" pitchFamily="18" charset="0"/>
                <a:ea typeface="汉仪雅酷黑 65W" panose="020B0604020202020204"/>
                <a:cs typeface="Times New Roman" panose="02020603050405020304" pitchFamily="18" charset="0"/>
              </a:rPr>
              <a:t>中第</a:t>
            </a:r>
            <a:r>
              <a:rPr lang="fr-FR" altLang="zh-CN" sz="1800" kern="100" dirty="0">
                <a:effectLst/>
                <a:latin typeface="Times New Roman" panose="02020603050405020304" pitchFamily="18" charset="0"/>
                <a:ea typeface="汉仪雅酷黑 65W" panose="020B0604020202020204"/>
                <a:cs typeface="Times New Roman" panose="02020603050405020304" pitchFamily="18" charset="0"/>
              </a:rPr>
              <a:t>8</a:t>
            </a:r>
            <a:r>
              <a:rPr lang="zh-CN" altLang="zh-CN" sz="1800" kern="100" dirty="0">
                <a:effectLst/>
                <a:latin typeface="Times New Roman" panose="02020603050405020304" pitchFamily="18" charset="0"/>
                <a:ea typeface="汉仪雅酷黑 65W" panose="020B0604020202020204"/>
                <a:cs typeface="Times New Roman" panose="02020603050405020304" pitchFamily="18" charset="0"/>
              </a:rPr>
              <a:t>、</a:t>
            </a:r>
            <a:r>
              <a:rPr lang="fr-FR" altLang="zh-CN" sz="1800" kern="100" dirty="0">
                <a:effectLst/>
                <a:latin typeface="Times New Roman" panose="02020603050405020304" pitchFamily="18" charset="0"/>
                <a:ea typeface="汉仪雅酷黑 65W" panose="020B0604020202020204"/>
                <a:cs typeface="Times New Roman" panose="02020603050405020304" pitchFamily="18" charset="0"/>
              </a:rPr>
              <a:t>9</a:t>
            </a:r>
            <a:r>
              <a:rPr lang="zh-CN" altLang="zh-CN" sz="1800" kern="100" dirty="0">
                <a:effectLst/>
                <a:latin typeface="Times New Roman" panose="02020603050405020304" pitchFamily="18" charset="0"/>
                <a:ea typeface="汉仪雅酷黑 65W" panose="020B0604020202020204"/>
                <a:cs typeface="Times New Roman" panose="02020603050405020304" pitchFamily="18" charset="0"/>
              </a:rPr>
              <a:t>行将数据</a:t>
            </a:r>
            <a:r>
              <a:rPr lang="fr-FR" altLang="zh-CN" sz="1800" kern="100" dirty="0">
                <a:effectLst/>
                <a:latin typeface="Times New Roman" panose="02020603050405020304" pitchFamily="18" charset="0"/>
                <a:ea typeface="汉仪雅酷黑 65W" panose="020B0604020202020204"/>
                <a:cs typeface="Times New Roman" panose="02020603050405020304" pitchFamily="18" charset="0"/>
              </a:rPr>
              <a:t>“HelloJSP” </a:t>
            </a:r>
            <a:r>
              <a:rPr lang="zh-CN" altLang="zh-CN" sz="1800" kern="100" dirty="0">
                <a:effectLst/>
                <a:latin typeface="Times New Roman" panose="02020603050405020304" pitchFamily="18" charset="0"/>
                <a:ea typeface="汉仪雅酷黑 65W" panose="020B0604020202020204"/>
                <a:cs typeface="Times New Roman" panose="02020603050405020304" pitchFamily="18" charset="0"/>
              </a:rPr>
              <a:t>和</a:t>
            </a:r>
            <a:r>
              <a:rPr lang="fr-FR" altLang="zh-CN" sz="1800" kern="100" dirty="0">
                <a:effectLst/>
                <a:latin typeface="Times New Roman" panose="02020603050405020304" pitchFamily="18" charset="0"/>
                <a:ea typeface="汉仪雅酷黑 65W" panose="020B0604020202020204"/>
                <a:cs typeface="Times New Roman" panose="02020603050405020304" pitchFamily="18" charset="0"/>
              </a:rPr>
              <a:t>“</a:t>
            </a:r>
            <a:r>
              <a:rPr lang="fr-FR" altLang="zh-CN" sz="1800" kern="100" dirty="0">
                <a:solidFill>
                  <a:srgbClr val="FF0000"/>
                </a:solidFill>
                <a:effectLst/>
                <a:latin typeface="Times New Roman" panose="02020603050405020304" pitchFamily="18" charset="0"/>
                <a:ea typeface="汉仪雅酷黑 65W" panose="020B0604020202020204"/>
                <a:cs typeface="Times New Roman" panose="02020603050405020304" pitchFamily="18" charset="0"/>
              </a:rPr>
              <a:t>12345</a:t>
            </a:r>
            <a:r>
              <a:rPr lang="fr-FR" altLang="zh-CN" sz="1800" kern="100" dirty="0">
                <a:effectLst/>
                <a:latin typeface="Times New Roman" panose="02020603050405020304" pitchFamily="18" charset="0"/>
                <a:ea typeface="汉仪雅酷黑 65W" panose="020B0604020202020204"/>
                <a:cs typeface="Times New Roman" panose="02020603050405020304" pitchFamily="18" charset="0"/>
              </a:rPr>
              <a:t>”</a:t>
            </a:r>
            <a:r>
              <a:rPr lang="zh-CN" altLang="zh-CN" sz="1800" kern="100" dirty="0">
                <a:effectLst/>
                <a:latin typeface="Times New Roman" panose="02020603050405020304" pitchFamily="18" charset="0"/>
                <a:ea typeface="汉仪雅酷黑 65W" panose="020B0604020202020204"/>
                <a:cs typeface="Times New Roman" panose="02020603050405020304" pitchFamily="18" charset="0"/>
              </a:rPr>
              <a:t>通过变量</a:t>
            </a:r>
            <a:r>
              <a:rPr lang="fr-FR" altLang="zh-CN" sz="1800" kern="100" dirty="0">
                <a:effectLst/>
                <a:latin typeface="Times New Roman" panose="02020603050405020304" pitchFamily="18" charset="0"/>
                <a:ea typeface="汉仪雅酷黑 65W" panose="020B0604020202020204"/>
                <a:cs typeface="Times New Roman" panose="02020603050405020304" pitchFamily="18" charset="0"/>
              </a:rPr>
              <a:t>“userName”</a:t>
            </a:r>
            <a:r>
              <a:rPr lang="zh-CN" altLang="zh-CN" sz="1800" kern="100" dirty="0">
                <a:effectLst/>
                <a:latin typeface="Times New Roman" panose="02020603050405020304" pitchFamily="18" charset="0"/>
                <a:ea typeface="汉仪雅酷黑 65W" panose="020B0604020202020204"/>
                <a:cs typeface="Times New Roman" panose="02020603050405020304" pitchFamily="18" charset="0"/>
              </a:rPr>
              <a:t>和</a:t>
            </a:r>
            <a:r>
              <a:rPr lang="fr-FR" altLang="zh-CN" sz="1800" kern="100" dirty="0">
                <a:effectLst/>
                <a:latin typeface="Times New Roman" panose="02020603050405020304" pitchFamily="18" charset="0"/>
                <a:ea typeface="汉仪雅酷黑 65W" panose="020B0604020202020204"/>
                <a:cs typeface="Times New Roman" panose="02020603050405020304" pitchFamily="18" charset="0"/>
              </a:rPr>
              <a:t>“userPasswd”</a:t>
            </a:r>
            <a:r>
              <a:rPr lang="zh-CN" altLang="zh-CN" sz="1800" kern="100" dirty="0">
                <a:effectLst/>
                <a:latin typeface="Times New Roman" panose="02020603050405020304" pitchFamily="18" charset="0"/>
                <a:ea typeface="汉仪雅酷黑 65W" panose="020B0604020202020204"/>
                <a:cs typeface="Times New Roman" panose="02020603050405020304" pitchFamily="18" charset="0"/>
              </a:rPr>
              <a:t>，传给被包含在主文件中的另一个文件</a:t>
            </a:r>
            <a:r>
              <a:rPr lang="fr-FR" altLang="zh-CN" sz="1800" kern="100" dirty="0">
                <a:effectLst/>
                <a:latin typeface="Times New Roman" panose="02020603050405020304" pitchFamily="18" charset="0"/>
                <a:ea typeface="汉仪雅酷黑 65W" panose="020B0604020202020204"/>
                <a:cs typeface="Times New Roman" panose="02020603050405020304" pitchFamily="18" charset="0"/>
              </a:rPr>
              <a:t>two.jsp</a:t>
            </a:r>
            <a:r>
              <a:rPr lang="zh-CN" altLang="zh-CN" sz="1800" kern="100" dirty="0">
                <a:effectLst/>
                <a:latin typeface="Times New Roman" panose="02020603050405020304" pitchFamily="18" charset="0"/>
                <a:ea typeface="汉仪雅酷黑 65W" panose="020B0604020202020204"/>
                <a:cs typeface="Times New Roman" panose="02020603050405020304" pitchFamily="18" charset="0"/>
              </a:rPr>
              <a:t>。而文件</a:t>
            </a:r>
            <a:r>
              <a:rPr lang="fr-FR" altLang="zh-CN" sz="1800" kern="100" dirty="0">
                <a:effectLst/>
                <a:latin typeface="Times New Roman" panose="02020603050405020304" pitchFamily="18" charset="0"/>
                <a:ea typeface="汉仪雅酷黑 65W" panose="020B0604020202020204"/>
                <a:cs typeface="Times New Roman" panose="02020603050405020304" pitchFamily="18" charset="0"/>
              </a:rPr>
              <a:t>two.jsp</a:t>
            </a:r>
            <a:r>
              <a:rPr lang="zh-CN" altLang="zh-CN" sz="1800" kern="100" dirty="0">
                <a:effectLst/>
                <a:latin typeface="Times New Roman" panose="02020603050405020304" pitchFamily="18" charset="0"/>
                <a:ea typeface="汉仪雅酷黑 65W" panose="020B0604020202020204"/>
                <a:cs typeface="Times New Roman" panose="02020603050405020304" pitchFamily="18" charset="0"/>
              </a:rPr>
              <a:t>利用</a:t>
            </a:r>
            <a:r>
              <a:rPr lang="en-US" altLang="zh-CN" sz="1800" kern="100" dirty="0">
                <a:effectLst/>
                <a:latin typeface="Times New Roman" panose="02020603050405020304" pitchFamily="18" charset="0"/>
                <a:ea typeface="汉仪雅酷黑 65W" panose="020B0604020202020204"/>
                <a:cs typeface="Times New Roman" panose="02020603050405020304" pitchFamily="18" charset="0"/>
              </a:rPr>
              <a:t>R</a:t>
            </a:r>
            <a:r>
              <a:rPr lang="fr-FR" altLang="zh-CN" sz="1800" kern="100" dirty="0">
                <a:effectLst/>
                <a:latin typeface="Times New Roman" panose="02020603050405020304" pitchFamily="18" charset="0"/>
                <a:ea typeface="汉仪雅酷黑 65W" panose="020B0604020202020204"/>
                <a:cs typeface="Times New Roman" panose="02020603050405020304" pitchFamily="18" charset="0"/>
              </a:rPr>
              <a:t>equest</a:t>
            </a:r>
            <a:r>
              <a:rPr lang="zh-CN" altLang="zh-CN" sz="1800" kern="100" dirty="0">
                <a:effectLst/>
                <a:latin typeface="Times New Roman" panose="02020603050405020304" pitchFamily="18" charset="0"/>
                <a:ea typeface="汉仪雅酷黑 65W" panose="020B0604020202020204"/>
                <a:cs typeface="Times New Roman" panose="02020603050405020304" pitchFamily="18" charset="0"/>
              </a:rPr>
              <a:t>对象获取参数</a:t>
            </a:r>
            <a:r>
              <a:rPr lang="fr-FR" altLang="zh-CN" sz="1800" kern="100" dirty="0">
                <a:effectLst/>
                <a:latin typeface="Times New Roman" panose="02020603050405020304" pitchFamily="18" charset="0"/>
                <a:ea typeface="汉仪雅酷黑 65W" panose="020B0604020202020204"/>
                <a:cs typeface="Times New Roman" panose="02020603050405020304" pitchFamily="18" charset="0"/>
              </a:rPr>
              <a:t>userName </a:t>
            </a:r>
            <a:r>
              <a:rPr lang="zh-CN" altLang="zh-CN" sz="1800" kern="100" dirty="0">
                <a:effectLst/>
                <a:latin typeface="Times New Roman" panose="02020603050405020304" pitchFamily="18" charset="0"/>
                <a:ea typeface="汉仪雅酷黑 65W" panose="020B0604020202020204"/>
                <a:cs typeface="Times New Roman" panose="02020603050405020304" pitchFamily="18" charset="0"/>
              </a:rPr>
              <a:t>和</a:t>
            </a:r>
            <a:r>
              <a:rPr lang="fr-FR" altLang="zh-CN" sz="1800" kern="100" dirty="0">
                <a:effectLst/>
                <a:latin typeface="Times New Roman" panose="02020603050405020304" pitchFamily="18" charset="0"/>
                <a:ea typeface="汉仪雅酷黑 65W" panose="020B0604020202020204"/>
                <a:cs typeface="Times New Roman" panose="02020603050405020304" pitchFamily="18" charset="0"/>
              </a:rPr>
              <a:t>userPasswd</a:t>
            </a:r>
            <a:r>
              <a:rPr lang="zh-CN" altLang="zh-CN" sz="1800" kern="100" dirty="0">
                <a:effectLst/>
                <a:latin typeface="Times New Roman" panose="02020603050405020304" pitchFamily="18" charset="0"/>
                <a:ea typeface="汉仪雅酷黑 65W" panose="020B0604020202020204"/>
                <a:cs typeface="Times New Roman" panose="02020603050405020304" pitchFamily="18" charset="0"/>
              </a:rPr>
              <a:t>值。</a:t>
            </a:r>
            <a:endParaRPr lang="zh-CN" altLang="zh-CN" sz="1800" kern="100" dirty="0">
              <a:effectLst/>
              <a:latin typeface="宋体" panose="02010600030101010101" pitchFamily="2" charset="-122"/>
              <a:ea typeface="汉仪雅酷黑 65W" panose="020B0604020202020204"/>
              <a:cs typeface="Times New Roman" panose="02020603050405020304" pitchFamily="18" charset="0"/>
            </a:endParaRPr>
          </a:p>
        </p:txBody>
      </p:sp>
      <p:pic>
        <p:nvPicPr>
          <p:cNvPr id="7" name="图片 6">
            <a:extLst>
              <a:ext uri="{FF2B5EF4-FFF2-40B4-BE49-F238E27FC236}">
                <a16:creationId xmlns:a16="http://schemas.microsoft.com/office/drawing/2014/main" id="{06B58050-AFF6-361A-D286-D62C873303CB}"/>
              </a:ext>
            </a:extLst>
          </p:cNvPr>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a:xfrm>
            <a:off x="2723586" y="2560320"/>
            <a:ext cx="3219308" cy="1512798"/>
          </a:xfrm>
          <a:prstGeom prst="rect">
            <a:avLst/>
          </a:prstGeom>
          <a:noFill/>
          <a:ln>
            <a:noFill/>
          </a:ln>
        </p:spPr>
      </p:pic>
      <p:sp>
        <p:nvSpPr>
          <p:cNvPr id="15" name="文本框 14">
            <a:extLst>
              <a:ext uri="{FF2B5EF4-FFF2-40B4-BE49-F238E27FC236}">
                <a16:creationId xmlns:a16="http://schemas.microsoft.com/office/drawing/2014/main" id="{271A0636-5CBB-1B89-C2B1-1D20D0CDDCF6}"/>
              </a:ext>
            </a:extLst>
          </p:cNvPr>
          <p:cNvSpPr txBox="1"/>
          <p:nvPr/>
        </p:nvSpPr>
        <p:spPr>
          <a:xfrm>
            <a:off x="2029350" y="4363908"/>
            <a:ext cx="4607780" cy="369332"/>
          </a:xfrm>
          <a:prstGeom prst="rect">
            <a:avLst/>
          </a:prstGeom>
          <a:noFill/>
        </p:spPr>
        <p:txBody>
          <a:bodyPr wrap="square">
            <a:spAutoFit/>
          </a:bodyPr>
          <a:lstStyle/>
          <a:p>
            <a:pPr indent="266700" algn="ct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图</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7.10 </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例</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7.5</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运行结果图</a:t>
            </a:r>
            <a:endParaRPr lang="zh-CN" altLang="zh-CN" sz="1800" kern="100" dirty="0">
              <a:effectLst/>
              <a:latin typeface="宋体" panose="02010600030101010101" pitchFamily="2" charset="-122"/>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52617004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6"/>
          <p:cNvPicPr>
            <a:picLocks noChangeAspect="1"/>
          </p:cNvPicPr>
          <p:nvPr/>
        </p:nvPicPr>
        <p:blipFill>
          <a:blip r:embed="rId7"/>
          <a:stretch>
            <a:fillRect/>
          </a:stretch>
        </p:blipFill>
        <p:spPr>
          <a:xfrm>
            <a:off x="-4445" y="0"/>
            <a:ext cx="8107680" cy="584200"/>
          </a:xfrm>
          <a:prstGeom prst="rect">
            <a:avLst/>
          </a:prstGeom>
        </p:spPr>
      </p:pic>
      <p:pic>
        <p:nvPicPr>
          <p:cNvPr id="5" name="图片 4" descr="5"/>
          <p:cNvPicPr>
            <a:picLocks noChangeAspect="1"/>
          </p:cNvPicPr>
          <p:nvPr/>
        </p:nvPicPr>
        <p:blipFill>
          <a:blip r:embed="rId8"/>
          <a:stretch>
            <a:fillRect/>
          </a:stretch>
        </p:blipFill>
        <p:spPr>
          <a:xfrm>
            <a:off x="3091815" y="5311775"/>
            <a:ext cx="6116955" cy="408305"/>
          </a:xfrm>
          <a:prstGeom prst="rect">
            <a:avLst/>
          </a:prstGeom>
        </p:spPr>
      </p:pic>
      <p:sp>
        <p:nvSpPr>
          <p:cNvPr id="9" name="文本框 8"/>
          <p:cNvSpPr txBox="1"/>
          <p:nvPr/>
        </p:nvSpPr>
        <p:spPr>
          <a:xfrm>
            <a:off x="400685" y="765810"/>
            <a:ext cx="3932555" cy="398780"/>
          </a:xfrm>
          <a:prstGeom prst="rect">
            <a:avLst/>
          </a:prstGeom>
          <a:noFill/>
        </p:spPr>
        <p:txBody>
          <a:bodyPr wrap="square" rtlCol="0">
            <a:spAutoFit/>
          </a:bodyPr>
          <a:lstStyle/>
          <a:p>
            <a:r>
              <a:rPr lang="en-US" altLang="zh-CN" sz="2000" b="1" dirty="0">
                <a:solidFill>
                  <a:srgbClr val="3077B5"/>
                </a:solidFill>
                <a:latin typeface="汉仪雅酷黑 65W" panose="020B0604020202020204" charset="-122"/>
                <a:ea typeface="汉仪雅酷黑 65W" panose="020B0604020202020204" charset="-122"/>
                <a:cs typeface="汉仪雅酷黑 65W" panose="020B0604020202020204" charset="-122"/>
              </a:rPr>
              <a:t>7</a:t>
            </a:r>
            <a:r>
              <a:rPr lang="zh-CN" alt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a:t>
            </a:r>
            <a:r>
              <a:rPr lang="en-US" altLang="zh-CN" sz="2000" b="1" dirty="0">
                <a:solidFill>
                  <a:srgbClr val="3077B5"/>
                </a:solidFill>
                <a:latin typeface="汉仪雅酷黑 65W" panose="020B0604020202020204" charset="-122"/>
                <a:ea typeface="汉仪雅酷黑 65W" panose="020B0604020202020204" charset="-122"/>
                <a:cs typeface="汉仪雅酷黑 65W" panose="020B0604020202020204" charset="-122"/>
              </a:rPr>
              <a:t>3.3</a:t>
            </a:r>
            <a:r>
              <a:rPr lang="zh-CN" alt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  </a:t>
            </a:r>
            <a:r>
              <a:rPr lang="en-US" altLang="zh-CN" sz="2000" b="1" dirty="0">
                <a:solidFill>
                  <a:srgbClr val="3077B5"/>
                </a:solidFill>
                <a:latin typeface="汉仪雅酷黑 65W" panose="020B0604020202020204" charset="-122"/>
                <a:ea typeface="汉仪雅酷黑 65W" panose="020B0604020202020204" charset="-122"/>
                <a:cs typeface="汉仪雅酷黑 65W" panose="020B0604020202020204" charset="-122"/>
              </a:rPr>
              <a:t>JSP</a:t>
            </a:r>
            <a:r>
              <a:rPr lang="zh-CN" alt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动作元素</a:t>
            </a:r>
          </a:p>
        </p:txBody>
      </p:sp>
      <p:pic>
        <p:nvPicPr>
          <p:cNvPr id="3" name="图片 2" descr="未标题-1"/>
          <p:cNvPicPr>
            <a:picLocks noChangeAspect="1"/>
          </p:cNvPicPr>
          <p:nvPr>
            <p:custDataLst>
              <p:tags r:id="rId1"/>
            </p:custDataLst>
          </p:nvPr>
        </p:nvPicPr>
        <p:blipFill>
          <a:blip r:embed="rId9"/>
          <a:stretch>
            <a:fillRect/>
          </a:stretch>
        </p:blipFill>
        <p:spPr>
          <a:xfrm>
            <a:off x="144145" y="104140"/>
            <a:ext cx="1975485" cy="494030"/>
          </a:xfrm>
          <a:prstGeom prst="rect">
            <a:avLst/>
          </a:prstGeom>
        </p:spPr>
      </p:pic>
      <p:grpSp>
        <p:nvGrpSpPr>
          <p:cNvPr id="4" name="组合 3"/>
          <p:cNvGrpSpPr/>
          <p:nvPr/>
        </p:nvGrpSpPr>
        <p:grpSpPr>
          <a:xfrm>
            <a:off x="6911340" y="227965"/>
            <a:ext cx="2143125" cy="521970"/>
            <a:chOff x="3716" y="3214"/>
            <a:chExt cx="8453" cy="822"/>
          </a:xfrm>
        </p:grpSpPr>
        <p:sp>
          <p:nvSpPr>
            <p:cNvPr id="8" name="文本框 7"/>
            <p:cNvSpPr txBox="1"/>
            <p:nvPr>
              <p:custDataLst>
                <p:tags r:id="rId4"/>
              </p:custDataLst>
            </p:nvPr>
          </p:nvSpPr>
          <p:spPr>
            <a:xfrm>
              <a:off x="4002" y="3214"/>
              <a:ext cx="8167" cy="822"/>
            </a:xfrm>
            <a:prstGeom prst="rect">
              <a:avLst/>
            </a:prstGeom>
            <a:noFill/>
          </p:spPr>
          <p:txBody>
            <a:bodyPr wrap="square" rtlCol="0">
              <a:spAutoFit/>
            </a:bodyPr>
            <a:lstStyle/>
            <a:p>
              <a:pPr indent="0" fontAlgn="auto">
                <a:lnSpc>
                  <a:spcPct val="100000"/>
                </a:lnSpc>
              </a:pP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第3章  Java的多线程机制及其网络程序设计</a:t>
              </a:r>
            </a:p>
          </p:txBody>
        </p:sp>
        <p:sp>
          <p:nvSpPr>
            <p:cNvPr id="14" name="矩形 13"/>
            <p:cNvSpPr/>
            <p:nvPr>
              <p:custDataLst>
                <p:tags r:id="rId5"/>
              </p:custDataLst>
            </p:nvPr>
          </p:nvSpPr>
          <p:spPr>
            <a:xfrm>
              <a:off x="3716" y="3292"/>
              <a:ext cx="286" cy="327"/>
            </a:xfrm>
            <a:prstGeom prst="rect">
              <a:avLst/>
            </a:prstGeom>
            <a:solidFill>
              <a:srgbClr val="3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矩形 5">
            <a:extLst>
              <a:ext uri="{FF2B5EF4-FFF2-40B4-BE49-F238E27FC236}">
                <a16:creationId xmlns:a16="http://schemas.microsoft.com/office/drawing/2014/main" id="{4843C332-36ED-1832-4646-A788336A3AC1}"/>
              </a:ext>
            </a:extLst>
          </p:cNvPr>
          <p:cNvSpPr/>
          <p:nvPr/>
        </p:nvSpPr>
        <p:spPr>
          <a:xfrm>
            <a:off x="6679096" y="227965"/>
            <a:ext cx="2295240" cy="494030"/>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grpSp>
        <p:nvGrpSpPr>
          <p:cNvPr id="10" name="组合 9">
            <a:extLst>
              <a:ext uri="{FF2B5EF4-FFF2-40B4-BE49-F238E27FC236}">
                <a16:creationId xmlns:a16="http://schemas.microsoft.com/office/drawing/2014/main" id="{4A9DCFEE-81D5-63B7-438E-E978C22365DF}"/>
              </a:ext>
            </a:extLst>
          </p:cNvPr>
          <p:cNvGrpSpPr/>
          <p:nvPr/>
        </p:nvGrpSpPr>
        <p:grpSpPr>
          <a:xfrm>
            <a:off x="6911340" y="227965"/>
            <a:ext cx="2143125" cy="307975"/>
            <a:chOff x="3716" y="3214"/>
            <a:chExt cx="8453" cy="485"/>
          </a:xfrm>
        </p:grpSpPr>
        <p:sp>
          <p:nvSpPr>
            <p:cNvPr id="11" name="文本框 10">
              <a:extLst>
                <a:ext uri="{FF2B5EF4-FFF2-40B4-BE49-F238E27FC236}">
                  <a16:creationId xmlns:a16="http://schemas.microsoft.com/office/drawing/2014/main" id="{CC13443B-DAEF-E167-EB1D-1B39E58587F2}"/>
                </a:ext>
              </a:extLst>
            </p:cNvPr>
            <p:cNvSpPr txBox="1"/>
            <p:nvPr>
              <p:custDataLst>
                <p:tags r:id="rId2"/>
              </p:custDataLst>
            </p:nvPr>
          </p:nvSpPr>
          <p:spPr>
            <a:xfrm>
              <a:off x="4002" y="3214"/>
              <a:ext cx="8167" cy="485"/>
            </a:xfrm>
            <a:prstGeom prst="rect">
              <a:avLst/>
            </a:prstGeom>
            <a:noFill/>
          </p:spPr>
          <p:txBody>
            <a:bodyPr wrap="square" rtlCol="0">
              <a:spAutoFit/>
            </a:bodyPr>
            <a:lstStyle/>
            <a:p>
              <a:pPr indent="0" fontAlgn="auto">
                <a:lnSpc>
                  <a:spcPct val="100000"/>
                </a:lnSpc>
              </a:pP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第</a:t>
              </a:r>
              <a:r>
                <a:rPr lang="en-US" altLang="zh-CN" sz="1400" dirty="0">
                  <a:solidFill>
                    <a:srgbClr val="3077B5"/>
                  </a:solidFill>
                  <a:latin typeface="汉仪雅酷黑简" panose="00020600040101010101" charset="-122"/>
                  <a:ea typeface="汉仪雅酷黑简" panose="00020600040101010101" charset="-122"/>
                  <a:cs typeface="汉仪雅酷黑简" panose="00020600040101010101" charset="-122"/>
                </a:rPr>
                <a:t>7</a:t>
              </a: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章</a:t>
              </a:r>
              <a:r>
                <a:rPr lang="en-US" altLang="zh-CN" sz="1400" dirty="0">
                  <a:solidFill>
                    <a:srgbClr val="3077B5"/>
                  </a:solidFill>
                  <a:latin typeface="汉仪雅酷黑简" panose="00020600040101010101" charset="-122"/>
                  <a:ea typeface="汉仪雅酷黑简" panose="00020600040101010101" charset="-122"/>
                  <a:cs typeface="汉仪雅酷黑简" panose="00020600040101010101" charset="-122"/>
                </a:rPr>
                <a:t> JSP</a:t>
              </a: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技术基础</a:t>
              </a:r>
            </a:p>
          </p:txBody>
        </p:sp>
        <p:sp>
          <p:nvSpPr>
            <p:cNvPr id="12" name="矩形 11">
              <a:extLst>
                <a:ext uri="{FF2B5EF4-FFF2-40B4-BE49-F238E27FC236}">
                  <a16:creationId xmlns:a16="http://schemas.microsoft.com/office/drawing/2014/main" id="{6CA63EBF-5902-B97F-2963-6729B4E3E1C3}"/>
                </a:ext>
              </a:extLst>
            </p:cNvPr>
            <p:cNvSpPr/>
            <p:nvPr>
              <p:custDataLst>
                <p:tags r:id="rId3"/>
              </p:custDataLst>
            </p:nvPr>
          </p:nvSpPr>
          <p:spPr>
            <a:xfrm>
              <a:off x="3716" y="3292"/>
              <a:ext cx="286" cy="327"/>
            </a:xfrm>
            <a:prstGeom prst="rect">
              <a:avLst/>
            </a:prstGeom>
            <a:solidFill>
              <a:srgbClr val="3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6" name="Rectangle 4">
            <a:extLst>
              <a:ext uri="{FF2B5EF4-FFF2-40B4-BE49-F238E27FC236}">
                <a16:creationId xmlns:a16="http://schemas.microsoft.com/office/drawing/2014/main" id="{027EFC56-6AAB-5C35-F886-30FA92532884}"/>
              </a:ext>
            </a:extLst>
          </p:cNvPr>
          <p:cNvSpPr>
            <a:spLocks noChangeArrowheads="1"/>
          </p:cNvSpPr>
          <p:nvPr/>
        </p:nvSpPr>
        <p:spPr bwMode="auto">
          <a:xfrm>
            <a:off x="400685" y="1381601"/>
            <a:ext cx="7977846" cy="36933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2667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indent="267970" algn="just"/>
            <a:r>
              <a:rPr lang="en-US" altLang="zh-CN" sz="1800" b="1" kern="100" dirty="0">
                <a:effectLst/>
                <a:latin typeface="Times New Roman" panose="02020603050405020304" pitchFamily="18" charset="0"/>
                <a:ea typeface="汉仪雅酷黑 65W" panose="020B0604020202020204"/>
              </a:rPr>
              <a:t>2. &lt;</a:t>
            </a:r>
            <a:r>
              <a:rPr lang="en-US" altLang="zh-CN" sz="1800" b="1" kern="100" dirty="0" err="1">
                <a:effectLst/>
                <a:latin typeface="Times New Roman" panose="02020603050405020304" pitchFamily="18" charset="0"/>
                <a:ea typeface="汉仪雅酷黑 65W" panose="020B0604020202020204"/>
              </a:rPr>
              <a:t>jsp:forward</a:t>
            </a:r>
            <a:r>
              <a:rPr lang="en-US" altLang="zh-CN" sz="1800" b="1" kern="100" dirty="0">
                <a:effectLst/>
                <a:latin typeface="Times New Roman" panose="02020603050405020304" pitchFamily="18" charset="0"/>
                <a:ea typeface="汉仪雅酷黑 65W" panose="020B0604020202020204"/>
              </a:rPr>
              <a:t> &gt;</a:t>
            </a:r>
            <a:r>
              <a:rPr lang="zh-CN" altLang="zh-CN" sz="1800" b="1" kern="100" dirty="0">
                <a:effectLst/>
                <a:latin typeface="Times New Roman" panose="02020603050405020304" pitchFamily="18" charset="0"/>
                <a:ea typeface="汉仪雅酷黑 65W" panose="020B0604020202020204"/>
              </a:rPr>
              <a:t>动作</a:t>
            </a:r>
            <a:endParaRPr lang="zh-CN" altLang="zh-CN" sz="1800" kern="100" dirty="0">
              <a:effectLst/>
              <a:latin typeface="Times New Roman" panose="02020603050405020304" pitchFamily="18" charset="0"/>
              <a:ea typeface="汉仪雅酷黑 65W" panose="020B0604020202020204"/>
            </a:endParaRPr>
          </a:p>
          <a:p>
            <a:pPr indent="266700" algn="just"/>
            <a:r>
              <a:rPr lang="en-US" altLang="zh-CN" sz="1800" kern="100" dirty="0">
                <a:effectLst/>
                <a:latin typeface="Times New Roman" panose="02020603050405020304" pitchFamily="18" charset="0"/>
                <a:ea typeface="汉仪雅酷黑 65W" panose="020B0604020202020204"/>
              </a:rPr>
              <a:t>forward</a:t>
            </a:r>
            <a:r>
              <a:rPr lang="zh-CN" altLang="zh-CN" sz="1800" kern="100" dirty="0">
                <a:effectLst/>
                <a:latin typeface="Times New Roman" panose="02020603050405020304" pitchFamily="18" charset="0"/>
                <a:ea typeface="汉仪雅酷黑 65W" panose="020B0604020202020204"/>
              </a:rPr>
              <a:t>动作指令用于重定向页面，即在</a:t>
            </a:r>
            <a:r>
              <a:rPr lang="en-US" altLang="zh-CN" sz="1800" kern="100" dirty="0">
                <a:effectLst/>
                <a:latin typeface="Times New Roman" panose="02020603050405020304" pitchFamily="18" charset="0"/>
                <a:ea typeface="汉仪雅酷黑 65W" panose="020B0604020202020204"/>
              </a:rPr>
              <a:t>forward</a:t>
            </a:r>
            <a:r>
              <a:rPr lang="zh-CN" altLang="zh-CN" sz="1800" kern="100" dirty="0">
                <a:effectLst/>
                <a:latin typeface="Times New Roman" panose="02020603050405020304" pitchFamily="18" charset="0"/>
                <a:ea typeface="汉仪雅酷黑 65W" panose="020B0604020202020204"/>
              </a:rPr>
              <a:t>动作标记出现处停止当前页面的执行，转向执行</a:t>
            </a:r>
            <a:r>
              <a:rPr lang="en-US" altLang="zh-CN" sz="1800" kern="100" dirty="0">
                <a:effectLst/>
                <a:latin typeface="Times New Roman" panose="02020603050405020304" pitchFamily="18" charset="0"/>
                <a:ea typeface="汉仪雅酷黑 65W" panose="020B0604020202020204"/>
              </a:rPr>
              <a:t>page</a:t>
            </a:r>
            <a:r>
              <a:rPr lang="zh-CN" altLang="zh-CN" sz="1800" kern="100" dirty="0">
                <a:effectLst/>
                <a:latin typeface="Times New Roman" panose="02020603050405020304" pitchFamily="18" charset="0"/>
                <a:ea typeface="汉仪雅酷黑 65W" panose="020B0604020202020204"/>
              </a:rPr>
              <a:t>属性指定的另一个页面，并在页面转向时清空缓冲区。当前页面中所有数据都不会发送到客户端，</a:t>
            </a:r>
            <a:r>
              <a:rPr lang="en-US" altLang="zh-CN" sz="1800" kern="100" dirty="0">
                <a:effectLst/>
                <a:latin typeface="Times New Roman" panose="02020603050405020304" pitchFamily="18" charset="0"/>
                <a:ea typeface="汉仪雅酷黑 65W" panose="020B0604020202020204"/>
              </a:rPr>
              <a:t>JSP</a:t>
            </a:r>
            <a:r>
              <a:rPr lang="zh-CN" altLang="zh-CN" sz="1800" kern="100" dirty="0">
                <a:effectLst/>
                <a:latin typeface="Times New Roman" panose="02020603050405020304" pitchFamily="18" charset="0"/>
                <a:ea typeface="汉仪雅酷黑 65W" panose="020B0604020202020204"/>
              </a:rPr>
              <a:t>引擎也不再处理当前页面剩下的内容。在客户端看到的是原页面的地址，而实际显示的是另一个页面的内容。</a:t>
            </a:r>
            <a:r>
              <a:rPr lang="en-US" altLang="zh-CN" sz="1800" kern="100" dirty="0">
                <a:effectLst/>
                <a:latin typeface="Times New Roman" panose="02020603050405020304" pitchFamily="18" charset="0"/>
                <a:ea typeface="汉仪雅酷黑 65W" panose="020B0604020202020204"/>
              </a:rPr>
              <a:t>forward</a:t>
            </a:r>
            <a:r>
              <a:rPr lang="zh-CN" altLang="zh-CN" sz="1800" kern="100" dirty="0">
                <a:effectLst/>
                <a:latin typeface="Times New Roman" panose="02020603050405020304" pitchFamily="18" charset="0"/>
                <a:ea typeface="汉仪雅酷黑 65W" panose="020B0604020202020204"/>
              </a:rPr>
              <a:t>动作在控制型的</a:t>
            </a:r>
            <a:r>
              <a:rPr lang="en-US" altLang="zh-CN" sz="1800" kern="100" dirty="0">
                <a:effectLst/>
                <a:latin typeface="Times New Roman" panose="02020603050405020304" pitchFamily="18" charset="0"/>
                <a:ea typeface="汉仪雅酷黑 65W" panose="020B0604020202020204"/>
              </a:rPr>
              <a:t>JSP</a:t>
            </a:r>
            <a:r>
              <a:rPr lang="zh-CN" altLang="zh-CN" sz="1800" kern="100" dirty="0">
                <a:effectLst/>
                <a:latin typeface="Times New Roman" panose="02020603050405020304" pitchFamily="18" charset="0"/>
                <a:ea typeface="汉仪雅酷黑 65W" panose="020B0604020202020204"/>
              </a:rPr>
              <a:t>页面中经常使用。</a:t>
            </a:r>
            <a:r>
              <a:rPr lang="en-US" altLang="zh-CN" sz="1800" kern="100" dirty="0">
                <a:effectLst/>
                <a:latin typeface="Times New Roman" panose="02020603050405020304" pitchFamily="18" charset="0"/>
                <a:ea typeface="汉仪雅酷黑 65W" panose="020B0604020202020204"/>
              </a:rPr>
              <a:t>forward</a:t>
            </a:r>
            <a:r>
              <a:rPr lang="zh-CN" altLang="zh-CN" sz="1800" kern="100" dirty="0">
                <a:effectLst/>
                <a:latin typeface="Times New Roman" panose="02020603050405020304" pitchFamily="18" charset="0"/>
                <a:ea typeface="汉仪雅酷黑 65W" panose="020B0604020202020204"/>
              </a:rPr>
              <a:t>动作语法格式如下：</a:t>
            </a:r>
          </a:p>
          <a:p>
            <a:pPr indent="266700" algn="just"/>
            <a:r>
              <a:rPr lang="en-US" altLang="zh-CN" sz="1800" kern="100" dirty="0">
                <a:solidFill>
                  <a:srgbClr val="0066FF"/>
                </a:solidFill>
                <a:effectLst/>
                <a:latin typeface="Times New Roman" panose="02020603050405020304" pitchFamily="18" charset="0"/>
                <a:ea typeface="汉仪雅酷黑 65W" panose="020B0604020202020204"/>
                <a:cs typeface="Times New Roman" panose="02020603050405020304" pitchFamily="18" charset="0"/>
              </a:rPr>
              <a:t>&lt;</a:t>
            </a:r>
            <a:r>
              <a:rPr lang="en-US" altLang="zh-CN" sz="1800" kern="100" dirty="0" err="1">
                <a:effectLst/>
                <a:latin typeface="Times New Roman" panose="02020603050405020304" pitchFamily="18" charset="0"/>
                <a:ea typeface="汉仪雅酷黑 65W" panose="020B0604020202020204"/>
                <a:cs typeface="Times New Roman" panose="02020603050405020304" pitchFamily="18" charset="0"/>
              </a:rPr>
              <a:t>jsp:forward</a:t>
            </a:r>
            <a:r>
              <a:rPr lang="en-US" altLang="zh-CN" sz="1800" kern="100" dirty="0">
                <a:effectLst/>
                <a:latin typeface="Times New Roman" panose="02020603050405020304" pitchFamily="18" charset="0"/>
                <a:ea typeface="汉仪雅酷黑 65W" panose="020B0604020202020204"/>
                <a:cs typeface="Times New Roman" panose="02020603050405020304" pitchFamily="18" charset="0"/>
              </a:rPr>
              <a:t>  page=“</a:t>
            </a:r>
            <a:r>
              <a:rPr lang="zh-CN" altLang="zh-CN" sz="1800" kern="100" dirty="0">
                <a:effectLst/>
                <a:latin typeface="Times New Roman" panose="02020603050405020304" pitchFamily="18" charset="0"/>
                <a:ea typeface="汉仪雅酷黑 65W" panose="020B0604020202020204"/>
                <a:cs typeface="Times New Roman" panose="02020603050405020304" pitchFamily="18" charset="0"/>
              </a:rPr>
              <a:t>要转向页面</a:t>
            </a:r>
            <a:r>
              <a:rPr lang="en-US" altLang="zh-CN" sz="1800" kern="100" dirty="0">
                <a:effectLst/>
                <a:latin typeface="Times New Roman" panose="02020603050405020304" pitchFamily="18" charset="0"/>
                <a:ea typeface="汉仪雅酷黑 65W" panose="020B0604020202020204"/>
                <a:cs typeface="Times New Roman" panose="02020603050405020304" pitchFamily="18" charset="0"/>
              </a:rPr>
              <a:t>URL”/</a:t>
            </a:r>
            <a:r>
              <a:rPr lang="en-US" altLang="zh-CN" sz="1800" kern="100" dirty="0">
                <a:solidFill>
                  <a:srgbClr val="0066FF"/>
                </a:solidFill>
                <a:effectLst/>
                <a:latin typeface="Times New Roman" panose="02020603050405020304" pitchFamily="18" charset="0"/>
                <a:ea typeface="汉仪雅酷黑 65W" panose="020B0604020202020204"/>
                <a:cs typeface="Times New Roman" panose="02020603050405020304" pitchFamily="18" charset="0"/>
              </a:rPr>
              <a:t>&gt;</a:t>
            </a:r>
            <a:endParaRPr lang="zh-CN" altLang="zh-CN" sz="1800" kern="100" dirty="0">
              <a:effectLst/>
              <a:latin typeface="宋体" panose="02010600030101010101" pitchFamily="2" charset="-122"/>
              <a:ea typeface="汉仪雅酷黑 65W" panose="020B0604020202020204"/>
              <a:cs typeface="Times New Roman" panose="02020603050405020304" pitchFamily="18" charset="0"/>
            </a:endParaRPr>
          </a:p>
          <a:p>
            <a:pPr indent="266700" algn="just"/>
            <a:r>
              <a:rPr lang="zh-CN" altLang="zh-CN" sz="1800" kern="100" dirty="0">
                <a:effectLst/>
                <a:latin typeface="Times New Roman" panose="02020603050405020304" pitchFamily="18" charset="0"/>
                <a:ea typeface="汉仪雅酷黑 65W" panose="020B0604020202020204"/>
                <a:cs typeface="Times New Roman" panose="02020603050405020304" pitchFamily="18" charset="0"/>
              </a:rPr>
              <a:t>若向转向页面传递参数，则使用以下格式：</a:t>
            </a:r>
            <a:endParaRPr lang="zh-CN" altLang="zh-CN" sz="1800" kern="100" dirty="0">
              <a:effectLst/>
              <a:latin typeface="宋体" panose="02010600030101010101" pitchFamily="2" charset="-122"/>
              <a:ea typeface="汉仪雅酷黑 65W" panose="020B0604020202020204"/>
              <a:cs typeface="Times New Roman" panose="02020603050405020304" pitchFamily="18" charset="0"/>
            </a:endParaRPr>
          </a:p>
          <a:p>
            <a:pPr indent="266700" algn="just"/>
            <a:r>
              <a:rPr lang="en-US" altLang="zh-CN" sz="1800" kern="100" dirty="0">
                <a:solidFill>
                  <a:srgbClr val="0066FF"/>
                </a:solidFill>
                <a:effectLst/>
                <a:latin typeface="Times New Roman" panose="02020603050405020304" pitchFamily="18" charset="0"/>
                <a:ea typeface="汉仪雅酷黑 65W" panose="020B0604020202020204"/>
                <a:cs typeface="Times New Roman" panose="02020603050405020304" pitchFamily="18" charset="0"/>
              </a:rPr>
              <a:t>&lt;</a:t>
            </a:r>
            <a:r>
              <a:rPr lang="en-US" altLang="zh-CN" sz="1800" kern="100" dirty="0" err="1">
                <a:effectLst/>
                <a:latin typeface="Times New Roman" panose="02020603050405020304" pitchFamily="18" charset="0"/>
                <a:ea typeface="汉仪雅酷黑 65W" panose="020B0604020202020204"/>
                <a:cs typeface="Times New Roman" panose="02020603050405020304" pitchFamily="18" charset="0"/>
              </a:rPr>
              <a:t>jsp:forward</a:t>
            </a:r>
            <a:r>
              <a:rPr lang="en-US" altLang="zh-CN" sz="1800" kern="100" dirty="0">
                <a:effectLst/>
                <a:latin typeface="Times New Roman" panose="02020603050405020304" pitchFamily="18" charset="0"/>
                <a:ea typeface="汉仪雅酷黑 65W" panose="020B0604020202020204"/>
                <a:cs typeface="Times New Roman" panose="02020603050405020304" pitchFamily="18" charset="0"/>
              </a:rPr>
              <a:t> page=“</a:t>
            </a:r>
            <a:r>
              <a:rPr lang="zh-CN" altLang="zh-CN" sz="1800" kern="100" dirty="0">
                <a:effectLst/>
                <a:latin typeface="Times New Roman" panose="02020603050405020304" pitchFamily="18" charset="0"/>
                <a:ea typeface="汉仪雅酷黑 65W" panose="020B0604020202020204"/>
                <a:cs typeface="Times New Roman" panose="02020603050405020304" pitchFamily="18" charset="0"/>
              </a:rPr>
              <a:t>要转向页面</a:t>
            </a:r>
            <a:r>
              <a:rPr lang="en-US" altLang="zh-CN" sz="1800" kern="100" dirty="0">
                <a:effectLst/>
                <a:latin typeface="Times New Roman" panose="02020603050405020304" pitchFamily="18" charset="0"/>
                <a:ea typeface="汉仪雅酷黑 65W" panose="020B0604020202020204"/>
                <a:cs typeface="Times New Roman" panose="02020603050405020304" pitchFamily="18" charset="0"/>
              </a:rPr>
              <a:t>URL”</a:t>
            </a:r>
            <a:r>
              <a:rPr lang="en-US" altLang="zh-CN" sz="1800" kern="100" dirty="0">
                <a:solidFill>
                  <a:srgbClr val="0066FF"/>
                </a:solidFill>
                <a:effectLst/>
                <a:latin typeface="Times New Roman" panose="02020603050405020304" pitchFamily="18" charset="0"/>
                <a:ea typeface="汉仪雅酷黑 65W" panose="020B0604020202020204"/>
                <a:cs typeface="Times New Roman" panose="02020603050405020304" pitchFamily="18" charset="0"/>
              </a:rPr>
              <a:t>&gt;</a:t>
            </a:r>
            <a:endParaRPr lang="zh-CN" altLang="zh-CN" sz="1800" kern="100" dirty="0">
              <a:effectLst/>
              <a:latin typeface="宋体" panose="02010600030101010101" pitchFamily="2" charset="-122"/>
              <a:ea typeface="汉仪雅酷黑 65W" panose="020B0604020202020204"/>
              <a:cs typeface="Times New Roman" panose="02020603050405020304" pitchFamily="18" charset="0"/>
            </a:endParaRPr>
          </a:p>
          <a:p>
            <a:pPr indent="66675" algn="just"/>
            <a:r>
              <a:rPr lang="en-US" altLang="zh-CN" sz="1800" kern="100" dirty="0">
                <a:effectLst/>
                <a:latin typeface="Times New Roman" panose="02020603050405020304" pitchFamily="18" charset="0"/>
                <a:ea typeface="汉仪雅酷黑 65W" panose="020B0604020202020204"/>
                <a:cs typeface="Times New Roman" panose="02020603050405020304" pitchFamily="18" charset="0"/>
              </a:rPr>
              <a:t>	</a:t>
            </a:r>
            <a:r>
              <a:rPr lang="en-US" altLang="zh-CN" sz="1800" kern="100" dirty="0">
                <a:solidFill>
                  <a:srgbClr val="0066FF"/>
                </a:solidFill>
                <a:effectLst/>
                <a:highlight>
                  <a:srgbClr val="D3D3D3"/>
                </a:highlight>
                <a:latin typeface="Times New Roman" panose="02020603050405020304" pitchFamily="18" charset="0"/>
                <a:ea typeface="汉仪雅酷黑 65W" panose="020B0604020202020204"/>
                <a:cs typeface="Times New Roman" panose="02020603050405020304" pitchFamily="18" charset="0"/>
              </a:rPr>
              <a:t>&lt;</a:t>
            </a:r>
            <a:r>
              <a:rPr lang="en-US" altLang="zh-CN" sz="1800" kern="100" dirty="0" err="1">
                <a:effectLst/>
                <a:highlight>
                  <a:srgbClr val="D3D3D3"/>
                </a:highlight>
                <a:latin typeface="Times New Roman" panose="02020603050405020304" pitchFamily="18" charset="0"/>
                <a:ea typeface="汉仪雅酷黑 65W" panose="020B0604020202020204"/>
                <a:cs typeface="Times New Roman" panose="02020603050405020304" pitchFamily="18" charset="0"/>
              </a:rPr>
              <a:t>jsp:param</a:t>
            </a:r>
            <a:r>
              <a:rPr lang="en-US" altLang="zh-CN" sz="1800" kern="100" dirty="0">
                <a:effectLst/>
                <a:highlight>
                  <a:srgbClr val="D3D3D3"/>
                </a:highlight>
                <a:latin typeface="Times New Roman" panose="02020603050405020304" pitchFamily="18" charset="0"/>
                <a:ea typeface="汉仪雅酷黑 65W" panose="020B0604020202020204"/>
                <a:cs typeface="Times New Roman" panose="02020603050405020304" pitchFamily="18" charset="0"/>
              </a:rPr>
              <a:t> name=“</a:t>
            </a:r>
            <a:r>
              <a:rPr lang="zh-CN" altLang="zh-CN" sz="1800" kern="100" dirty="0">
                <a:effectLst/>
                <a:highlight>
                  <a:srgbClr val="D3D3D3"/>
                </a:highlight>
                <a:latin typeface="Times New Roman" panose="02020603050405020304" pitchFamily="18" charset="0"/>
                <a:ea typeface="汉仪雅酷黑 65W" panose="020B0604020202020204"/>
                <a:cs typeface="Times New Roman" panose="02020603050405020304" pitchFamily="18" charset="0"/>
              </a:rPr>
              <a:t>参数名</a:t>
            </a:r>
            <a:r>
              <a:rPr lang="en-US" altLang="zh-CN" sz="1800" kern="100" dirty="0">
                <a:effectLst/>
                <a:highlight>
                  <a:srgbClr val="D3D3D3"/>
                </a:highlight>
                <a:latin typeface="Times New Roman" panose="02020603050405020304" pitchFamily="18" charset="0"/>
                <a:ea typeface="汉仪雅酷黑 65W" panose="020B0604020202020204"/>
                <a:cs typeface="Times New Roman" panose="02020603050405020304" pitchFamily="18" charset="0"/>
              </a:rPr>
              <a:t>1”value=“</a:t>
            </a:r>
            <a:r>
              <a:rPr lang="zh-CN" altLang="zh-CN" sz="1800" kern="100" dirty="0">
                <a:effectLst/>
                <a:highlight>
                  <a:srgbClr val="D3D3D3"/>
                </a:highlight>
                <a:latin typeface="Times New Roman" panose="02020603050405020304" pitchFamily="18" charset="0"/>
                <a:ea typeface="汉仪雅酷黑 65W" panose="020B0604020202020204"/>
                <a:cs typeface="Times New Roman" panose="02020603050405020304" pitchFamily="18" charset="0"/>
              </a:rPr>
              <a:t>参数值</a:t>
            </a:r>
            <a:r>
              <a:rPr lang="en-US" altLang="zh-CN" sz="1800" kern="100" dirty="0">
                <a:effectLst/>
                <a:highlight>
                  <a:srgbClr val="D3D3D3"/>
                </a:highlight>
                <a:latin typeface="Times New Roman" panose="02020603050405020304" pitchFamily="18" charset="0"/>
                <a:ea typeface="汉仪雅酷黑 65W" panose="020B0604020202020204"/>
                <a:cs typeface="Times New Roman" panose="02020603050405020304" pitchFamily="18" charset="0"/>
              </a:rPr>
              <a:t>1”/</a:t>
            </a:r>
            <a:r>
              <a:rPr lang="en-US" altLang="zh-CN" sz="1800" kern="100" dirty="0">
                <a:solidFill>
                  <a:srgbClr val="0066FF"/>
                </a:solidFill>
                <a:effectLst/>
                <a:highlight>
                  <a:srgbClr val="D3D3D3"/>
                </a:highlight>
                <a:latin typeface="Times New Roman" panose="02020603050405020304" pitchFamily="18" charset="0"/>
                <a:ea typeface="汉仪雅酷黑 65W" panose="020B0604020202020204"/>
                <a:cs typeface="Times New Roman" panose="02020603050405020304" pitchFamily="18" charset="0"/>
              </a:rPr>
              <a:t>&gt;</a:t>
            </a:r>
            <a:endParaRPr lang="zh-CN" altLang="zh-CN" sz="1800" kern="100" dirty="0">
              <a:effectLst/>
              <a:latin typeface="宋体" panose="02010600030101010101" pitchFamily="2" charset="-122"/>
              <a:ea typeface="汉仪雅酷黑 65W" panose="020B0604020202020204"/>
              <a:cs typeface="Times New Roman" panose="02020603050405020304" pitchFamily="18" charset="0"/>
            </a:endParaRPr>
          </a:p>
          <a:p>
            <a:pPr indent="266700" algn="just"/>
            <a:r>
              <a:rPr lang="en-US" altLang="zh-CN" sz="1800" kern="100" dirty="0">
                <a:solidFill>
                  <a:srgbClr val="0066FF"/>
                </a:solidFill>
                <a:effectLst/>
                <a:highlight>
                  <a:srgbClr val="D3D3D3"/>
                </a:highlight>
                <a:latin typeface="Times New Roman" panose="02020603050405020304" pitchFamily="18" charset="0"/>
                <a:ea typeface="汉仪雅酷黑 65W" panose="020B0604020202020204"/>
                <a:cs typeface="Times New Roman" panose="02020603050405020304" pitchFamily="18" charset="0"/>
              </a:rPr>
              <a:t>&lt;</a:t>
            </a:r>
            <a:r>
              <a:rPr lang="en-US" altLang="zh-CN" sz="1800" kern="100" dirty="0" err="1">
                <a:effectLst/>
                <a:highlight>
                  <a:srgbClr val="D3D3D3"/>
                </a:highlight>
                <a:latin typeface="Times New Roman" panose="02020603050405020304" pitchFamily="18" charset="0"/>
                <a:ea typeface="汉仪雅酷黑 65W" panose="020B0604020202020204"/>
                <a:cs typeface="Times New Roman" panose="02020603050405020304" pitchFamily="18" charset="0"/>
              </a:rPr>
              <a:t>jsp:param</a:t>
            </a:r>
            <a:r>
              <a:rPr lang="en-US" altLang="zh-CN" sz="1800" kern="100" dirty="0">
                <a:effectLst/>
                <a:highlight>
                  <a:srgbClr val="D3D3D3"/>
                </a:highlight>
                <a:latin typeface="Times New Roman" panose="02020603050405020304" pitchFamily="18" charset="0"/>
                <a:ea typeface="汉仪雅酷黑 65W" panose="020B0604020202020204"/>
                <a:cs typeface="Times New Roman" panose="02020603050405020304" pitchFamily="18" charset="0"/>
              </a:rPr>
              <a:t> name=“</a:t>
            </a:r>
            <a:r>
              <a:rPr lang="zh-CN" altLang="zh-CN" sz="1800" kern="100" dirty="0">
                <a:effectLst/>
                <a:highlight>
                  <a:srgbClr val="D3D3D3"/>
                </a:highlight>
                <a:latin typeface="Times New Roman" panose="02020603050405020304" pitchFamily="18" charset="0"/>
                <a:ea typeface="汉仪雅酷黑 65W" panose="020B0604020202020204"/>
                <a:cs typeface="Times New Roman" panose="02020603050405020304" pitchFamily="18" charset="0"/>
              </a:rPr>
              <a:t>参数名</a:t>
            </a:r>
            <a:r>
              <a:rPr lang="en-US" altLang="zh-CN" sz="1800" kern="100" dirty="0">
                <a:effectLst/>
                <a:highlight>
                  <a:srgbClr val="D3D3D3"/>
                </a:highlight>
                <a:latin typeface="Times New Roman" panose="02020603050405020304" pitchFamily="18" charset="0"/>
                <a:ea typeface="汉仪雅酷黑 65W" panose="020B0604020202020204"/>
                <a:cs typeface="Times New Roman" panose="02020603050405020304" pitchFamily="18" charset="0"/>
              </a:rPr>
              <a:t>2”value=“</a:t>
            </a:r>
            <a:r>
              <a:rPr lang="zh-CN" altLang="zh-CN" sz="1800" kern="100" dirty="0">
                <a:effectLst/>
                <a:highlight>
                  <a:srgbClr val="D3D3D3"/>
                </a:highlight>
                <a:latin typeface="Times New Roman" panose="02020603050405020304" pitchFamily="18" charset="0"/>
                <a:ea typeface="汉仪雅酷黑 65W" panose="020B0604020202020204"/>
                <a:cs typeface="Times New Roman" panose="02020603050405020304" pitchFamily="18" charset="0"/>
              </a:rPr>
              <a:t>参数值</a:t>
            </a:r>
            <a:r>
              <a:rPr lang="en-US" altLang="zh-CN" sz="1800" kern="100" dirty="0">
                <a:effectLst/>
                <a:highlight>
                  <a:srgbClr val="D3D3D3"/>
                </a:highlight>
                <a:latin typeface="Times New Roman" panose="02020603050405020304" pitchFamily="18" charset="0"/>
                <a:ea typeface="汉仪雅酷黑 65W" panose="020B0604020202020204"/>
                <a:cs typeface="Times New Roman" panose="02020603050405020304" pitchFamily="18" charset="0"/>
              </a:rPr>
              <a:t>2”/</a:t>
            </a:r>
            <a:r>
              <a:rPr lang="en-US" altLang="zh-CN" sz="1800" kern="100" dirty="0">
                <a:solidFill>
                  <a:srgbClr val="0066FF"/>
                </a:solidFill>
                <a:effectLst/>
                <a:highlight>
                  <a:srgbClr val="D3D3D3"/>
                </a:highlight>
                <a:latin typeface="Times New Roman" panose="02020603050405020304" pitchFamily="18" charset="0"/>
                <a:ea typeface="汉仪雅酷黑 65W" panose="020B0604020202020204"/>
                <a:cs typeface="Times New Roman" panose="02020603050405020304" pitchFamily="18" charset="0"/>
              </a:rPr>
              <a:t>&gt;</a:t>
            </a:r>
            <a:endParaRPr lang="zh-CN" altLang="zh-CN" sz="1800" kern="100" dirty="0">
              <a:effectLst/>
              <a:latin typeface="宋体" panose="02010600030101010101" pitchFamily="2" charset="-122"/>
              <a:ea typeface="汉仪雅酷黑 65W" panose="020B0604020202020204"/>
              <a:cs typeface="Times New Roman" panose="02020603050405020304" pitchFamily="18" charset="0"/>
            </a:endParaRPr>
          </a:p>
          <a:p>
            <a:pPr indent="66675" algn="just"/>
            <a:r>
              <a:rPr lang="en-US" altLang="zh-CN" sz="1800" kern="100" dirty="0">
                <a:effectLst/>
                <a:latin typeface="Times New Roman" panose="02020603050405020304" pitchFamily="18" charset="0"/>
                <a:ea typeface="汉仪雅酷黑 65W" panose="020B0604020202020204"/>
                <a:cs typeface="Times New Roman" panose="02020603050405020304" pitchFamily="18" charset="0"/>
              </a:rPr>
              <a:t>	    ……</a:t>
            </a:r>
            <a:endParaRPr lang="zh-CN" altLang="zh-CN" sz="1800" kern="100" dirty="0">
              <a:effectLst/>
              <a:latin typeface="宋体" panose="02010600030101010101" pitchFamily="2" charset="-122"/>
              <a:ea typeface="汉仪雅酷黑 65W" panose="020B0604020202020204"/>
              <a:cs typeface="Times New Roman" panose="02020603050405020304" pitchFamily="18" charset="0"/>
            </a:endParaRPr>
          </a:p>
          <a:p>
            <a:pPr indent="266700" algn="just"/>
            <a:r>
              <a:rPr lang="en-US" altLang="zh-CN" sz="1800" kern="100" dirty="0">
                <a:effectLst/>
                <a:latin typeface="Times New Roman" panose="02020603050405020304" pitchFamily="18" charset="0"/>
                <a:ea typeface="汉仪雅酷黑 65W" panose="020B0604020202020204"/>
                <a:cs typeface="Times New Roman" panose="02020603050405020304" pitchFamily="18" charset="0"/>
              </a:rPr>
              <a:t>&lt;/</a:t>
            </a:r>
            <a:r>
              <a:rPr lang="en-US" altLang="zh-CN" sz="1800" kern="100" dirty="0" err="1">
                <a:effectLst/>
                <a:latin typeface="Times New Roman" panose="02020603050405020304" pitchFamily="18" charset="0"/>
                <a:ea typeface="汉仪雅酷黑 65W" panose="020B0604020202020204"/>
                <a:cs typeface="Times New Roman" panose="02020603050405020304" pitchFamily="18" charset="0"/>
              </a:rPr>
              <a:t>jsp:forward</a:t>
            </a:r>
            <a:r>
              <a:rPr lang="en-US" altLang="zh-CN" sz="1800" kern="100" dirty="0">
                <a:effectLst/>
                <a:latin typeface="Times New Roman" panose="02020603050405020304" pitchFamily="18" charset="0"/>
                <a:ea typeface="汉仪雅酷黑 65W" panose="020B0604020202020204"/>
                <a:cs typeface="Times New Roman" panose="02020603050405020304" pitchFamily="18" charset="0"/>
              </a:rPr>
              <a:t>&gt;</a:t>
            </a:r>
            <a:endParaRPr lang="zh-CN" altLang="zh-CN" sz="1800" kern="100" dirty="0">
              <a:effectLst/>
              <a:latin typeface="宋体" panose="02010600030101010101" pitchFamily="2" charset="-122"/>
              <a:ea typeface="汉仪雅酷黑 65W" panose="020B0604020202020204"/>
              <a:cs typeface="Times New Roman" panose="02020603050405020304" pitchFamily="18" charset="0"/>
            </a:endParaRPr>
          </a:p>
        </p:txBody>
      </p:sp>
    </p:spTree>
    <p:extLst>
      <p:ext uri="{BB962C8B-B14F-4D97-AF65-F5344CB8AC3E}">
        <p14:creationId xmlns:p14="http://schemas.microsoft.com/office/powerpoint/2010/main" val="130215460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6"/>
          <p:cNvPicPr>
            <a:picLocks noChangeAspect="1"/>
          </p:cNvPicPr>
          <p:nvPr/>
        </p:nvPicPr>
        <p:blipFill>
          <a:blip r:embed="rId7"/>
          <a:stretch>
            <a:fillRect/>
          </a:stretch>
        </p:blipFill>
        <p:spPr>
          <a:xfrm>
            <a:off x="-4445" y="0"/>
            <a:ext cx="8107680" cy="584200"/>
          </a:xfrm>
          <a:prstGeom prst="rect">
            <a:avLst/>
          </a:prstGeom>
        </p:spPr>
      </p:pic>
      <p:pic>
        <p:nvPicPr>
          <p:cNvPr id="5" name="图片 4" descr="5"/>
          <p:cNvPicPr>
            <a:picLocks noChangeAspect="1"/>
          </p:cNvPicPr>
          <p:nvPr/>
        </p:nvPicPr>
        <p:blipFill>
          <a:blip r:embed="rId8"/>
          <a:stretch>
            <a:fillRect/>
          </a:stretch>
        </p:blipFill>
        <p:spPr>
          <a:xfrm>
            <a:off x="3091815" y="5311775"/>
            <a:ext cx="6116955" cy="408305"/>
          </a:xfrm>
          <a:prstGeom prst="rect">
            <a:avLst/>
          </a:prstGeom>
        </p:spPr>
      </p:pic>
      <p:sp>
        <p:nvSpPr>
          <p:cNvPr id="9" name="文本框 8"/>
          <p:cNvSpPr txBox="1"/>
          <p:nvPr/>
        </p:nvSpPr>
        <p:spPr>
          <a:xfrm>
            <a:off x="400685" y="765810"/>
            <a:ext cx="3932555" cy="398780"/>
          </a:xfrm>
          <a:prstGeom prst="rect">
            <a:avLst/>
          </a:prstGeom>
          <a:noFill/>
        </p:spPr>
        <p:txBody>
          <a:bodyPr wrap="square" rtlCol="0">
            <a:spAutoFit/>
          </a:bodyPr>
          <a:lstStyle/>
          <a:p>
            <a:r>
              <a:rPr lang="en-US" altLang="zh-CN" sz="2000" b="1" dirty="0">
                <a:solidFill>
                  <a:srgbClr val="3077B5"/>
                </a:solidFill>
                <a:latin typeface="汉仪雅酷黑 65W" panose="020B0604020202020204" charset="-122"/>
                <a:ea typeface="汉仪雅酷黑 65W" panose="020B0604020202020204" charset="-122"/>
                <a:cs typeface="汉仪雅酷黑 65W" panose="020B0604020202020204" charset="-122"/>
              </a:rPr>
              <a:t>7</a:t>
            </a:r>
            <a:r>
              <a:rPr lang="zh-CN" alt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a:t>
            </a:r>
            <a:r>
              <a:rPr lang="en-US" altLang="zh-CN" sz="2000" b="1" dirty="0">
                <a:solidFill>
                  <a:srgbClr val="3077B5"/>
                </a:solidFill>
                <a:latin typeface="汉仪雅酷黑 65W" panose="020B0604020202020204" charset="-122"/>
                <a:ea typeface="汉仪雅酷黑 65W" panose="020B0604020202020204" charset="-122"/>
                <a:cs typeface="汉仪雅酷黑 65W" panose="020B0604020202020204" charset="-122"/>
              </a:rPr>
              <a:t>3.3</a:t>
            </a:r>
            <a:r>
              <a:rPr lang="zh-CN" alt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  </a:t>
            </a:r>
            <a:r>
              <a:rPr lang="en-US" altLang="zh-CN" sz="2000" b="1" dirty="0">
                <a:solidFill>
                  <a:srgbClr val="3077B5"/>
                </a:solidFill>
                <a:latin typeface="汉仪雅酷黑 65W" panose="020B0604020202020204" charset="-122"/>
                <a:ea typeface="汉仪雅酷黑 65W" panose="020B0604020202020204" charset="-122"/>
                <a:cs typeface="汉仪雅酷黑 65W" panose="020B0604020202020204" charset="-122"/>
              </a:rPr>
              <a:t>JSP</a:t>
            </a:r>
            <a:r>
              <a:rPr lang="zh-CN" alt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动作元素</a:t>
            </a:r>
          </a:p>
        </p:txBody>
      </p:sp>
      <p:pic>
        <p:nvPicPr>
          <p:cNvPr id="3" name="图片 2" descr="未标题-1"/>
          <p:cNvPicPr>
            <a:picLocks noChangeAspect="1"/>
          </p:cNvPicPr>
          <p:nvPr>
            <p:custDataLst>
              <p:tags r:id="rId1"/>
            </p:custDataLst>
          </p:nvPr>
        </p:nvPicPr>
        <p:blipFill>
          <a:blip r:embed="rId9"/>
          <a:stretch>
            <a:fillRect/>
          </a:stretch>
        </p:blipFill>
        <p:spPr>
          <a:xfrm>
            <a:off x="144145" y="104140"/>
            <a:ext cx="1975485" cy="494030"/>
          </a:xfrm>
          <a:prstGeom prst="rect">
            <a:avLst/>
          </a:prstGeom>
        </p:spPr>
      </p:pic>
      <p:grpSp>
        <p:nvGrpSpPr>
          <p:cNvPr id="4" name="组合 3"/>
          <p:cNvGrpSpPr/>
          <p:nvPr/>
        </p:nvGrpSpPr>
        <p:grpSpPr>
          <a:xfrm>
            <a:off x="6911340" y="227965"/>
            <a:ext cx="2143125" cy="521970"/>
            <a:chOff x="3716" y="3214"/>
            <a:chExt cx="8453" cy="822"/>
          </a:xfrm>
        </p:grpSpPr>
        <p:sp>
          <p:nvSpPr>
            <p:cNvPr id="8" name="文本框 7"/>
            <p:cNvSpPr txBox="1"/>
            <p:nvPr>
              <p:custDataLst>
                <p:tags r:id="rId4"/>
              </p:custDataLst>
            </p:nvPr>
          </p:nvSpPr>
          <p:spPr>
            <a:xfrm>
              <a:off x="4002" y="3214"/>
              <a:ext cx="8167" cy="822"/>
            </a:xfrm>
            <a:prstGeom prst="rect">
              <a:avLst/>
            </a:prstGeom>
            <a:noFill/>
          </p:spPr>
          <p:txBody>
            <a:bodyPr wrap="square" rtlCol="0">
              <a:spAutoFit/>
            </a:bodyPr>
            <a:lstStyle/>
            <a:p>
              <a:pPr indent="0" fontAlgn="auto">
                <a:lnSpc>
                  <a:spcPct val="100000"/>
                </a:lnSpc>
              </a:pP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第3章  Java的多线程机制及其网络程序设计</a:t>
              </a:r>
            </a:p>
          </p:txBody>
        </p:sp>
        <p:sp>
          <p:nvSpPr>
            <p:cNvPr id="14" name="矩形 13"/>
            <p:cNvSpPr/>
            <p:nvPr>
              <p:custDataLst>
                <p:tags r:id="rId5"/>
              </p:custDataLst>
            </p:nvPr>
          </p:nvSpPr>
          <p:spPr>
            <a:xfrm>
              <a:off x="3716" y="3292"/>
              <a:ext cx="286" cy="327"/>
            </a:xfrm>
            <a:prstGeom prst="rect">
              <a:avLst/>
            </a:prstGeom>
            <a:solidFill>
              <a:srgbClr val="3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矩形 5">
            <a:extLst>
              <a:ext uri="{FF2B5EF4-FFF2-40B4-BE49-F238E27FC236}">
                <a16:creationId xmlns:a16="http://schemas.microsoft.com/office/drawing/2014/main" id="{4843C332-36ED-1832-4646-A788336A3AC1}"/>
              </a:ext>
            </a:extLst>
          </p:cNvPr>
          <p:cNvSpPr/>
          <p:nvPr/>
        </p:nvSpPr>
        <p:spPr>
          <a:xfrm>
            <a:off x="6679096" y="227965"/>
            <a:ext cx="2295240" cy="494030"/>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grpSp>
        <p:nvGrpSpPr>
          <p:cNvPr id="10" name="组合 9">
            <a:extLst>
              <a:ext uri="{FF2B5EF4-FFF2-40B4-BE49-F238E27FC236}">
                <a16:creationId xmlns:a16="http://schemas.microsoft.com/office/drawing/2014/main" id="{4A9DCFEE-81D5-63B7-438E-E978C22365DF}"/>
              </a:ext>
            </a:extLst>
          </p:cNvPr>
          <p:cNvGrpSpPr/>
          <p:nvPr/>
        </p:nvGrpSpPr>
        <p:grpSpPr>
          <a:xfrm>
            <a:off x="6911340" y="227965"/>
            <a:ext cx="2143125" cy="307975"/>
            <a:chOff x="3716" y="3214"/>
            <a:chExt cx="8453" cy="485"/>
          </a:xfrm>
        </p:grpSpPr>
        <p:sp>
          <p:nvSpPr>
            <p:cNvPr id="11" name="文本框 10">
              <a:extLst>
                <a:ext uri="{FF2B5EF4-FFF2-40B4-BE49-F238E27FC236}">
                  <a16:creationId xmlns:a16="http://schemas.microsoft.com/office/drawing/2014/main" id="{CC13443B-DAEF-E167-EB1D-1B39E58587F2}"/>
                </a:ext>
              </a:extLst>
            </p:cNvPr>
            <p:cNvSpPr txBox="1"/>
            <p:nvPr>
              <p:custDataLst>
                <p:tags r:id="rId2"/>
              </p:custDataLst>
            </p:nvPr>
          </p:nvSpPr>
          <p:spPr>
            <a:xfrm>
              <a:off x="4002" y="3214"/>
              <a:ext cx="8167" cy="485"/>
            </a:xfrm>
            <a:prstGeom prst="rect">
              <a:avLst/>
            </a:prstGeom>
            <a:noFill/>
          </p:spPr>
          <p:txBody>
            <a:bodyPr wrap="square" rtlCol="0">
              <a:spAutoFit/>
            </a:bodyPr>
            <a:lstStyle/>
            <a:p>
              <a:pPr indent="0" fontAlgn="auto">
                <a:lnSpc>
                  <a:spcPct val="100000"/>
                </a:lnSpc>
              </a:pP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第</a:t>
              </a:r>
              <a:r>
                <a:rPr lang="en-US" altLang="zh-CN" sz="1400" dirty="0">
                  <a:solidFill>
                    <a:srgbClr val="3077B5"/>
                  </a:solidFill>
                  <a:latin typeface="汉仪雅酷黑简" panose="00020600040101010101" charset="-122"/>
                  <a:ea typeface="汉仪雅酷黑简" panose="00020600040101010101" charset="-122"/>
                  <a:cs typeface="汉仪雅酷黑简" panose="00020600040101010101" charset="-122"/>
                </a:rPr>
                <a:t>7</a:t>
              </a: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章</a:t>
              </a:r>
              <a:r>
                <a:rPr lang="en-US" altLang="zh-CN" sz="1400" dirty="0">
                  <a:solidFill>
                    <a:srgbClr val="3077B5"/>
                  </a:solidFill>
                  <a:latin typeface="汉仪雅酷黑简" panose="00020600040101010101" charset="-122"/>
                  <a:ea typeface="汉仪雅酷黑简" panose="00020600040101010101" charset="-122"/>
                  <a:cs typeface="汉仪雅酷黑简" panose="00020600040101010101" charset="-122"/>
                </a:rPr>
                <a:t> JSP</a:t>
              </a: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技术基础</a:t>
              </a:r>
            </a:p>
          </p:txBody>
        </p:sp>
        <p:sp>
          <p:nvSpPr>
            <p:cNvPr id="12" name="矩形 11">
              <a:extLst>
                <a:ext uri="{FF2B5EF4-FFF2-40B4-BE49-F238E27FC236}">
                  <a16:creationId xmlns:a16="http://schemas.microsoft.com/office/drawing/2014/main" id="{6CA63EBF-5902-B97F-2963-6729B4E3E1C3}"/>
                </a:ext>
              </a:extLst>
            </p:cNvPr>
            <p:cNvSpPr/>
            <p:nvPr>
              <p:custDataLst>
                <p:tags r:id="rId3"/>
              </p:custDataLst>
            </p:nvPr>
          </p:nvSpPr>
          <p:spPr>
            <a:xfrm>
              <a:off x="3716" y="3292"/>
              <a:ext cx="286" cy="327"/>
            </a:xfrm>
            <a:prstGeom prst="rect">
              <a:avLst/>
            </a:prstGeom>
            <a:solidFill>
              <a:srgbClr val="3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6" name="Rectangle 4">
            <a:extLst>
              <a:ext uri="{FF2B5EF4-FFF2-40B4-BE49-F238E27FC236}">
                <a16:creationId xmlns:a16="http://schemas.microsoft.com/office/drawing/2014/main" id="{027EFC56-6AAB-5C35-F886-30FA92532884}"/>
              </a:ext>
            </a:extLst>
          </p:cNvPr>
          <p:cNvSpPr>
            <a:spLocks noChangeArrowheads="1"/>
          </p:cNvSpPr>
          <p:nvPr/>
        </p:nvSpPr>
        <p:spPr bwMode="auto">
          <a:xfrm>
            <a:off x="344317" y="1087646"/>
            <a:ext cx="7977846" cy="4339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2667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indent="266700" algn="just"/>
            <a:r>
              <a:rPr lang="en-US" altLang="zh-CN" sz="1800" kern="100" dirty="0">
                <a:effectLst/>
                <a:latin typeface="Times New Roman" panose="02020603050405020304" pitchFamily="18" charset="0"/>
                <a:ea typeface="汉仪雅酷黑 65W" panose="020B0604020202020204"/>
              </a:rPr>
              <a:t>[</a:t>
            </a:r>
            <a:r>
              <a:rPr lang="zh-CN" altLang="zh-CN" sz="1800" kern="100" dirty="0">
                <a:effectLst/>
                <a:latin typeface="Times New Roman" panose="02020603050405020304" pitchFamily="18" charset="0"/>
                <a:ea typeface="汉仪雅酷黑 65W" panose="020B0604020202020204"/>
              </a:rPr>
              <a:t>例</a:t>
            </a:r>
            <a:r>
              <a:rPr lang="en-US" altLang="zh-CN" sz="1800" kern="100" dirty="0">
                <a:effectLst/>
                <a:latin typeface="Times New Roman" panose="02020603050405020304" pitchFamily="18" charset="0"/>
                <a:ea typeface="汉仪雅酷黑 65W" panose="020B0604020202020204"/>
              </a:rPr>
              <a:t>7.6]</a:t>
            </a:r>
            <a:r>
              <a:rPr lang="zh-CN" altLang="zh-CN" sz="1800" kern="100" dirty="0">
                <a:effectLst/>
                <a:latin typeface="Times New Roman" panose="02020603050405020304" pitchFamily="18" charset="0"/>
                <a:ea typeface="汉仪雅酷黑 65W" panose="020B0604020202020204"/>
              </a:rPr>
              <a:t>给出的程序是将表单页面转发到另一个页面</a:t>
            </a:r>
            <a:r>
              <a:rPr lang="fr-FR" altLang="zh-CN" sz="1800" kern="100" dirty="0">
                <a:effectLst/>
                <a:latin typeface="Times New Roman" panose="02020603050405020304" pitchFamily="18" charset="0"/>
                <a:ea typeface="汉仪雅酷黑 65W" panose="020B0604020202020204"/>
              </a:rPr>
              <a:t>forward</a:t>
            </a:r>
            <a:r>
              <a:rPr lang="en-US" altLang="zh-CN" sz="1800" kern="100" dirty="0">
                <a:effectLst/>
                <a:latin typeface="Times New Roman" panose="02020603050405020304" pitchFamily="18" charset="0"/>
                <a:ea typeface="汉仪雅酷黑 65W" panose="020B0604020202020204"/>
              </a:rPr>
              <a:t>.</a:t>
            </a:r>
            <a:r>
              <a:rPr lang="en-US" altLang="zh-CN" sz="1800" kern="100" dirty="0" err="1">
                <a:effectLst/>
                <a:latin typeface="Times New Roman" panose="02020603050405020304" pitchFamily="18" charset="0"/>
                <a:ea typeface="汉仪雅酷黑 65W" panose="020B0604020202020204"/>
              </a:rPr>
              <a:t>jsp</a:t>
            </a:r>
            <a:r>
              <a:rPr lang="zh-CN" altLang="zh-CN" sz="1800" kern="100" dirty="0">
                <a:effectLst/>
                <a:latin typeface="Times New Roman" panose="02020603050405020304" pitchFamily="18" charset="0"/>
                <a:ea typeface="汉仪雅酷黑 65W" panose="020B0604020202020204"/>
              </a:rPr>
              <a:t>中。文件</a:t>
            </a:r>
            <a:r>
              <a:rPr lang="fr-FR" altLang="zh-CN" sz="1800" kern="100" dirty="0">
                <a:effectLst/>
                <a:latin typeface="Times New Roman" panose="02020603050405020304" pitchFamily="18" charset="0"/>
                <a:ea typeface="汉仪雅酷黑 65W" panose="020B0604020202020204"/>
              </a:rPr>
              <a:t>jsp_forward.jsp</a:t>
            </a:r>
            <a:r>
              <a:rPr lang="zh-CN" altLang="zh-CN" sz="1800" kern="100" dirty="0">
                <a:effectLst/>
                <a:latin typeface="Times New Roman" panose="02020603050405020304" pitchFamily="18" charset="0"/>
                <a:ea typeface="汉仪雅酷黑 65W" panose="020B0604020202020204"/>
              </a:rPr>
              <a:t>中的文字</a:t>
            </a:r>
            <a:r>
              <a:rPr lang="fr-FR" altLang="zh-CN" sz="1800" kern="100" dirty="0">
                <a:effectLst/>
                <a:latin typeface="Times New Roman" panose="02020603050405020304" pitchFamily="18" charset="0"/>
                <a:ea typeface="汉仪雅酷黑 65W" panose="020B0604020202020204"/>
              </a:rPr>
              <a:t>“Here is Home Page!”</a:t>
            </a:r>
            <a:r>
              <a:rPr lang="zh-CN" altLang="zh-CN" sz="1800" kern="100" dirty="0">
                <a:effectLst/>
                <a:latin typeface="Times New Roman" panose="02020603050405020304" pitchFamily="18" charset="0"/>
                <a:ea typeface="汉仪雅酷黑 65W" panose="020B0604020202020204"/>
              </a:rPr>
              <a:t>没有在浏览器中显示，浏览器地址栏中显示的是文件</a:t>
            </a:r>
            <a:r>
              <a:rPr lang="fr-FR" altLang="zh-CN" sz="1800" kern="100" dirty="0">
                <a:effectLst/>
                <a:latin typeface="Times New Roman" panose="02020603050405020304" pitchFamily="18" charset="0"/>
                <a:ea typeface="汉仪雅酷黑 65W" panose="020B0604020202020204"/>
              </a:rPr>
              <a:t>jsp_forward.jsp</a:t>
            </a:r>
            <a:r>
              <a:rPr lang="zh-CN" altLang="zh-CN" sz="1800" kern="100" dirty="0">
                <a:effectLst/>
                <a:latin typeface="Times New Roman" panose="02020603050405020304" pitchFamily="18" charset="0"/>
                <a:ea typeface="汉仪雅酷黑 65W" panose="020B0604020202020204"/>
              </a:rPr>
              <a:t>的</a:t>
            </a:r>
            <a:r>
              <a:rPr lang="fr-FR" altLang="zh-CN" sz="1800" kern="100" dirty="0">
                <a:effectLst/>
                <a:latin typeface="Times New Roman" panose="02020603050405020304" pitchFamily="18" charset="0"/>
                <a:ea typeface="汉仪雅酷黑 65W" panose="020B0604020202020204"/>
              </a:rPr>
              <a:t>URL</a:t>
            </a:r>
            <a:r>
              <a:rPr lang="zh-CN" altLang="zh-CN" sz="1800" kern="100" dirty="0">
                <a:effectLst/>
                <a:latin typeface="Times New Roman" panose="02020603050405020304" pitchFamily="18" charset="0"/>
                <a:ea typeface="汉仪雅酷黑 65W" panose="020B0604020202020204"/>
              </a:rPr>
              <a:t>，而页面显示的是</a:t>
            </a:r>
            <a:r>
              <a:rPr lang="fr-FR" altLang="zh-CN" sz="1800" kern="100" dirty="0">
                <a:effectLst/>
                <a:latin typeface="Times New Roman" panose="02020603050405020304" pitchFamily="18" charset="0"/>
                <a:ea typeface="汉仪雅酷黑 65W" panose="020B0604020202020204"/>
              </a:rPr>
              <a:t>forward.jsp</a:t>
            </a:r>
            <a:r>
              <a:rPr lang="zh-CN" altLang="zh-CN" sz="1800" kern="100" dirty="0">
                <a:effectLst/>
                <a:latin typeface="Times New Roman" panose="02020603050405020304" pitchFamily="18" charset="0"/>
                <a:ea typeface="汉仪雅酷黑 65W" panose="020B0604020202020204"/>
              </a:rPr>
              <a:t>文件的内容。运行结果如图</a:t>
            </a:r>
            <a:r>
              <a:rPr lang="en-US" altLang="zh-CN" sz="1800" kern="100" dirty="0">
                <a:effectLst/>
                <a:latin typeface="Times New Roman" panose="02020603050405020304" pitchFamily="18" charset="0"/>
                <a:ea typeface="汉仪雅酷黑 65W" panose="020B0604020202020204"/>
              </a:rPr>
              <a:t>7.11</a:t>
            </a:r>
            <a:r>
              <a:rPr lang="zh-CN" altLang="zh-CN" sz="1800" kern="100" dirty="0">
                <a:effectLst/>
                <a:latin typeface="Times New Roman" panose="02020603050405020304" pitchFamily="18" charset="0"/>
                <a:ea typeface="汉仪雅酷黑 65W" panose="020B0604020202020204"/>
              </a:rPr>
              <a:t>所示。</a:t>
            </a:r>
          </a:p>
          <a:p>
            <a:pPr indent="267970" algn="just"/>
            <a:r>
              <a:rPr lang="en-US" altLang="zh-CN" sz="1200" b="1" kern="100" dirty="0">
                <a:effectLst/>
                <a:latin typeface="Times New Roman" panose="02020603050405020304" pitchFamily="18" charset="0"/>
                <a:ea typeface="汉仪雅酷黑 65W" panose="020B0604020202020204"/>
              </a:rPr>
              <a:t>[</a:t>
            </a:r>
            <a:r>
              <a:rPr lang="zh-CN" altLang="zh-CN" sz="1200" b="1" kern="100" dirty="0">
                <a:effectLst/>
                <a:latin typeface="Times New Roman" panose="02020603050405020304" pitchFamily="18" charset="0"/>
                <a:ea typeface="汉仪雅酷黑 65W" panose="020B0604020202020204"/>
              </a:rPr>
              <a:t>例</a:t>
            </a:r>
            <a:r>
              <a:rPr lang="en-US" altLang="zh-CN" sz="1200" b="1" kern="100" dirty="0">
                <a:effectLst/>
                <a:latin typeface="Times New Roman" panose="02020603050405020304" pitchFamily="18" charset="0"/>
                <a:ea typeface="汉仪雅酷黑 65W" panose="020B0604020202020204"/>
              </a:rPr>
              <a:t>7.6]</a:t>
            </a:r>
            <a:r>
              <a:rPr lang="en-US" altLang="zh-CN" sz="1200" kern="100" dirty="0">
                <a:effectLst/>
                <a:latin typeface="Times New Roman" panose="02020603050405020304" pitchFamily="18" charset="0"/>
                <a:ea typeface="汉仪雅酷黑 65W" panose="020B0604020202020204"/>
              </a:rPr>
              <a:t>forwar</a:t>
            </a:r>
            <a:r>
              <a:rPr lang="en-US" altLang="zh-CN" sz="1200" u="dotted" kern="100" dirty="0">
                <a:effectLst/>
                <a:latin typeface="Times New Roman" panose="02020603050405020304" pitchFamily="18" charset="0"/>
                <a:ea typeface="汉仪雅酷黑 65W" panose="020B0604020202020204"/>
              </a:rPr>
              <a:t>d</a:t>
            </a:r>
            <a:r>
              <a:rPr lang="zh-CN" altLang="zh-CN" sz="1200" u="dotted" kern="100" dirty="0">
                <a:effectLst/>
                <a:latin typeface="Times New Roman" panose="02020603050405020304" pitchFamily="18" charset="0"/>
                <a:ea typeface="汉仪雅酷黑 65W" panose="020B0604020202020204"/>
              </a:rPr>
              <a:t>动作程序示例</a:t>
            </a:r>
            <a:endParaRPr lang="zh-CN" altLang="zh-CN" sz="1200" kern="100" dirty="0">
              <a:effectLst/>
              <a:latin typeface="Times New Roman" panose="02020603050405020304" pitchFamily="18" charset="0"/>
              <a:ea typeface="汉仪雅酷黑 65W" panose="020B0604020202020204"/>
            </a:endParaRPr>
          </a:p>
          <a:p>
            <a:pPr indent="266700" algn="just"/>
            <a:r>
              <a:rPr lang="zh-CN" altLang="zh-CN" sz="1200" u="dotted" kern="100" dirty="0">
                <a:effectLst/>
                <a:latin typeface="Times New Roman" panose="02020603050405020304" pitchFamily="18" charset="0"/>
                <a:ea typeface="汉仪雅酷黑 65W" panose="020B0604020202020204"/>
              </a:rPr>
              <a:t>表单页面</a:t>
            </a:r>
            <a:r>
              <a:rPr lang="en-US" altLang="zh-CN" sz="1200" u="dotted" kern="100" dirty="0" err="1">
                <a:effectLst/>
                <a:latin typeface="Times New Roman" panose="02020603050405020304" pitchFamily="18" charset="0"/>
                <a:ea typeface="汉仪雅酷黑 65W" panose="020B0604020202020204"/>
              </a:rPr>
              <a:t>jsp_forward.jsp</a:t>
            </a:r>
            <a:endParaRPr lang="zh-CN" altLang="zh-CN" sz="1200" kern="100" dirty="0">
              <a:effectLst/>
              <a:latin typeface="Times New Roman" panose="02020603050405020304" pitchFamily="18" charset="0"/>
              <a:ea typeface="汉仪雅酷黑 65W" panose="020B0604020202020204"/>
            </a:endParaRPr>
          </a:p>
          <a:p>
            <a:pPr indent="266700" algn="just"/>
            <a:r>
              <a:rPr lang="fr-FR" altLang="zh-CN" sz="1200" kern="100" dirty="0">
                <a:effectLst/>
                <a:latin typeface="Times New Roman" panose="02020603050405020304" pitchFamily="18" charset="0"/>
                <a:ea typeface="汉仪雅酷黑 65W" panose="020B0604020202020204"/>
                <a:cs typeface="Times New Roman" panose="02020603050405020304" pitchFamily="18" charset="0"/>
              </a:rPr>
              <a:t> &lt;html&gt;</a:t>
            </a:r>
            <a:endParaRPr lang="zh-CN" altLang="zh-CN" sz="1200" kern="100" dirty="0">
              <a:effectLst/>
              <a:latin typeface="宋体" panose="02010600030101010101" pitchFamily="2" charset="-122"/>
              <a:ea typeface="汉仪雅酷黑 65W" panose="020B0604020202020204"/>
              <a:cs typeface="Times New Roman" panose="02020603050405020304" pitchFamily="18" charset="0"/>
            </a:endParaRPr>
          </a:p>
          <a:p>
            <a:pPr indent="266700" algn="just"/>
            <a:r>
              <a:rPr lang="fr-FR" altLang="zh-CN" sz="1200" kern="100" dirty="0">
                <a:effectLst/>
                <a:latin typeface="Times New Roman" panose="02020603050405020304" pitchFamily="18" charset="0"/>
                <a:ea typeface="汉仪雅酷黑 65W" panose="020B0604020202020204"/>
                <a:cs typeface="Times New Roman" panose="02020603050405020304" pitchFamily="18" charset="0"/>
              </a:rPr>
              <a:t>  &lt;head&gt;&lt;title&gt;Home Page&lt;/title&gt;&lt;/HEAD&gt;</a:t>
            </a:r>
            <a:endParaRPr lang="zh-CN" altLang="zh-CN" sz="1200" kern="100" dirty="0">
              <a:effectLst/>
              <a:latin typeface="宋体" panose="02010600030101010101" pitchFamily="2" charset="-122"/>
              <a:ea typeface="汉仪雅酷黑 65W" panose="020B0604020202020204"/>
              <a:cs typeface="Times New Roman" panose="02020603050405020304" pitchFamily="18" charset="0"/>
            </a:endParaRPr>
          </a:p>
          <a:p>
            <a:pPr indent="266700" algn="just"/>
            <a:r>
              <a:rPr lang="fr-FR" altLang="zh-CN" sz="1200" kern="100" dirty="0">
                <a:effectLst/>
                <a:latin typeface="Times New Roman" panose="02020603050405020304" pitchFamily="18" charset="0"/>
                <a:ea typeface="汉仪雅酷黑 65W" panose="020B0604020202020204"/>
                <a:cs typeface="Times New Roman" panose="02020603050405020304" pitchFamily="18" charset="0"/>
              </a:rPr>
              <a:t>  &lt;body&gt;</a:t>
            </a:r>
            <a:endParaRPr lang="zh-CN" altLang="zh-CN" sz="1200" kern="100" dirty="0">
              <a:effectLst/>
              <a:latin typeface="宋体" panose="02010600030101010101" pitchFamily="2" charset="-122"/>
              <a:ea typeface="汉仪雅酷黑 65W" panose="020B0604020202020204"/>
              <a:cs typeface="Times New Roman" panose="02020603050405020304" pitchFamily="18" charset="0"/>
            </a:endParaRPr>
          </a:p>
          <a:p>
            <a:pPr indent="266700" algn="just"/>
            <a:r>
              <a:rPr lang="fr-FR" altLang="zh-CN" sz="1200" kern="100" dirty="0">
                <a:effectLst/>
                <a:latin typeface="Times New Roman" panose="02020603050405020304" pitchFamily="18" charset="0"/>
                <a:ea typeface="汉仪雅酷黑 65W" panose="020B0604020202020204"/>
                <a:cs typeface="Times New Roman" panose="02020603050405020304" pitchFamily="18" charset="0"/>
              </a:rPr>
              <a:t>    Here is Home Page!</a:t>
            </a:r>
            <a:endParaRPr lang="zh-CN" altLang="zh-CN" sz="1200" kern="100" dirty="0">
              <a:effectLst/>
              <a:latin typeface="宋体" panose="02010600030101010101" pitchFamily="2" charset="-122"/>
              <a:ea typeface="汉仪雅酷黑 65W" panose="020B0604020202020204"/>
              <a:cs typeface="Times New Roman" panose="02020603050405020304" pitchFamily="18" charset="0"/>
            </a:endParaRPr>
          </a:p>
          <a:p>
            <a:pPr indent="266700" algn="just"/>
            <a:r>
              <a:rPr lang="fr-FR" altLang="zh-CN" sz="1200" kern="100" dirty="0">
                <a:effectLst/>
                <a:latin typeface="Times New Roman" panose="02020603050405020304" pitchFamily="18" charset="0"/>
                <a:ea typeface="汉仪雅酷黑 65W" panose="020B0604020202020204"/>
                <a:cs typeface="Times New Roman" panose="02020603050405020304" pitchFamily="18" charset="0"/>
              </a:rPr>
              <a:t>    &lt;jsp:forward page="forward.jsp"/&gt;</a:t>
            </a:r>
            <a:endParaRPr lang="zh-CN" altLang="zh-CN" sz="1200" kern="100" dirty="0">
              <a:effectLst/>
              <a:latin typeface="宋体" panose="02010600030101010101" pitchFamily="2" charset="-122"/>
              <a:ea typeface="汉仪雅酷黑 65W" panose="020B0604020202020204"/>
              <a:cs typeface="Times New Roman" panose="02020603050405020304" pitchFamily="18" charset="0"/>
            </a:endParaRPr>
          </a:p>
          <a:p>
            <a:pPr indent="266700" algn="just"/>
            <a:r>
              <a:rPr lang="fr-FR" altLang="zh-CN" sz="1200" kern="100" dirty="0">
                <a:effectLst/>
                <a:latin typeface="Times New Roman" panose="02020603050405020304" pitchFamily="18" charset="0"/>
                <a:ea typeface="汉仪雅酷黑 65W" panose="020B0604020202020204"/>
                <a:cs typeface="Times New Roman" panose="02020603050405020304" pitchFamily="18" charset="0"/>
              </a:rPr>
              <a:t>  &lt;/body&gt;</a:t>
            </a:r>
            <a:endParaRPr lang="zh-CN" altLang="zh-CN" sz="1200" kern="100" dirty="0">
              <a:effectLst/>
              <a:latin typeface="宋体" panose="02010600030101010101" pitchFamily="2" charset="-122"/>
              <a:ea typeface="汉仪雅酷黑 65W" panose="020B0604020202020204"/>
              <a:cs typeface="Times New Roman" panose="02020603050405020304" pitchFamily="18" charset="0"/>
            </a:endParaRPr>
          </a:p>
          <a:p>
            <a:pPr indent="266700" algn="just"/>
            <a:r>
              <a:rPr lang="fr-FR" altLang="zh-CN" sz="1200" kern="100" dirty="0">
                <a:effectLst/>
                <a:latin typeface="Times New Roman" panose="02020603050405020304" pitchFamily="18" charset="0"/>
                <a:ea typeface="汉仪雅酷黑 65W" panose="020B0604020202020204"/>
                <a:cs typeface="Times New Roman" panose="02020603050405020304" pitchFamily="18" charset="0"/>
              </a:rPr>
              <a:t>&lt;/html&gt;</a:t>
            </a:r>
            <a:endParaRPr lang="zh-CN" altLang="zh-CN" sz="1200" kern="100" dirty="0">
              <a:effectLst/>
              <a:latin typeface="宋体" panose="02010600030101010101" pitchFamily="2" charset="-122"/>
              <a:ea typeface="汉仪雅酷黑 65W" panose="020B0604020202020204"/>
              <a:cs typeface="Times New Roman" panose="02020603050405020304" pitchFamily="18" charset="0"/>
            </a:endParaRPr>
          </a:p>
          <a:p>
            <a:pPr indent="266700" algn="just"/>
            <a:r>
              <a:rPr lang="fr-FR" altLang="zh-CN" sz="1200" kern="100" dirty="0">
                <a:effectLst/>
                <a:latin typeface="Times New Roman" panose="02020603050405020304" pitchFamily="18" charset="0"/>
                <a:ea typeface="汉仪雅酷黑 65W" panose="020B0604020202020204"/>
                <a:cs typeface="Times New Roman" panose="02020603050405020304" pitchFamily="18" charset="0"/>
              </a:rPr>
              <a:t> </a:t>
            </a:r>
            <a:endParaRPr lang="zh-CN" altLang="zh-CN" sz="1200" kern="100" dirty="0">
              <a:effectLst/>
              <a:latin typeface="宋体" panose="02010600030101010101" pitchFamily="2" charset="-122"/>
              <a:ea typeface="汉仪雅酷黑 65W" panose="020B0604020202020204"/>
              <a:cs typeface="Times New Roman" panose="02020603050405020304" pitchFamily="18" charset="0"/>
            </a:endParaRPr>
          </a:p>
          <a:p>
            <a:pPr indent="266700" algn="just"/>
            <a:r>
              <a:rPr lang="zh-CN" altLang="zh-CN" sz="1200" kern="100" dirty="0">
                <a:effectLst/>
                <a:latin typeface="Times New Roman" panose="02020603050405020304" pitchFamily="18" charset="0"/>
                <a:ea typeface="汉仪雅酷黑 65W" panose="020B0604020202020204"/>
                <a:cs typeface="Times New Roman" panose="02020603050405020304" pitchFamily="18" charset="0"/>
              </a:rPr>
              <a:t>跳转的页面文件</a:t>
            </a:r>
            <a:r>
              <a:rPr lang="fr-FR" altLang="zh-CN" sz="1200" kern="100" dirty="0">
                <a:effectLst/>
                <a:latin typeface="Times New Roman" panose="02020603050405020304" pitchFamily="18" charset="0"/>
                <a:ea typeface="汉仪雅酷黑 65W" panose="020B0604020202020204"/>
                <a:cs typeface="Times New Roman" panose="02020603050405020304" pitchFamily="18" charset="0"/>
              </a:rPr>
              <a:t>forward.jsp</a:t>
            </a:r>
            <a:endParaRPr lang="zh-CN" altLang="zh-CN" sz="1200" kern="100" dirty="0">
              <a:effectLst/>
              <a:latin typeface="宋体" panose="02010600030101010101" pitchFamily="2" charset="-122"/>
              <a:ea typeface="汉仪雅酷黑 65W" panose="020B0604020202020204"/>
              <a:cs typeface="Times New Roman" panose="02020603050405020304" pitchFamily="18" charset="0"/>
            </a:endParaRPr>
          </a:p>
          <a:p>
            <a:pPr indent="266700" algn="just"/>
            <a:r>
              <a:rPr lang="fr-FR" altLang="zh-CN" sz="1200" kern="100" dirty="0">
                <a:effectLst/>
                <a:latin typeface="Times New Roman" panose="02020603050405020304" pitchFamily="18" charset="0"/>
                <a:ea typeface="汉仪雅酷黑 65W" panose="020B0604020202020204"/>
                <a:cs typeface="Times New Roman" panose="02020603050405020304" pitchFamily="18" charset="0"/>
              </a:rPr>
              <a:t>&lt;html&gt;</a:t>
            </a:r>
            <a:endParaRPr lang="zh-CN" altLang="zh-CN" sz="1200" kern="100" dirty="0">
              <a:effectLst/>
              <a:latin typeface="宋体" panose="02010600030101010101" pitchFamily="2" charset="-122"/>
              <a:ea typeface="汉仪雅酷黑 65W" panose="020B0604020202020204"/>
              <a:cs typeface="Times New Roman" panose="02020603050405020304" pitchFamily="18" charset="0"/>
            </a:endParaRPr>
          </a:p>
          <a:p>
            <a:pPr indent="266700" algn="just"/>
            <a:r>
              <a:rPr lang="fr-FR" altLang="zh-CN" sz="1200" kern="100" dirty="0">
                <a:effectLst/>
                <a:latin typeface="Times New Roman" panose="02020603050405020304" pitchFamily="18" charset="0"/>
                <a:ea typeface="汉仪雅酷黑 65W" panose="020B0604020202020204"/>
                <a:cs typeface="Times New Roman" panose="02020603050405020304" pitchFamily="18" charset="0"/>
              </a:rPr>
              <a:t>  &lt;head&gt;&lt;title&gt;forward file&lt;/title&gt;&lt;/head&gt;</a:t>
            </a:r>
            <a:endParaRPr lang="zh-CN" altLang="zh-CN" sz="1200" kern="100" dirty="0">
              <a:effectLst/>
              <a:latin typeface="宋体" panose="02010600030101010101" pitchFamily="2" charset="-122"/>
              <a:ea typeface="汉仪雅酷黑 65W" panose="020B0604020202020204"/>
              <a:cs typeface="Times New Roman" panose="02020603050405020304" pitchFamily="18" charset="0"/>
            </a:endParaRPr>
          </a:p>
          <a:p>
            <a:pPr indent="266700" algn="just"/>
            <a:r>
              <a:rPr lang="fr-FR" altLang="zh-CN" sz="1200" kern="100" dirty="0">
                <a:effectLst/>
                <a:latin typeface="Times New Roman" panose="02020603050405020304" pitchFamily="18" charset="0"/>
                <a:ea typeface="汉仪雅酷黑 65W" panose="020B0604020202020204"/>
                <a:cs typeface="Times New Roman" panose="02020603050405020304" pitchFamily="18" charset="0"/>
              </a:rPr>
              <a:t>  &lt;body&gt;</a:t>
            </a:r>
            <a:endParaRPr lang="zh-CN" altLang="zh-CN" sz="1200" kern="100" dirty="0">
              <a:effectLst/>
              <a:latin typeface="宋体" panose="02010600030101010101" pitchFamily="2" charset="-122"/>
              <a:ea typeface="汉仪雅酷黑 65W" panose="020B0604020202020204"/>
              <a:cs typeface="Times New Roman" panose="02020603050405020304" pitchFamily="18" charset="0"/>
            </a:endParaRPr>
          </a:p>
          <a:p>
            <a:pPr indent="266700" algn="just"/>
            <a:r>
              <a:rPr lang="fr-FR" altLang="zh-CN" sz="1200" kern="100" dirty="0">
                <a:effectLst/>
                <a:latin typeface="Times New Roman" panose="02020603050405020304" pitchFamily="18" charset="0"/>
                <a:ea typeface="汉仪雅酷黑 65W" panose="020B0604020202020204"/>
                <a:cs typeface="Times New Roman" panose="02020603050405020304" pitchFamily="18" charset="0"/>
              </a:rPr>
              <a:t>    Here is Forward Page!</a:t>
            </a:r>
            <a:endParaRPr lang="zh-CN" altLang="zh-CN" sz="1200" kern="100" dirty="0">
              <a:effectLst/>
              <a:latin typeface="宋体" panose="02010600030101010101" pitchFamily="2" charset="-122"/>
              <a:ea typeface="汉仪雅酷黑 65W" panose="020B0604020202020204"/>
              <a:cs typeface="Times New Roman" panose="02020603050405020304" pitchFamily="18" charset="0"/>
            </a:endParaRPr>
          </a:p>
          <a:p>
            <a:pPr indent="266700" algn="just"/>
            <a:r>
              <a:rPr lang="fr-FR" altLang="zh-CN" sz="1200" kern="100" dirty="0">
                <a:effectLst/>
                <a:latin typeface="Times New Roman" panose="02020603050405020304" pitchFamily="18" charset="0"/>
                <a:ea typeface="汉仪雅酷黑 65W" panose="020B0604020202020204"/>
                <a:cs typeface="Times New Roman" panose="02020603050405020304" pitchFamily="18" charset="0"/>
              </a:rPr>
              <a:t>  &lt;/body&gt;</a:t>
            </a:r>
            <a:endParaRPr lang="zh-CN" altLang="zh-CN" sz="1200" kern="100" dirty="0">
              <a:effectLst/>
              <a:latin typeface="宋体" panose="02010600030101010101" pitchFamily="2" charset="-122"/>
              <a:ea typeface="汉仪雅酷黑 65W" panose="020B0604020202020204"/>
              <a:cs typeface="Times New Roman" panose="02020603050405020304" pitchFamily="18" charset="0"/>
            </a:endParaRPr>
          </a:p>
          <a:p>
            <a:pPr indent="266700" algn="just"/>
            <a:r>
              <a:rPr lang="fr-FR" altLang="zh-CN" sz="1200" kern="100" dirty="0">
                <a:effectLst/>
                <a:latin typeface="Times New Roman" panose="02020603050405020304" pitchFamily="18" charset="0"/>
                <a:ea typeface="汉仪雅酷黑 65W" panose="020B0604020202020204"/>
                <a:cs typeface="Times New Roman" panose="02020603050405020304" pitchFamily="18" charset="0"/>
              </a:rPr>
              <a:t>&lt;/html&gt;</a:t>
            </a:r>
            <a:endParaRPr lang="zh-CN" altLang="zh-CN" sz="1200" kern="100" dirty="0">
              <a:effectLst/>
              <a:latin typeface="宋体" panose="02010600030101010101" pitchFamily="2" charset="-122"/>
              <a:ea typeface="汉仪雅酷黑 65W" panose="020B0604020202020204"/>
              <a:cs typeface="Times New Roman" panose="02020603050405020304" pitchFamily="18" charset="0"/>
            </a:endParaRPr>
          </a:p>
        </p:txBody>
      </p:sp>
      <p:pic>
        <p:nvPicPr>
          <p:cNvPr id="7" name="图片 6">
            <a:extLst>
              <a:ext uri="{FF2B5EF4-FFF2-40B4-BE49-F238E27FC236}">
                <a16:creationId xmlns:a16="http://schemas.microsoft.com/office/drawing/2014/main" id="{636A6625-A130-6764-F75D-AF4D86B78385}"/>
              </a:ext>
            </a:extLst>
          </p:cNvPr>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a:xfrm>
            <a:off x="4981317" y="3678767"/>
            <a:ext cx="3932555" cy="524340"/>
          </a:xfrm>
          <a:prstGeom prst="rect">
            <a:avLst/>
          </a:prstGeom>
          <a:noFill/>
          <a:ln>
            <a:noFill/>
          </a:ln>
        </p:spPr>
      </p:pic>
      <p:sp>
        <p:nvSpPr>
          <p:cNvPr id="15" name="文本框 14">
            <a:extLst>
              <a:ext uri="{FF2B5EF4-FFF2-40B4-BE49-F238E27FC236}">
                <a16:creationId xmlns:a16="http://schemas.microsoft.com/office/drawing/2014/main" id="{55B8C1E9-1229-B9E2-2031-B82140EABE48}"/>
              </a:ext>
            </a:extLst>
          </p:cNvPr>
          <p:cNvSpPr txBox="1"/>
          <p:nvPr/>
        </p:nvSpPr>
        <p:spPr>
          <a:xfrm>
            <a:off x="4157687" y="4199426"/>
            <a:ext cx="4607780" cy="369332"/>
          </a:xfrm>
          <a:prstGeom prst="rect">
            <a:avLst/>
          </a:prstGeom>
          <a:noFill/>
        </p:spPr>
        <p:txBody>
          <a:bodyPr wrap="square">
            <a:spAutoFit/>
          </a:bodyPr>
          <a:lstStyle/>
          <a:p>
            <a:pPr indent="266700" algn="ct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图</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7.11 </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例</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7.6</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运行结果</a:t>
            </a:r>
            <a:endParaRPr lang="zh-CN" altLang="zh-CN" sz="1800" kern="100" dirty="0">
              <a:effectLst/>
              <a:latin typeface="宋体" panose="02010600030101010101" pitchFamily="2" charset="-122"/>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7244620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6"/>
          <p:cNvPicPr>
            <a:picLocks noChangeAspect="1"/>
          </p:cNvPicPr>
          <p:nvPr/>
        </p:nvPicPr>
        <p:blipFill>
          <a:blip r:embed="rId7"/>
          <a:stretch>
            <a:fillRect/>
          </a:stretch>
        </p:blipFill>
        <p:spPr>
          <a:xfrm>
            <a:off x="-4445" y="0"/>
            <a:ext cx="8107680" cy="584200"/>
          </a:xfrm>
          <a:prstGeom prst="rect">
            <a:avLst/>
          </a:prstGeom>
        </p:spPr>
      </p:pic>
      <p:pic>
        <p:nvPicPr>
          <p:cNvPr id="5" name="图片 4" descr="5"/>
          <p:cNvPicPr>
            <a:picLocks noChangeAspect="1"/>
          </p:cNvPicPr>
          <p:nvPr/>
        </p:nvPicPr>
        <p:blipFill>
          <a:blip r:embed="rId8"/>
          <a:stretch>
            <a:fillRect/>
          </a:stretch>
        </p:blipFill>
        <p:spPr>
          <a:xfrm>
            <a:off x="3091815" y="5311775"/>
            <a:ext cx="6116955" cy="408305"/>
          </a:xfrm>
          <a:prstGeom prst="rect">
            <a:avLst/>
          </a:prstGeom>
        </p:spPr>
      </p:pic>
      <p:sp>
        <p:nvSpPr>
          <p:cNvPr id="9" name="文本框 8"/>
          <p:cNvSpPr txBox="1"/>
          <p:nvPr/>
        </p:nvSpPr>
        <p:spPr>
          <a:xfrm>
            <a:off x="400685" y="765810"/>
            <a:ext cx="3932555" cy="398780"/>
          </a:xfrm>
          <a:prstGeom prst="rect">
            <a:avLst/>
          </a:prstGeom>
          <a:noFill/>
        </p:spPr>
        <p:txBody>
          <a:bodyPr wrap="square" rtlCol="0">
            <a:spAutoFit/>
          </a:bodyPr>
          <a:lstStyle/>
          <a:p>
            <a:r>
              <a:rPr lang="en-US" altLang="zh-CN" sz="2000" b="1" dirty="0">
                <a:solidFill>
                  <a:srgbClr val="3077B5"/>
                </a:solidFill>
                <a:latin typeface="汉仪雅酷黑 65W" panose="020B0604020202020204" charset="-122"/>
                <a:ea typeface="汉仪雅酷黑 65W" panose="020B0604020202020204" charset="-122"/>
                <a:cs typeface="汉仪雅酷黑 65W" panose="020B0604020202020204" charset="-122"/>
              </a:rPr>
              <a:t>7</a:t>
            </a:r>
            <a:r>
              <a:rPr lang="zh-CN" alt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a:t>
            </a:r>
            <a:r>
              <a:rPr lang="en-US" altLang="zh-CN" sz="2000" b="1" dirty="0">
                <a:solidFill>
                  <a:srgbClr val="3077B5"/>
                </a:solidFill>
                <a:latin typeface="汉仪雅酷黑 65W" panose="020B0604020202020204" charset="-122"/>
                <a:ea typeface="汉仪雅酷黑 65W" panose="020B0604020202020204" charset="-122"/>
                <a:cs typeface="汉仪雅酷黑 65W" panose="020B0604020202020204" charset="-122"/>
              </a:rPr>
              <a:t>3.3</a:t>
            </a:r>
            <a:r>
              <a:rPr lang="zh-CN" alt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  </a:t>
            </a:r>
            <a:r>
              <a:rPr lang="en-US" altLang="zh-CN" sz="2000" b="1" dirty="0">
                <a:solidFill>
                  <a:srgbClr val="3077B5"/>
                </a:solidFill>
                <a:latin typeface="汉仪雅酷黑 65W" panose="020B0604020202020204" charset="-122"/>
                <a:ea typeface="汉仪雅酷黑 65W" panose="020B0604020202020204" charset="-122"/>
                <a:cs typeface="汉仪雅酷黑 65W" panose="020B0604020202020204" charset="-122"/>
              </a:rPr>
              <a:t>JSP</a:t>
            </a:r>
            <a:r>
              <a:rPr lang="zh-CN" alt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动作元素</a:t>
            </a:r>
          </a:p>
        </p:txBody>
      </p:sp>
      <p:pic>
        <p:nvPicPr>
          <p:cNvPr id="3" name="图片 2" descr="未标题-1"/>
          <p:cNvPicPr>
            <a:picLocks noChangeAspect="1"/>
          </p:cNvPicPr>
          <p:nvPr>
            <p:custDataLst>
              <p:tags r:id="rId1"/>
            </p:custDataLst>
          </p:nvPr>
        </p:nvPicPr>
        <p:blipFill>
          <a:blip r:embed="rId9"/>
          <a:stretch>
            <a:fillRect/>
          </a:stretch>
        </p:blipFill>
        <p:spPr>
          <a:xfrm>
            <a:off x="144145" y="104140"/>
            <a:ext cx="1975485" cy="494030"/>
          </a:xfrm>
          <a:prstGeom prst="rect">
            <a:avLst/>
          </a:prstGeom>
        </p:spPr>
      </p:pic>
      <p:grpSp>
        <p:nvGrpSpPr>
          <p:cNvPr id="4" name="组合 3"/>
          <p:cNvGrpSpPr/>
          <p:nvPr/>
        </p:nvGrpSpPr>
        <p:grpSpPr>
          <a:xfrm>
            <a:off x="6911340" y="227965"/>
            <a:ext cx="2143125" cy="521970"/>
            <a:chOff x="3716" y="3214"/>
            <a:chExt cx="8453" cy="822"/>
          </a:xfrm>
        </p:grpSpPr>
        <p:sp>
          <p:nvSpPr>
            <p:cNvPr id="8" name="文本框 7"/>
            <p:cNvSpPr txBox="1"/>
            <p:nvPr>
              <p:custDataLst>
                <p:tags r:id="rId4"/>
              </p:custDataLst>
            </p:nvPr>
          </p:nvSpPr>
          <p:spPr>
            <a:xfrm>
              <a:off x="4002" y="3214"/>
              <a:ext cx="8167" cy="822"/>
            </a:xfrm>
            <a:prstGeom prst="rect">
              <a:avLst/>
            </a:prstGeom>
            <a:noFill/>
          </p:spPr>
          <p:txBody>
            <a:bodyPr wrap="square" rtlCol="0">
              <a:spAutoFit/>
            </a:bodyPr>
            <a:lstStyle/>
            <a:p>
              <a:pPr indent="0" fontAlgn="auto">
                <a:lnSpc>
                  <a:spcPct val="100000"/>
                </a:lnSpc>
              </a:pP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第3章  Java的多线程机制及其网络程序设计</a:t>
              </a:r>
            </a:p>
          </p:txBody>
        </p:sp>
        <p:sp>
          <p:nvSpPr>
            <p:cNvPr id="14" name="矩形 13"/>
            <p:cNvSpPr/>
            <p:nvPr>
              <p:custDataLst>
                <p:tags r:id="rId5"/>
              </p:custDataLst>
            </p:nvPr>
          </p:nvSpPr>
          <p:spPr>
            <a:xfrm>
              <a:off x="3716" y="3292"/>
              <a:ext cx="286" cy="327"/>
            </a:xfrm>
            <a:prstGeom prst="rect">
              <a:avLst/>
            </a:prstGeom>
            <a:solidFill>
              <a:srgbClr val="3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矩形 5">
            <a:extLst>
              <a:ext uri="{FF2B5EF4-FFF2-40B4-BE49-F238E27FC236}">
                <a16:creationId xmlns:a16="http://schemas.microsoft.com/office/drawing/2014/main" id="{4843C332-36ED-1832-4646-A788336A3AC1}"/>
              </a:ext>
            </a:extLst>
          </p:cNvPr>
          <p:cNvSpPr/>
          <p:nvPr/>
        </p:nvSpPr>
        <p:spPr>
          <a:xfrm>
            <a:off x="6679096" y="227965"/>
            <a:ext cx="2295240" cy="494030"/>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grpSp>
        <p:nvGrpSpPr>
          <p:cNvPr id="10" name="组合 9">
            <a:extLst>
              <a:ext uri="{FF2B5EF4-FFF2-40B4-BE49-F238E27FC236}">
                <a16:creationId xmlns:a16="http://schemas.microsoft.com/office/drawing/2014/main" id="{4A9DCFEE-81D5-63B7-438E-E978C22365DF}"/>
              </a:ext>
            </a:extLst>
          </p:cNvPr>
          <p:cNvGrpSpPr/>
          <p:nvPr/>
        </p:nvGrpSpPr>
        <p:grpSpPr>
          <a:xfrm>
            <a:off x="6911340" y="227965"/>
            <a:ext cx="2143125" cy="307975"/>
            <a:chOff x="3716" y="3214"/>
            <a:chExt cx="8453" cy="485"/>
          </a:xfrm>
        </p:grpSpPr>
        <p:sp>
          <p:nvSpPr>
            <p:cNvPr id="11" name="文本框 10">
              <a:extLst>
                <a:ext uri="{FF2B5EF4-FFF2-40B4-BE49-F238E27FC236}">
                  <a16:creationId xmlns:a16="http://schemas.microsoft.com/office/drawing/2014/main" id="{CC13443B-DAEF-E167-EB1D-1B39E58587F2}"/>
                </a:ext>
              </a:extLst>
            </p:cNvPr>
            <p:cNvSpPr txBox="1"/>
            <p:nvPr>
              <p:custDataLst>
                <p:tags r:id="rId2"/>
              </p:custDataLst>
            </p:nvPr>
          </p:nvSpPr>
          <p:spPr>
            <a:xfrm>
              <a:off x="4002" y="3214"/>
              <a:ext cx="8167" cy="485"/>
            </a:xfrm>
            <a:prstGeom prst="rect">
              <a:avLst/>
            </a:prstGeom>
            <a:noFill/>
          </p:spPr>
          <p:txBody>
            <a:bodyPr wrap="square" rtlCol="0">
              <a:spAutoFit/>
            </a:bodyPr>
            <a:lstStyle/>
            <a:p>
              <a:pPr indent="0" fontAlgn="auto">
                <a:lnSpc>
                  <a:spcPct val="100000"/>
                </a:lnSpc>
              </a:pP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第</a:t>
              </a:r>
              <a:r>
                <a:rPr lang="en-US" altLang="zh-CN" sz="1400" dirty="0">
                  <a:solidFill>
                    <a:srgbClr val="3077B5"/>
                  </a:solidFill>
                  <a:latin typeface="汉仪雅酷黑简" panose="00020600040101010101" charset="-122"/>
                  <a:ea typeface="汉仪雅酷黑简" panose="00020600040101010101" charset="-122"/>
                  <a:cs typeface="汉仪雅酷黑简" panose="00020600040101010101" charset="-122"/>
                </a:rPr>
                <a:t>7</a:t>
              </a: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章</a:t>
              </a:r>
              <a:r>
                <a:rPr lang="en-US" altLang="zh-CN" sz="1400" dirty="0">
                  <a:solidFill>
                    <a:srgbClr val="3077B5"/>
                  </a:solidFill>
                  <a:latin typeface="汉仪雅酷黑简" panose="00020600040101010101" charset="-122"/>
                  <a:ea typeface="汉仪雅酷黑简" panose="00020600040101010101" charset="-122"/>
                  <a:cs typeface="汉仪雅酷黑简" panose="00020600040101010101" charset="-122"/>
                </a:rPr>
                <a:t> JSP</a:t>
              </a: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技术基础</a:t>
              </a:r>
            </a:p>
          </p:txBody>
        </p:sp>
        <p:sp>
          <p:nvSpPr>
            <p:cNvPr id="12" name="矩形 11">
              <a:extLst>
                <a:ext uri="{FF2B5EF4-FFF2-40B4-BE49-F238E27FC236}">
                  <a16:creationId xmlns:a16="http://schemas.microsoft.com/office/drawing/2014/main" id="{6CA63EBF-5902-B97F-2963-6729B4E3E1C3}"/>
                </a:ext>
              </a:extLst>
            </p:cNvPr>
            <p:cNvSpPr/>
            <p:nvPr>
              <p:custDataLst>
                <p:tags r:id="rId3"/>
              </p:custDataLst>
            </p:nvPr>
          </p:nvSpPr>
          <p:spPr>
            <a:xfrm>
              <a:off x="3716" y="3292"/>
              <a:ext cx="286" cy="327"/>
            </a:xfrm>
            <a:prstGeom prst="rect">
              <a:avLst/>
            </a:prstGeom>
            <a:solidFill>
              <a:srgbClr val="3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6" name="Rectangle 4">
            <a:extLst>
              <a:ext uri="{FF2B5EF4-FFF2-40B4-BE49-F238E27FC236}">
                <a16:creationId xmlns:a16="http://schemas.microsoft.com/office/drawing/2014/main" id="{027EFC56-6AAB-5C35-F886-30FA92532884}"/>
              </a:ext>
            </a:extLst>
          </p:cNvPr>
          <p:cNvSpPr>
            <a:spLocks noChangeArrowheads="1"/>
          </p:cNvSpPr>
          <p:nvPr/>
        </p:nvSpPr>
        <p:spPr bwMode="auto">
          <a:xfrm>
            <a:off x="400685" y="1378327"/>
            <a:ext cx="7977846" cy="3139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2667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indent="267970" algn="just"/>
            <a:r>
              <a:rPr lang="en-US" altLang="zh-CN" sz="1800" b="1" kern="100" dirty="0">
                <a:effectLst/>
                <a:latin typeface="Times New Roman" panose="02020603050405020304" pitchFamily="18" charset="0"/>
                <a:ea typeface="汉仪雅酷黑 65W" panose="020B0604020202020204"/>
              </a:rPr>
              <a:t>3.&lt;</a:t>
            </a:r>
            <a:r>
              <a:rPr lang="en-US" altLang="zh-CN" sz="1800" b="1" kern="100" dirty="0" err="1">
                <a:effectLst/>
                <a:latin typeface="Times New Roman" panose="02020603050405020304" pitchFamily="18" charset="0"/>
                <a:ea typeface="汉仪雅酷黑 65W" panose="020B0604020202020204"/>
              </a:rPr>
              <a:t>jsp:plugin</a:t>
            </a:r>
            <a:r>
              <a:rPr lang="en-US" altLang="zh-CN" sz="1800" b="1" kern="100" dirty="0">
                <a:effectLst/>
                <a:latin typeface="Times New Roman" panose="02020603050405020304" pitchFamily="18" charset="0"/>
                <a:ea typeface="汉仪雅酷黑 65W" panose="020B0604020202020204"/>
              </a:rPr>
              <a:t>&gt;</a:t>
            </a:r>
            <a:r>
              <a:rPr lang="zh-CN" altLang="zh-CN" sz="1800" b="1" kern="100" dirty="0">
                <a:effectLst/>
                <a:latin typeface="Times New Roman" panose="02020603050405020304" pitchFamily="18" charset="0"/>
                <a:ea typeface="汉仪雅酷黑 65W" panose="020B0604020202020204"/>
              </a:rPr>
              <a:t>动作 </a:t>
            </a:r>
            <a:endParaRPr lang="zh-CN" altLang="zh-CN" sz="1800" kern="100" dirty="0">
              <a:effectLst/>
              <a:latin typeface="Times New Roman" panose="02020603050405020304" pitchFamily="18" charset="0"/>
              <a:ea typeface="汉仪雅酷黑 65W" panose="020B0604020202020204"/>
            </a:endParaRPr>
          </a:p>
          <a:p>
            <a:pPr indent="266700" algn="just"/>
            <a:r>
              <a:rPr lang="en-US" altLang="zh-CN" sz="1800" kern="100" dirty="0">
                <a:effectLst/>
                <a:latin typeface="Times New Roman" panose="02020603050405020304" pitchFamily="18" charset="0"/>
                <a:ea typeface="汉仪雅酷黑 65W" panose="020B0604020202020204"/>
              </a:rPr>
              <a:t>plugin</a:t>
            </a:r>
            <a:r>
              <a:rPr lang="zh-CN" altLang="zh-CN" sz="1800" kern="100" dirty="0">
                <a:effectLst/>
                <a:latin typeface="Times New Roman" panose="02020603050405020304" pitchFamily="18" charset="0"/>
                <a:ea typeface="汉仪雅酷黑 65W" panose="020B0604020202020204"/>
              </a:rPr>
              <a:t>动作是将服务器端的</a:t>
            </a:r>
            <a:r>
              <a:rPr lang="en-US" altLang="zh-CN" sz="1800" kern="100" dirty="0">
                <a:effectLst/>
                <a:latin typeface="Times New Roman" panose="02020603050405020304" pitchFamily="18" charset="0"/>
                <a:ea typeface="汉仪雅酷黑 65W" panose="020B0604020202020204"/>
              </a:rPr>
              <a:t>Java</a:t>
            </a:r>
            <a:r>
              <a:rPr lang="zh-CN" altLang="zh-CN" sz="1800" kern="100" dirty="0">
                <a:effectLst/>
                <a:latin typeface="Times New Roman" panose="02020603050405020304" pitchFamily="18" charset="0"/>
                <a:ea typeface="汉仪雅酷黑 65W" panose="020B0604020202020204"/>
              </a:rPr>
              <a:t>小应用程序（</a:t>
            </a:r>
            <a:r>
              <a:rPr lang="en-US" altLang="zh-CN" sz="1800" kern="100" dirty="0">
                <a:effectLst/>
                <a:latin typeface="Times New Roman" panose="02020603050405020304" pitchFamily="18" charset="0"/>
                <a:ea typeface="汉仪雅酷黑 65W" panose="020B0604020202020204"/>
              </a:rPr>
              <a:t>Applet</a:t>
            </a:r>
            <a:r>
              <a:rPr lang="zh-CN" altLang="zh-CN" sz="1800" kern="100" dirty="0">
                <a:effectLst/>
                <a:latin typeface="Times New Roman" panose="02020603050405020304" pitchFamily="18" charset="0"/>
                <a:ea typeface="汉仪雅酷黑 65W" panose="020B0604020202020204"/>
              </a:rPr>
              <a:t>）或</a:t>
            </a:r>
            <a:r>
              <a:rPr lang="en-US" altLang="zh-CN" sz="1800" kern="100" dirty="0">
                <a:effectLst/>
                <a:latin typeface="Times New Roman" panose="02020603050405020304" pitchFamily="18" charset="0"/>
                <a:ea typeface="汉仪雅酷黑 65W" panose="020B0604020202020204"/>
              </a:rPr>
              <a:t>JavaBeans</a:t>
            </a:r>
            <a:r>
              <a:rPr lang="zh-CN" altLang="zh-CN" sz="1800" kern="100" dirty="0">
                <a:effectLst/>
                <a:latin typeface="Times New Roman" panose="02020603050405020304" pitchFamily="18" charset="0"/>
                <a:ea typeface="汉仪雅酷黑 65W" panose="020B0604020202020204"/>
              </a:rPr>
              <a:t>组件下载到浏览器端去执行，相当于在客户端浏览器中插入</a:t>
            </a:r>
            <a:r>
              <a:rPr lang="en-US" altLang="zh-CN" sz="1800" kern="100" dirty="0">
                <a:effectLst/>
                <a:latin typeface="Times New Roman" panose="02020603050405020304" pitchFamily="18" charset="0"/>
                <a:ea typeface="汉仪雅酷黑 65W" panose="020B0604020202020204"/>
              </a:rPr>
              <a:t>Java</a:t>
            </a:r>
            <a:r>
              <a:rPr lang="zh-CN" altLang="zh-CN" sz="1800" kern="100" dirty="0">
                <a:effectLst/>
                <a:latin typeface="Times New Roman" panose="02020603050405020304" pitchFamily="18" charset="0"/>
                <a:ea typeface="汉仪雅酷黑 65W" panose="020B0604020202020204"/>
              </a:rPr>
              <a:t>插件。</a:t>
            </a:r>
            <a:r>
              <a:rPr lang="en-US" altLang="zh-CN" sz="1800" kern="100" dirty="0">
                <a:effectLst/>
                <a:latin typeface="Times New Roman" panose="02020603050405020304" pitchFamily="18" charset="0"/>
                <a:ea typeface="汉仪雅酷黑 65W" panose="020B0604020202020204"/>
              </a:rPr>
              <a:t>plugin</a:t>
            </a:r>
            <a:r>
              <a:rPr lang="zh-CN" altLang="zh-CN" sz="1800" kern="100" dirty="0">
                <a:effectLst/>
                <a:latin typeface="Times New Roman" panose="02020603050405020304" pitchFamily="18" charset="0"/>
                <a:ea typeface="汉仪雅酷黑 65W" panose="020B0604020202020204"/>
              </a:rPr>
              <a:t>动作的语法格式为：</a:t>
            </a:r>
          </a:p>
          <a:p>
            <a:pPr indent="266700" algn="just"/>
            <a:r>
              <a:rPr lang="en-US" altLang="zh-CN" sz="1800" kern="100" dirty="0">
                <a:effectLst/>
                <a:latin typeface="Times New Roman" panose="02020603050405020304" pitchFamily="18" charset="0"/>
                <a:ea typeface="汉仪雅酷黑 65W" panose="020B0604020202020204"/>
                <a:cs typeface="Times New Roman" panose="02020603050405020304" pitchFamily="18" charset="0"/>
              </a:rPr>
              <a:t>&lt;</a:t>
            </a:r>
            <a:r>
              <a:rPr lang="en-US" altLang="zh-CN" sz="1800" kern="100" dirty="0" err="1">
                <a:effectLst/>
                <a:latin typeface="Times New Roman" panose="02020603050405020304" pitchFamily="18" charset="0"/>
                <a:ea typeface="汉仪雅酷黑 65W" panose="020B0604020202020204"/>
                <a:cs typeface="Times New Roman" panose="02020603050405020304" pitchFamily="18" charset="0"/>
              </a:rPr>
              <a:t>jsp:plugin</a:t>
            </a:r>
            <a:endParaRPr lang="zh-CN" altLang="zh-CN" sz="1800" kern="100" dirty="0">
              <a:effectLst/>
              <a:latin typeface="宋体" panose="02010600030101010101" pitchFamily="2" charset="-122"/>
              <a:ea typeface="汉仪雅酷黑 65W" panose="020B0604020202020204"/>
              <a:cs typeface="Times New Roman" panose="02020603050405020304" pitchFamily="18" charset="0"/>
            </a:endParaRPr>
          </a:p>
          <a:p>
            <a:pPr indent="266700" algn="just"/>
            <a:r>
              <a:rPr lang="en-US" altLang="zh-CN" sz="1800" kern="100" dirty="0">
                <a:effectLst/>
                <a:latin typeface="Times New Roman" panose="02020603050405020304" pitchFamily="18" charset="0"/>
                <a:ea typeface="汉仪雅酷黑 65W" panose="020B0604020202020204"/>
                <a:cs typeface="Times New Roman" panose="02020603050405020304" pitchFamily="18" charset="0"/>
              </a:rPr>
              <a:t>    type=“bean | applet”</a:t>
            </a:r>
            <a:endParaRPr lang="zh-CN" altLang="zh-CN" sz="1800" kern="100" dirty="0">
              <a:effectLst/>
              <a:latin typeface="宋体" panose="02010600030101010101" pitchFamily="2" charset="-122"/>
              <a:ea typeface="汉仪雅酷黑 65W" panose="020B0604020202020204"/>
              <a:cs typeface="Times New Roman" panose="02020603050405020304" pitchFamily="18" charset="0"/>
            </a:endParaRPr>
          </a:p>
          <a:p>
            <a:pPr indent="266700" algn="just"/>
            <a:r>
              <a:rPr lang="en-US" altLang="zh-CN" sz="1800" kern="100" dirty="0">
                <a:effectLst/>
                <a:latin typeface="Times New Roman" panose="02020603050405020304" pitchFamily="18" charset="0"/>
                <a:ea typeface="汉仪雅酷黑 65W" panose="020B0604020202020204"/>
                <a:cs typeface="Times New Roman" panose="02020603050405020304" pitchFamily="18" charset="0"/>
              </a:rPr>
              <a:t>    code=“</a:t>
            </a:r>
            <a:r>
              <a:rPr lang="zh-CN" altLang="zh-CN" sz="1800" kern="100" dirty="0">
                <a:effectLst/>
                <a:latin typeface="Times New Roman" panose="02020603050405020304" pitchFamily="18" charset="0"/>
                <a:ea typeface="汉仪雅酷黑 65W" panose="020B0604020202020204"/>
                <a:cs typeface="Times New Roman" panose="02020603050405020304" pitchFamily="18" charset="0"/>
              </a:rPr>
              <a:t>保存类的文件名</a:t>
            </a:r>
            <a:r>
              <a:rPr lang="en-US" altLang="zh-CN" sz="1800" kern="100" dirty="0">
                <a:effectLst/>
                <a:latin typeface="Times New Roman" panose="02020603050405020304" pitchFamily="18" charset="0"/>
                <a:ea typeface="汉仪雅酷黑 65W" panose="020B0604020202020204"/>
                <a:cs typeface="Times New Roman" panose="02020603050405020304" pitchFamily="18" charset="0"/>
              </a:rPr>
              <a:t>”</a:t>
            </a:r>
            <a:endParaRPr lang="zh-CN" altLang="zh-CN" sz="1800" kern="100" dirty="0">
              <a:effectLst/>
              <a:latin typeface="宋体" panose="02010600030101010101" pitchFamily="2" charset="-122"/>
              <a:ea typeface="汉仪雅酷黑 65W" panose="020B0604020202020204"/>
              <a:cs typeface="Times New Roman" panose="02020603050405020304" pitchFamily="18" charset="0"/>
            </a:endParaRPr>
          </a:p>
          <a:p>
            <a:pPr indent="266700" algn="just"/>
            <a:r>
              <a:rPr lang="en-US" altLang="zh-CN" sz="1800" kern="100" dirty="0">
                <a:effectLst/>
                <a:latin typeface="Times New Roman" panose="02020603050405020304" pitchFamily="18" charset="0"/>
                <a:ea typeface="汉仪雅酷黑 65W" panose="020B0604020202020204"/>
                <a:cs typeface="Times New Roman" panose="02020603050405020304" pitchFamily="18" charset="0"/>
              </a:rPr>
              <a:t>    codebase=“</a:t>
            </a:r>
            <a:r>
              <a:rPr lang="zh-CN" altLang="zh-CN" sz="1800" kern="100" dirty="0">
                <a:effectLst/>
                <a:latin typeface="Times New Roman" panose="02020603050405020304" pitchFamily="18" charset="0"/>
                <a:ea typeface="汉仪雅酷黑 65W" panose="020B0604020202020204"/>
                <a:cs typeface="Times New Roman" panose="02020603050405020304" pitchFamily="18" charset="0"/>
              </a:rPr>
              <a:t>类文件目录路径</a:t>
            </a:r>
            <a:r>
              <a:rPr lang="en-US" altLang="zh-CN" sz="1800" kern="100" dirty="0">
                <a:effectLst/>
                <a:latin typeface="Times New Roman" panose="02020603050405020304" pitchFamily="18" charset="0"/>
                <a:ea typeface="汉仪雅酷黑 65W" panose="020B0604020202020204"/>
                <a:cs typeface="Times New Roman" panose="02020603050405020304" pitchFamily="18" charset="0"/>
              </a:rPr>
              <a:t>” [name=“</a:t>
            </a:r>
            <a:r>
              <a:rPr lang="zh-CN" altLang="zh-CN" sz="1800" kern="100" dirty="0">
                <a:effectLst/>
                <a:latin typeface="Times New Roman" panose="02020603050405020304" pitchFamily="18" charset="0"/>
                <a:ea typeface="汉仪雅酷黑 65W" panose="020B0604020202020204"/>
                <a:cs typeface="Times New Roman" panose="02020603050405020304" pitchFamily="18" charset="0"/>
              </a:rPr>
              <a:t>对象名</a:t>
            </a:r>
            <a:r>
              <a:rPr lang="en-US" altLang="zh-CN" sz="1800" kern="100" dirty="0">
                <a:effectLst/>
                <a:latin typeface="Times New Roman" panose="02020603050405020304" pitchFamily="18" charset="0"/>
                <a:ea typeface="汉仪雅酷黑 65W" panose="020B0604020202020204"/>
                <a:cs typeface="Times New Roman" panose="02020603050405020304" pitchFamily="18" charset="0"/>
              </a:rPr>
              <a:t>”]</a:t>
            </a:r>
            <a:endParaRPr lang="zh-CN" altLang="zh-CN" sz="1800" kern="100" dirty="0">
              <a:effectLst/>
              <a:latin typeface="宋体" panose="02010600030101010101" pitchFamily="2" charset="-122"/>
              <a:ea typeface="汉仪雅酷黑 65W" panose="020B0604020202020204"/>
              <a:cs typeface="Times New Roman" panose="02020603050405020304" pitchFamily="18" charset="0"/>
            </a:endParaRPr>
          </a:p>
          <a:p>
            <a:pPr indent="266700" algn="just"/>
            <a:r>
              <a:rPr lang="en-US" altLang="zh-CN" sz="1800" kern="100" dirty="0">
                <a:effectLst/>
                <a:latin typeface="Times New Roman" panose="02020603050405020304" pitchFamily="18" charset="0"/>
                <a:ea typeface="汉仪雅酷黑 65W" panose="020B0604020202020204"/>
                <a:cs typeface="Times New Roman" panose="02020603050405020304" pitchFamily="18" charset="0"/>
              </a:rPr>
              <a:t>    …  …</a:t>
            </a:r>
            <a:endParaRPr lang="zh-CN" altLang="zh-CN" sz="1800" kern="100" dirty="0">
              <a:effectLst/>
              <a:latin typeface="宋体" panose="02010600030101010101" pitchFamily="2" charset="-122"/>
              <a:ea typeface="汉仪雅酷黑 65W" panose="020B0604020202020204"/>
              <a:cs typeface="Times New Roman" panose="02020603050405020304" pitchFamily="18" charset="0"/>
            </a:endParaRPr>
          </a:p>
          <a:p>
            <a:pPr indent="266700" algn="just"/>
            <a:r>
              <a:rPr lang="en-US" altLang="zh-CN" sz="1800" kern="100" dirty="0">
                <a:effectLst/>
                <a:latin typeface="Times New Roman" panose="02020603050405020304" pitchFamily="18" charset="0"/>
                <a:ea typeface="汉仪雅酷黑 65W" panose="020B0604020202020204"/>
                <a:cs typeface="Times New Roman" panose="02020603050405020304" pitchFamily="18" charset="0"/>
              </a:rPr>
              <a:t>&gt; </a:t>
            </a:r>
            <a:endParaRPr lang="zh-CN" altLang="zh-CN" sz="1800" kern="100" dirty="0">
              <a:effectLst/>
              <a:latin typeface="宋体" panose="02010600030101010101" pitchFamily="2" charset="-122"/>
              <a:ea typeface="汉仪雅酷黑 65W" panose="020B0604020202020204"/>
              <a:cs typeface="Times New Roman" panose="02020603050405020304" pitchFamily="18" charset="0"/>
            </a:endParaRPr>
          </a:p>
          <a:p>
            <a:pPr indent="266700" algn="just"/>
            <a:r>
              <a:rPr lang="en-US" altLang="zh-CN" sz="1800" kern="100" dirty="0">
                <a:effectLst/>
                <a:latin typeface="Times New Roman" panose="02020603050405020304" pitchFamily="18" charset="0"/>
                <a:ea typeface="汉仪雅酷黑 65W" panose="020B0604020202020204"/>
                <a:cs typeface="Times New Roman" panose="02020603050405020304" pitchFamily="18" charset="0"/>
              </a:rPr>
              <a:t>&lt;/</a:t>
            </a:r>
            <a:r>
              <a:rPr lang="en-US" altLang="zh-CN" sz="1800" kern="100" dirty="0" err="1">
                <a:effectLst/>
                <a:latin typeface="Times New Roman" panose="02020603050405020304" pitchFamily="18" charset="0"/>
                <a:ea typeface="汉仪雅酷黑 65W" panose="020B0604020202020204"/>
                <a:cs typeface="Times New Roman" panose="02020603050405020304" pitchFamily="18" charset="0"/>
              </a:rPr>
              <a:t>jsp:plugin</a:t>
            </a:r>
            <a:r>
              <a:rPr lang="en-US" altLang="zh-CN" sz="1800" kern="100" dirty="0">
                <a:effectLst/>
                <a:latin typeface="Times New Roman" panose="02020603050405020304" pitchFamily="18" charset="0"/>
                <a:ea typeface="汉仪雅酷黑 65W" panose="020B0604020202020204"/>
                <a:cs typeface="Times New Roman" panose="02020603050405020304" pitchFamily="18" charset="0"/>
              </a:rPr>
              <a:t>&gt;</a:t>
            </a:r>
            <a:endParaRPr lang="zh-CN" altLang="zh-CN" sz="1800" kern="100" dirty="0">
              <a:effectLst/>
              <a:latin typeface="宋体" panose="02010600030101010101" pitchFamily="2" charset="-122"/>
              <a:ea typeface="汉仪雅酷黑 65W" panose="020B0604020202020204"/>
              <a:cs typeface="Times New Roman" panose="02020603050405020304" pitchFamily="18" charset="0"/>
            </a:endParaRPr>
          </a:p>
        </p:txBody>
      </p:sp>
    </p:spTree>
    <p:extLst>
      <p:ext uri="{BB962C8B-B14F-4D97-AF65-F5344CB8AC3E}">
        <p14:creationId xmlns:p14="http://schemas.microsoft.com/office/powerpoint/2010/main" val="304416767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6"/>
          <p:cNvPicPr>
            <a:picLocks noChangeAspect="1"/>
          </p:cNvPicPr>
          <p:nvPr/>
        </p:nvPicPr>
        <p:blipFill>
          <a:blip r:embed="rId7"/>
          <a:stretch>
            <a:fillRect/>
          </a:stretch>
        </p:blipFill>
        <p:spPr>
          <a:xfrm>
            <a:off x="-4445" y="0"/>
            <a:ext cx="8107680" cy="584200"/>
          </a:xfrm>
          <a:prstGeom prst="rect">
            <a:avLst/>
          </a:prstGeom>
        </p:spPr>
      </p:pic>
      <p:pic>
        <p:nvPicPr>
          <p:cNvPr id="5" name="图片 4" descr="5"/>
          <p:cNvPicPr>
            <a:picLocks noChangeAspect="1"/>
          </p:cNvPicPr>
          <p:nvPr/>
        </p:nvPicPr>
        <p:blipFill>
          <a:blip r:embed="rId8"/>
          <a:stretch>
            <a:fillRect/>
          </a:stretch>
        </p:blipFill>
        <p:spPr>
          <a:xfrm>
            <a:off x="3091815" y="5311775"/>
            <a:ext cx="6116955" cy="408305"/>
          </a:xfrm>
          <a:prstGeom prst="rect">
            <a:avLst/>
          </a:prstGeom>
        </p:spPr>
      </p:pic>
      <p:sp>
        <p:nvSpPr>
          <p:cNvPr id="9" name="文本框 8"/>
          <p:cNvSpPr txBox="1"/>
          <p:nvPr/>
        </p:nvSpPr>
        <p:spPr>
          <a:xfrm>
            <a:off x="400685" y="765810"/>
            <a:ext cx="3932555" cy="398780"/>
          </a:xfrm>
          <a:prstGeom prst="rect">
            <a:avLst/>
          </a:prstGeom>
          <a:noFill/>
        </p:spPr>
        <p:txBody>
          <a:bodyPr wrap="square" rtlCol="0">
            <a:spAutoFit/>
          </a:bodyPr>
          <a:lstStyle/>
          <a:p>
            <a:r>
              <a:rPr lang="en-US" altLang="zh-CN" sz="2000" b="1" dirty="0">
                <a:solidFill>
                  <a:srgbClr val="3077B5"/>
                </a:solidFill>
                <a:latin typeface="汉仪雅酷黑 65W" panose="020B0604020202020204" charset="-122"/>
                <a:ea typeface="汉仪雅酷黑 65W" panose="020B0604020202020204" charset="-122"/>
                <a:cs typeface="汉仪雅酷黑 65W" panose="020B0604020202020204" charset="-122"/>
              </a:rPr>
              <a:t>7</a:t>
            </a:r>
            <a:r>
              <a:rPr lang="zh-CN" alt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a:t>
            </a:r>
            <a:r>
              <a:rPr lang="en-US" altLang="zh-CN" sz="2000" b="1" dirty="0">
                <a:solidFill>
                  <a:srgbClr val="3077B5"/>
                </a:solidFill>
                <a:latin typeface="汉仪雅酷黑 65W" panose="020B0604020202020204" charset="-122"/>
                <a:ea typeface="汉仪雅酷黑 65W" panose="020B0604020202020204" charset="-122"/>
                <a:cs typeface="汉仪雅酷黑 65W" panose="020B0604020202020204" charset="-122"/>
              </a:rPr>
              <a:t>3.3</a:t>
            </a:r>
            <a:r>
              <a:rPr lang="zh-CN" alt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  </a:t>
            </a:r>
            <a:r>
              <a:rPr lang="en-US" altLang="zh-CN" sz="2000" b="1" dirty="0">
                <a:solidFill>
                  <a:srgbClr val="3077B5"/>
                </a:solidFill>
                <a:latin typeface="汉仪雅酷黑 65W" panose="020B0604020202020204" charset="-122"/>
                <a:ea typeface="汉仪雅酷黑 65W" panose="020B0604020202020204" charset="-122"/>
                <a:cs typeface="汉仪雅酷黑 65W" panose="020B0604020202020204" charset="-122"/>
              </a:rPr>
              <a:t>JSP</a:t>
            </a:r>
            <a:r>
              <a:rPr lang="zh-CN" alt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动作元素</a:t>
            </a:r>
          </a:p>
        </p:txBody>
      </p:sp>
      <p:pic>
        <p:nvPicPr>
          <p:cNvPr id="3" name="图片 2" descr="未标题-1"/>
          <p:cNvPicPr>
            <a:picLocks noChangeAspect="1"/>
          </p:cNvPicPr>
          <p:nvPr>
            <p:custDataLst>
              <p:tags r:id="rId1"/>
            </p:custDataLst>
          </p:nvPr>
        </p:nvPicPr>
        <p:blipFill>
          <a:blip r:embed="rId9"/>
          <a:stretch>
            <a:fillRect/>
          </a:stretch>
        </p:blipFill>
        <p:spPr>
          <a:xfrm>
            <a:off x="144145" y="104140"/>
            <a:ext cx="1975485" cy="494030"/>
          </a:xfrm>
          <a:prstGeom prst="rect">
            <a:avLst/>
          </a:prstGeom>
        </p:spPr>
      </p:pic>
      <p:grpSp>
        <p:nvGrpSpPr>
          <p:cNvPr id="4" name="组合 3"/>
          <p:cNvGrpSpPr/>
          <p:nvPr/>
        </p:nvGrpSpPr>
        <p:grpSpPr>
          <a:xfrm>
            <a:off x="6911340" y="227965"/>
            <a:ext cx="2143125" cy="521970"/>
            <a:chOff x="3716" y="3214"/>
            <a:chExt cx="8453" cy="822"/>
          </a:xfrm>
        </p:grpSpPr>
        <p:sp>
          <p:nvSpPr>
            <p:cNvPr id="8" name="文本框 7"/>
            <p:cNvSpPr txBox="1"/>
            <p:nvPr>
              <p:custDataLst>
                <p:tags r:id="rId4"/>
              </p:custDataLst>
            </p:nvPr>
          </p:nvSpPr>
          <p:spPr>
            <a:xfrm>
              <a:off x="4002" y="3214"/>
              <a:ext cx="8167" cy="822"/>
            </a:xfrm>
            <a:prstGeom prst="rect">
              <a:avLst/>
            </a:prstGeom>
            <a:noFill/>
          </p:spPr>
          <p:txBody>
            <a:bodyPr wrap="square" rtlCol="0">
              <a:spAutoFit/>
            </a:bodyPr>
            <a:lstStyle/>
            <a:p>
              <a:pPr indent="0" fontAlgn="auto">
                <a:lnSpc>
                  <a:spcPct val="100000"/>
                </a:lnSpc>
              </a:pP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第3章  Java的多线程机制及其网络程序设计</a:t>
              </a:r>
            </a:p>
          </p:txBody>
        </p:sp>
        <p:sp>
          <p:nvSpPr>
            <p:cNvPr id="14" name="矩形 13"/>
            <p:cNvSpPr/>
            <p:nvPr>
              <p:custDataLst>
                <p:tags r:id="rId5"/>
              </p:custDataLst>
            </p:nvPr>
          </p:nvSpPr>
          <p:spPr>
            <a:xfrm>
              <a:off x="3716" y="3292"/>
              <a:ext cx="286" cy="327"/>
            </a:xfrm>
            <a:prstGeom prst="rect">
              <a:avLst/>
            </a:prstGeom>
            <a:solidFill>
              <a:srgbClr val="3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矩形 5">
            <a:extLst>
              <a:ext uri="{FF2B5EF4-FFF2-40B4-BE49-F238E27FC236}">
                <a16:creationId xmlns:a16="http://schemas.microsoft.com/office/drawing/2014/main" id="{4843C332-36ED-1832-4646-A788336A3AC1}"/>
              </a:ext>
            </a:extLst>
          </p:cNvPr>
          <p:cNvSpPr/>
          <p:nvPr/>
        </p:nvSpPr>
        <p:spPr>
          <a:xfrm>
            <a:off x="6679096" y="227965"/>
            <a:ext cx="2295240" cy="494030"/>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grpSp>
        <p:nvGrpSpPr>
          <p:cNvPr id="10" name="组合 9">
            <a:extLst>
              <a:ext uri="{FF2B5EF4-FFF2-40B4-BE49-F238E27FC236}">
                <a16:creationId xmlns:a16="http://schemas.microsoft.com/office/drawing/2014/main" id="{4A9DCFEE-81D5-63B7-438E-E978C22365DF}"/>
              </a:ext>
            </a:extLst>
          </p:cNvPr>
          <p:cNvGrpSpPr/>
          <p:nvPr/>
        </p:nvGrpSpPr>
        <p:grpSpPr>
          <a:xfrm>
            <a:off x="6911340" y="227965"/>
            <a:ext cx="2143125" cy="307975"/>
            <a:chOff x="3716" y="3214"/>
            <a:chExt cx="8453" cy="485"/>
          </a:xfrm>
        </p:grpSpPr>
        <p:sp>
          <p:nvSpPr>
            <p:cNvPr id="11" name="文本框 10">
              <a:extLst>
                <a:ext uri="{FF2B5EF4-FFF2-40B4-BE49-F238E27FC236}">
                  <a16:creationId xmlns:a16="http://schemas.microsoft.com/office/drawing/2014/main" id="{CC13443B-DAEF-E167-EB1D-1B39E58587F2}"/>
                </a:ext>
              </a:extLst>
            </p:cNvPr>
            <p:cNvSpPr txBox="1"/>
            <p:nvPr>
              <p:custDataLst>
                <p:tags r:id="rId2"/>
              </p:custDataLst>
            </p:nvPr>
          </p:nvSpPr>
          <p:spPr>
            <a:xfrm>
              <a:off x="4002" y="3214"/>
              <a:ext cx="8167" cy="485"/>
            </a:xfrm>
            <a:prstGeom prst="rect">
              <a:avLst/>
            </a:prstGeom>
            <a:noFill/>
          </p:spPr>
          <p:txBody>
            <a:bodyPr wrap="square" rtlCol="0">
              <a:spAutoFit/>
            </a:bodyPr>
            <a:lstStyle/>
            <a:p>
              <a:pPr indent="0" fontAlgn="auto">
                <a:lnSpc>
                  <a:spcPct val="100000"/>
                </a:lnSpc>
              </a:pP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第</a:t>
              </a:r>
              <a:r>
                <a:rPr lang="en-US" altLang="zh-CN" sz="1400" dirty="0">
                  <a:solidFill>
                    <a:srgbClr val="3077B5"/>
                  </a:solidFill>
                  <a:latin typeface="汉仪雅酷黑简" panose="00020600040101010101" charset="-122"/>
                  <a:ea typeface="汉仪雅酷黑简" panose="00020600040101010101" charset="-122"/>
                  <a:cs typeface="汉仪雅酷黑简" panose="00020600040101010101" charset="-122"/>
                </a:rPr>
                <a:t>7</a:t>
              </a: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章</a:t>
              </a:r>
              <a:r>
                <a:rPr lang="en-US" altLang="zh-CN" sz="1400" dirty="0">
                  <a:solidFill>
                    <a:srgbClr val="3077B5"/>
                  </a:solidFill>
                  <a:latin typeface="汉仪雅酷黑简" panose="00020600040101010101" charset="-122"/>
                  <a:ea typeface="汉仪雅酷黑简" panose="00020600040101010101" charset="-122"/>
                  <a:cs typeface="汉仪雅酷黑简" panose="00020600040101010101" charset="-122"/>
                </a:rPr>
                <a:t> JSP</a:t>
              </a: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技术基础</a:t>
              </a:r>
            </a:p>
          </p:txBody>
        </p:sp>
        <p:sp>
          <p:nvSpPr>
            <p:cNvPr id="12" name="矩形 11">
              <a:extLst>
                <a:ext uri="{FF2B5EF4-FFF2-40B4-BE49-F238E27FC236}">
                  <a16:creationId xmlns:a16="http://schemas.microsoft.com/office/drawing/2014/main" id="{6CA63EBF-5902-B97F-2963-6729B4E3E1C3}"/>
                </a:ext>
              </a:extLst>
            </p:cNvPr>
            <p:cNvSpPr/>
            <p:nvPr>
              <p:custDataLst>
                <p:tags r:id="rId3"/>
              </p:custDataLst>
            </p:nvPr>
          </p:nvSpPr>
          <p:spPr>
            <a:xfrm>
              <a:off x="3716" y="3292"/>
              <a:ext cx="286" cy="327"/>
            </a:xfrm>
            <a:prstGeom prst="rect">
              <a:avLst/>
            </a:prstGeom>
            <a:solidFill>
              <a:srgbClr val="3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6" name="Rectangle 4">
            <a:extLst>
              <a:ext uri="{FF2B5EF4-FFF2-40B4-BE49-F238E27FC236}">
                <a16:creationId xmlns:a16="http://schemas.microsoft.com/office/drawing/2014/main" id="{027EFC56-6AAB-5C35-F886-30FA92532884}"/>
              </a:ext>
            </a:extLst>
          </p:cNvPr>
          <p:cNvSpPr>
            <a:spLocks noChangeArrowheads="1"/>
          </p:cNvSpPr>
          <p:nvPr/>
        </p:nvSpPr>
        <p:spPr bwMode="auto">
          <a:xfrm>
            <a:off x="344317" y="1332230"/>
            <a:ext cx="7977846" cy="2862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2667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indent="266700" algn="just"/>
            <a:r>
              <a:rPr lang="zh-CN" altLang="zh-CN" sz="1800" kern="100" dirty="0">
                <a:effectLst/>
                <a:latin typeface="Times New Roman" panose="02020603050405020304" pitchFamily="18" charset="0"/>
                <a:ea typeface="汉仪雅酷黑 65W" panose="020B0604020202020204"/>
                <a:cs typeface="Times New Roman" panose="02020603050405020304" pitchFamily="18" charset="0"/>
              </a:rPr>
              <a:t>其主要属性的含义如下：</a:t>
            </a:r>
            <a:endParaRPr lang="zh-CN" altLang="zh-CN" sz="1800" kern="100" dirty="0">
              <a:effectLst/>
              <a:latin typeface="宋体" panose="02010600030101010101" pitchFamily="2" charset="-122"/>
              <a:ea typeface="汉仪雅酷黑 65W" panose="020B0604020202020204"/>
              <a:cs typeface="Times New Roman" panose="02020603050405020304" pitchFamily="18" charset="0"/>
            </a:endParaRPr>
          </a:p>
          <a:p>
            <a:pPr marL="342900" lvl="0" indent="-342900" algn="just">
              <a:buFont typeface="Wingdings" panose="05000000000000000000" pitchFamily="2" charset="2"/>
              <a:buChar char=""/>
            </a:pPr>
            <a:r>
              <a:rPr lang="en-US" altLang="zh-CN" sz="1800" kern="100" dirty="0">
                <a:effectLst/>
                <a:latin typeface="Times New Roman" panose="02020603050405020304" pitchFamily="18" charset="0"/>
                <a:ea typeface="汉仪雅酷黑 65W" panose="020B0604020202020204"/>
                <a:cs typeface="Times New Roman" panose="02020603050405020304" pitchFamily="18" charset="0"/>
              </a:rPr>
              <a:t>type</a:t>
            </a:r>
            <a:r>
              <a:rPr lang="zh-CN" altLang="zh-CN" sz="1800" kern="100" dirty="0">
                <a:effectLst/>
                <a:latin typeface="Times New Roman" panose="02020603050405020304" pitchFamily="18" charset="0"/>
                <a:ea typeface="汉仪雅酷黑 65W" panose="020B0604020202020204"/>
                <a:cs typeface="Times New Roman" panose="02020603050405020304" pitchFamily="18" charset="0"/>
              </a:rPr>
              <a:t>：该属性用来指明被插入对象的类型，这里只能是</a:t>
            </a:r>
            <a:r>
              <a:rPr lang="en-US" altLang="zh-CN" sz="1800" kern="100" dirty="0">
                <a:effectLst/>
                <a:latin typeface="Times New Roman" panose="02020603050405020304" pitchFamily="18" charset="0"/>
                <a:ea typeface="汉仪雅酷黑 65W" panose="020B0604020202020204"/>
                <a:cs typeface="Times New Roman" panose="02020603050405020304" pitchFamily="18" charset="0"/>
              </a:rPr>
              <a:t>applet</a:t>
            </a:r>
            <a:r>
              <a:rPr lang="zh-CN" altLang="zh-CN" sz="1800" kern="100" dirty="0">
                <a:effectLst/>
                <a:latin typeface="Times New Roman" panose="02020603050405020304" pitchFamily="18" charset="0"/>
                <a:ea typeface="汉仪雅酷黑 65W" panose="020B0604020202020204"/>
                <a:cs typeface="Times New Roman" panose="02020603050405020304" pitchFamily="18" charset="0"/>
              </a:rPr>
              <a:t>或</a:t>
            </a:r>
            <a:r>
              <a:rPr lang="en-US" altLang="zh-CN" sz="1800" kern="100" dirty="0">
                <a:effectLst/>
                <a:latin typeface="Times New Roman" panose="02020603050405020304" pitchFamily="18" charset="0"/>
                <a:ea typeface="汉仪雅酷黑 65W" panose="020B0604020202020204"/>
                <a:cs typeface="Times New Roman" panose="02020603050405020304" pitchFamily="18" charset="0"/>
              </a:rPr>
              <a:t>bean</a:t>
            </a:r>
            <a:r>
              <a:rPr lang="zh-CN" altLang="zh-CN" sz="1800" kern="100" dirty="0">
                <a:effectLst/>
                <a:latin typeface="Times New Roman" panose="02020603050405020304" pitchFamily="18" charset="0"/>
                <a:ea typeface="汉仪雅酷黑 65W" panose="020B0604020202020204"/>
                <a:cs typeface="Times New Roman" panose="02020603050405020304" pitchFamily="18" charset="0"/>
              </a:rPr>
              <a:t>中的一种。该属性不提供缺省值，必须自行设置。</a:t>
            </a:r>
            <a:r>
              <a:rPr lang="zh-CN" altLang="zh-CN" sz="1800" kern="100" dirty="0">
                <a:effectLst/>
                <a:latin typeface="宋体" panose="02010600030101010101" pitchFamily="2" charset="-122"/>
                <a:ea typeface="汉仪雅酷黑 65W" panose="020B0604020202020204"/>
                <a:cs typeface="Times New Roman" panose="02020603050405020304" pitchFamily="18" charset="0"/>
              </a:rPr>
              <a:t> </a:t>
            </a:r>
          </a:p>
          <a:p>
            <a:pPr marL="342900" lvl="0" indent="-342900" algn="just">
              <a:buFont typeface="Wingdings" panose="05000000000000000000" pitchFamily="2" charset="2"/>
              <a:buChar char=""/>
            </a:pPr>
            <a:r>
              <a:rPr lang="en-US" altLang="zh-CN" sz="1800" kern="100" dirty="0">
                <a:effectLst/>
                <a:latin typeface="Times New Roman" panose="02020603050405020304" pitchFamily="18" charset="0"/>
                <a:ea typeface="汉仪雅酷黑 65W" panose="020B0604020202020204"/>
                <a:cs typeface="Times New Roman" panose="02020603050405020304" pitchFamily="18" charset="0"/>
              </a:rPr>
              <a:t>code</a:t>
            </a:r>
            <a:r>
              <a:rPr lang="zh-CN" altLang="zh-CN" sz="1800" kern="100" dirty="0">
                <a:effectLst/>
                <a:latin typeface="Times New Roman" panose="02020603050405020304" pitchFamily="18" charset="0"/>
                <a:ea typeface="汉仪雅酷黑 65W" panose="020B0604020202020204"/>
                <a:cs typeface="Times New Roman" panose="02020603050405020304" pitchFamily="18" charset="0"/>
              </a:rPr>
              <a:t>：该属性用来指明被插入对象的</a:t>
            </a:r>
            <a:r>
              <a:rPr lang="zh-CN" altLang="zh-CN" sz="1800" u="dotted" kern="100" dirty="0">
                <a:effectLst/>
                <a:latin typeface="Times New Roman" panose="02020603050405020304" pitchFamily="18" charset="0"/>
                <a:ea typeface="汉仪雅酷黑 65W" panose="020B0604020202020204"/>
                <a:cs typeface="Times New Roman" panose="02020603050405020304" pitchFamily="18" charset="0"/>
              </a:rPr>
              <a:t>类</a:t>
            </a:r>
            <a:r>
              <a:rPr lang="zh-CN" altLang="zh-CN" sz="1800" kern="100" dirty="0">
                <a:effectLst/>
                <a:latin typeface="Times New Roman" panose="02020603050405020304" pitchFamily="18" charset="0"/>
                <a:ea typeface="汉仪雅酷黑 65W" panose="020B0604020202020204"/>
                <a:cs typeface="Times New Roman" panose="02020603050405020304" pitchFamily="18" charset="0"/>
              </a:rPr>
              <a:t>名，必须是编译过的字节码</a:t>
            </a:r>
            <a:r>
              <a:rPr lang="en-US" altLang="zh-CN" sz="1800" kern="100" dirty="0">
                <a:solidFill>
                  <a:srgbClr val="0066FF"/>
                </a:solidFill>
                <a:effectLst/>
                <a:latin typeface="Times New Roman" panose="02020603050405020304" pitchFamily="18" charset="0"/>
                <a:ea typeface="汉仪雅酷黑 65W" panose="020B0604020202020204"/>
                <a:cs typeface="Times New Roman" panose="02020603050405020304" pitchFamily="18" charset="0"/>
              </a:rPr>
              <a:t>(.</a:t>
            </a:r>
            <a:r>
              <a:rPr lang="en-US" altLang="zh-CN" sz="1800" kern="100" dirty="0">
                <a:effectLst/>
                <a:latin typeface="Times New Roman" panose="02020603050405020304" pitchFamily="18" charset="0"/>
                <a:ea typeface="汉仪雅酷黑 65W" panose="020B0604020202020204"/>
                <a:cs typeface="Times New Roman" panose="02020603050405020304" pitchFamily="18" charset="0"/>
              </a:rPr>
              <a:t>class</a:t>
            </a:r>
            <a:r>
              <a:rPr lang="en-US" altLang="zh-CN" sz="1800" kern="100" dirty="0">
                <a:solidFill>
                  <a:srgbClr val="0066FF"/>
                </a:solidFill>
                <a:effectLst/>
                <a:latin typeface="Times New Roman" panose="02020603050405020304" pitchFamily="18" charset="0"/>
                <a:ea typeface="汉仪雅酷黑 65W" panose="020B0604020202020204"/>
                <a:cs typeface="Times New Roman" panose="02020603050405020304" pitchFamily="18" charset="0"/>
              </a:rPr>
              <a:t>)</a:t>
            </a:r>
            <a:r>
              <a:rPr lang="zh-CN" altLang="zh-CN" sz="1800" kern="100" dirty="0">
                <a:effectLst/>
                <a:latin typeface="Times New Roman" panose="02020603050405020304" pitchFamily="18" charset="0"/>
                <a:ea typeface="汉仪雅酷黑 65W" panose="020B0604020202020204"/>
                <a:cs typeface="Times New Roman" panose="02020603050405020304" pitchFamily="18" charset="0"/>
              </a:rPr>
              <a:t>文件。</a:t>
            </a:r>
            <a:r>
              <a:rPr lang="zh-CN" altLang="zh-CN" sz="1800" kern="100" dirty="0">
                <a:effectLst/>
                <a:latin typeface="宋体" panose="02010600030101010101" pitchFamily="2" charset="-122"/>
                <a:ea typeface="汉仪雅酷黑 65W" panose="020B0604020202020204"/>
                <a:cs typeface="Times New Roman" panose="02020603050405020304" pitchFamily="18" charset="0"/>
              </a:rPr>
              <a:t> </a:t>
            </a:r>
          </a:p>
          <a:p>
            <a:pPr marL="342900" lvl="0" indent="-342900" algn="just">
              <a:buFont typeface="Wingdings" panose="05000000000000000000" pitchFamily="2" charset="2"/>
              <a:buChar char=""/>
            </a:pPr>
            <a:r>
              <a:rPr lang="en-US" altLang="zh-CN" sz="1800" kern="100" dirty="0">
                <a:effectLst/>
                <a:latin typeface="Times New Roman" panose="02020603050405020304" pitchFamily="18" charset="0"/>
                <a:ea typeface="汉仪雅酷黑 65W" panose="020B0604020202020204"/>
                <a:cs typeface="Times New Roman" panose="02020603050405020304" pitchFamily="18" charset="0"/>
              </a:rPr>
              <a:t>codebase</a:t>
            </a:r>
            <a:r>
              <a:rPr lang="zh-CN" altLang="zh-CN" sz="1800" kern="100" dirty="0">
                <a:effectLst/>
                <a:latin typeface="Times New Roman" panose="02020603050405020304" pitchFamily="18" charset="0"/>
                <a:ea typeface="汉仪雅酷黑 65W" panose="020B0604020202020204"/>
                <a:cs typeface="Times New Roman" panose="02020603050405020304" pitchFamily="18" charset="0"/>
              </a:rPr>
              <a:t>：该属性用来指明上面用</a:t>
            </a:r>
            <a:r>
              <a:rPr lang="en-US" altLang="zh-CN" sz="1800" kern="100" dirty="0">
                <a:effectLst/>
                <a:latin typeface="Times New Roman" panose="02020603050405020304" pitchFamily="18" charset="0"/>
                <a:ea typeface="汉仪雅酷黑 65W" panose="020B0604020202020204"/>
                <a:cs typeface="Times New Roman" panose="02020603050405020304" pitchFamily="18" charset="0"/>
              </a:rPr>
              <a:t>code</a:t>
            </a:r>
            <a:r>
              <a:rPr lang="zh-CN" altLang="zh-CN" sz="1800" kern="100" dirty="0">
                <a:effectLst/>
                <a:latin typeface="Times New Roman" panose="02020603050405020304" pitchFamily="18" charset="0"/>
                <a:ea typeface="汉仪雅酷黑 65W" panose="020B0604020202020204"/>
                <a:cs typeface="Times New Roman" panose="02020603050405020304" pitchFamily="18" charset="0"/>
              </a:rPr>
              <a:t>属性指明的</a:t>
            </a:r>
            <a:r>
              <a:rPr lang="zh-CN" altLang="zh-CN" sz="1800" u="dotted" kern="100" dirty="0">
                <a:effectLst/>
                <a:latin typeface="Times New Roman" panose="02020603050405020304" pitchFamily="18" charset="0"/>
                <a:ea typeface="汉仪雅酷黑 65W" panose="020B0604020202020204"/>
                <a:cs typeface="Times New Roman" panose="02020603050405020304" pitchFamily="18" charset="0"/>
              </a:rPr>
              <a:t>类</a:t>
            </a:r>
            <a:r>
              <a:rPr lang="zh-CN" altLang="zh-CN" sz="1800" kern="100" dirty="0">
                <a:effectLst/>
                <a:latin typeface="Times New Roman" panose="02020603050405020304" pitchFamily="18" charset="0"/>
                <a:ea typeface="汉仪雅酷黑 65W" panose="020B0604020202020204"/>
                <a:cs typeface="Times New Roman" panose="02020603050405020304" pitchFamily="18" charset="0"/>
              </a:rPr>
              <a:t>文件的目录名。它有默认情况，默认此</a:t>
            </a:r>
            <a:r>
              <a:rPr lang="en-US" altLang="zh-CN" sz="1800" kern="100" dirty="0">
                <a:effectLst/>
                <a:latin typeface="Times New Roman" panose="02020603050405020304" pitchFamily="18" charset="0"/>
                <a:ea typeface="汉仪雅酷黑 65W" panose="020B0604020202020204"/>
                <a:cs typeface="Times New Roman" panose="02020603050405020304" pitchFamily="18" charset="0"/>
              </a:rPr>
              <a:t>class</a:t>
            </a:r>
            <a:r>
              <a:rPr lang="zh-CN" altLang="zh-CN" sz="1800" kern="100" dirty="0">
                <a:effectLst/>
                <a:latin typeface="Times New Roman" panose="02020603050405020304" pitchFamily="18" charset="0"/>
                <a:ea typeface="汉仪雅酷黑 65W" panose="020B0604020202020204"/>
                <a:cs typeface="Times New Roman" panose="02020603050405020304" pitchFamily="18" charset="0"/>
              </a:rPr>
              <a:t>文件与这里运用</a:t>
            </a:r>
            <a:r>
              <a:rPr lang="en-US" altLang="zh-CN" sz="1800" kern="100" dirty="0" err="1">
                <a:effectLst/>
                <a:latin typeface="Times New Roman" panose="02020603050405020304" pitchFamily="18" charset="0"/>
                <a:ea typeface="汉仪雅酷黑 65W" panose="020B0604020202020204"/>
                <a:cs typeface="Times New Roman" panose="02020603050405020304" pitchFamily="18" charset="0"/>
              </a:rPr>
              <a:t>jsp:plugin</a:t>
            </a:r>
            <a:r>
              <a:rPr lang="zh-CN" altLang="zh-CN" sz="1800" kern="100" dirty="0">
                <a:effectLst/>
                <a:latin typeface="Times New Roman" panose="02020603050405020304" pitchFamily="18" charset="0"/>
                <a:ea typeface="汉仪雅酷黑 65W" panose="020B0604020202020204"/>
                <a:cs typeface="Times New Roman" panose="02020603050405020304" pitchFamily="18" charset="0"/>
              </a:rPr>
              <a:t>的</a:t>
            </a:r>
            <a:r>
              <a:rPr lang="en-US" altLang="zh-CN" sz="1800" kern="100" dirty="0">
                <a:effectLst/>
                <a:latin typeface="Times New Roman" panose="02020603050405020304" pitchFamily="18" charset="0"/>
                <a:ea typeface="汉仪雅酷黑 65W" panose="020B0604020202020204"/>
                <a:cs typeface="Times New Roman" panose="02020603050405020304" pitchFamily="18" charset="0"/>
              </a:rPr>
              <a:t>JSP</a:t>
            </a:r>
            <a:r>
              <a:rPr lang="zh-CN" altLang="zh-CN" sz="1800" kern="100" dirty="0">
                <a:effectLst/>
                <a:latin typeface="Times New Roman" panose="02020603050405020304" pitchFamily="18" charset="0"/>
                <a:ea typeface="汉仪雅酷黑 65W" panose="020B0604020202020204"/>
                <a:cs typeface="Times New Roman" panose="02020603050405020304" pitchFamily="18" charset="0"/>
              </a:rPr>
              <a:t>文件在同一目录下。如果不设定</a:t>
            </a:r>
            <a:r>
              <a:rPr lang="en-US" altLang="zh-CN" sz="1800" kern="100" dirty="0">
                <a:effectLst/>
                <a:latin typeface="Times New Roman" panose="02020603050405020304" pitchFamily="18" charset="0"/>
                <a:ea typeface="汉仪雅酷黑 65W" panose="020B0604020202020204"/>
                <a:cs typeface="Times New Roman" panose="02020603050405020304" pitchFamily="18" charset="0"/>
              </a:rPr>
              <a:t>codebase</a:t>
            </a:r>
            <a:r>
              <a:rPr lang="zh-CN" altLang="zh-CN" sz="1800" kern="100" dirty="0">
                <a:effectLst/>
                <a:latin typeface="Times New Roman" panose="02020603050405020304" pitchFamily="18" charset="0"/>
                <a:ea typeface="汉仪雅酷黑 65W" panose="020B0604020202020204"/>
                <a:cs typeface="Times New Roman" panose="02020603050405020304" pitchFamily="18" charset="0"/>
              </a:rPr>
              <a:t>属性，则</a:t>
            </a:r>
            <a:r>
              <a:rPr lang="en-US" altLang="zh-CN" sz="1800" kern="100" dirty="0">
                <a:effectLst/>
                <a:latin typeface="Times New Roman" panose="02020603050405020304" pitchFamily="18" charset="0"/>
                <a:ea typeface="汉仪雅酷黑 65W" panose="020B0604020202020204"/>
                <a:cs typeface="Times New Roman" panose="02020603050405020304" pitchFamily="18" charset="0"/>
              </a:rPr>
              <a:t>JSP</a:t>
            </a:r>
            <a:r>
              <a:rPr lang="zh-CN" altLang="zh-CN" sz="1800" kern="100" dirty="0">
                <a:effectLst/>
                <a:latin typeface="Times New Roman" panose="02020603050405020304" pitchFamily="18" charset="0"/>
                <a:ea typeface="汉仪雅酷黑 65W" panose="020B0604020202020204"/>
                <a:cs typeface="Times New Roman" panose="02020603050405020304" pitchFamily="18" charset="0"/>
              </a:rPr>
              <a:t>引擎使用默认的类文件目录名，否则必须用此属性指定目录。</a:t>
            </a:r>
            <a:endParaRPr lang="zh-CN" altLang="zh-CN" sz="1800" kern="100" dirty="0">
              <a:effectLst/>
              <a:latin typeface="宋体" panose="02010600030101010101" pitchFamily="2" charset="-122"/>
              <a:ea typeface="汉仪雅酷黑 65W" panose="020B0604020202020204"/>
              <a:cs typeface="Times New Roman" panose="02020603050405020304" pitchFamily="18" charset="0"/>
            </a:endParaRPr>
          </a:p>
          <a:p>
            <a:pPr marL="342900" lvl="0" indent="-342900" algn="just">
              <a:buFont typeface="Wingdings" panose="05000000000000000000" pitchFamily="2" charset="2"/>
              <a:buChar char=""/>
            </a:pPr>
            <a:r>
              <a:rPr lang="en-US" altLang="zh-CN" sz="1800" kern="100" dirty="0">
                <a:effectLst/>
                <a:latin typeface="Times New Roman" panose="02020603050405020304" pitchFamily="18" charset="0"/>
                <a:ea typeface="汉仪雅酷黑 65W" panose="020B0604020202020204"/>
                <a:cs typeface="Times New Roman" panose="02020603050405020304" pitchFamily="18" charset="0"/>
              </a:rPr>
              <a:t>name</a:t>
            </a:r>
            <a:r>
              <a:rPr lang="zh-CN" altLang="zh-CN" sz="1800" kern="100" dirty="0">
                <a:effectLst/>
                <a:latin typeface="Times New Roman" panose="02020603050405020304" pitchFamily="18" charset="0"/>
                <a:ea typeface="汉仪雅酷黑 65W" panose="020B0604020202020204"/>
                <a:cs typeface="Times New Roman" panose="02020603050405020304" pitchFamily="18" charset="0"/>
              </a:rPr>
              <a:t>：该属性用来指定被插入的</a:t>
            </a:r>
            <a:r>
              <a:rPr lang="en-US" altLang="zh-CN" sz="1800" kern="100" dirty="0">
                <a:effectLst/>
                <a:latin typeface="Times New Roman" panose="02020603050405020304" pitchFamily="18" charset="0"/>
                <a:ea typeface="汉仪雅酷黑 65W" panose="020B0604020202020204"/>
                <a:cs typeface="Times New Roman" panose="02020603050405020304" pitchFamily="18" charset="0"/>
              </a:rPr>
              <a:t>applet</a:t>
            </a:r>
            <a:r>
              <a:rPr lang="zh-CN" altLang="zh-CN" sz="1800" kern="100" dirty="0">
                <a:effectLst/>
                <a:latin typeface="Times New Roman" panose="02020603050405020304" pitchFamily="18" charset="0"/>
                <a:ea typeface="汉仪雅酷黑 65W" panose="020B0604020202020204"/>
                <a:cs typeface="Times New Roman" panose="02020603050405020304" pitchFamily="18" charset="0"/>
              </a:rPr>
              <a:t>或</a:t>
            </a:r>
            <a:r>
              <a:rPr lang="en-US" altLang="zh-CN" sz="1800" kern="100" dirty="0">
                <a:effectLst/>
                <a:latin typeface="Times New Roman" panose="02020603050405020304" pitchFamily="18" charset="0"/>
                <a:ea typeface="汉仪雅酷黑 65W" panose="020B0604020202020204"/>
                <a:cs typeface="Times New Roman" panose="02020603050405020304" pitchFamily="18" charset="0"/>
              </a:rPr>
              <a:t>bean</a:t>
            </a:r>
            <a:r>
              <a:rPr lang="zh-CN" altLang="zh-CN" sz="1800" kern="100" dirty="0">
                <a:effectLst/>
                <a:latin typeface="Times New Roman" panose="02020603050405020304" pitchFamily="18" charset="0"/>
                <a:ea typeface="汉仪雅酷黑 65W" panose="020B0604020202020204"/>
                <a:cs typeface="Times New Roman" panose="02020603050405020304" pitchFamily="18" charset="0"/>
              </a:rPr>
              <a:t>的对象名。</a:t>
            </a:r>
            <a:endParaRPr lang="zh-CN" altLang="zh-CN" sz="1800" kern="100" dirty="0">
              <a:effectLst/>
              <a:latin typeface="宋体" panose="02010600030101010101" pitchFamily="2" charset="-122"/>
              <a:ea typeface="汉仪雅酷黑 65W" panose="020B0604020202020204"/>
              <a:cs typeface="Times New Roman" panose="02020603050405020304" pitchFamily="18" charset="0"/>
            </a:endParaRPr>
          </a:p>
        </p:txBody>
      </p:sp>
    </p:spTree>
    <p:extLst>
      <p:ext uri="{BB962C8B-B14F-4D97-AF65-F5344CB8AC3E}">
        <p14:creationId xmlns:p14="http://schemas.microsoft.com/office/powerpoint/2010/main" val="245732813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custDataLst>
              <p:tags r:id="rId1"/>
            </p:custDataLst>
          </p:nvPr>
        </p:nvSpPr>
        <p:spPr>
          <a:xfrm>
            <a:off x="219056" y="655847"/>
            <a:ext cx="8705888" cy="4687787"/>
          </a:xfrm>
          <a:prstGeom prst="rect">
            <a:avLst/>
          </a:prstGeom>
          <a:solidFill>
            <a:srgbClr val="EFF6FC"/>
          </a:solidFill>
          <a:ln w="1905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sz="1350">
              <a:latin typeface="汉仪雅酷黑 65W" panose="020B0604020202020204" charset="-122"/>
              <a:ea typeface="汉仪雅酷黑 65W" panose="020B0604020202020204" charset="-122"/>
            </a:endParaRPr>
          </a:p>
        </p:txBody>
      </p:sp>
      <p:sp>
        <p:nvSpPr>
          <p:cNvPr id="16" name="文本框 15"/>
          <p:cNvSpPr txBox="1"/>
          <p:nvPr/>
        </p:nvSpPr>
        <p:spPr>
          <a:xfrm>
            <a:off x="747395" y="1695450"/>
            <a:ext cx="7653655" cy="2951898"/>
          </a:xfrm>
          <a:prstGeom prst="rect">
            <a:avLst/>
          </a:prstGeom>
          <a:noFill/>
        </p:spPr>
        <p:txBody>
          <a:bodyPr wrap="square" rtlCol="0">
            <a:spAutoFit/>
          </a:bodyPr>
          <a:lstStyle/>
          <a:p>
            <a:pPr indent="0" fontAlgn="auto">
              <a:lnSpc>
                <a:spcPct val="150000"/>
              </a:lnSpc>
              <a:buFont typeface="Wingdings" panose="05000000000000000000" charset="0"/>
              <a:buNone/>
            </a:pPr>
            <a:r>
              <a:rPr lang="en-US" altLang="zh-CN" dirty="0">
                <a:latin typeface="汉仪雅酷黑 65W" panose="020B0604020202020204" charset="-122"/>
                <a:ea typeface="汉仪雅酷黑 65W" panose="020B0604020202020204" charset="-122"/>
                <a:cs typeface="汉仪雅酷黑 65W" panose="020B0604020202020204" charset="-122"/>
              </a:rPr>
              <a:t>      </a:t>
            </a:r>
            <a:r>
              <a:rPr lang="zh-CN" altLang="en-US" dirty="0">
                <a:latin typeface="汉仪雅酷黑 65W" panose="020B0604020202020204" charset="-122"/>
                <a:ea typeface="汉仪雅酷黑 65W" panose="020B0604020202020204" charset="-122"/>
                <a:cs typeface="汉仪雅酷黑 65W" panose="020B0604020202020204" charset="-122"/>
              </a:rPr>
              <a:t>本章内容主要向读者介绍了</a:t>
            </a:r>
            <a:r>
              <a:rPr lang="en-US" altLang="zh-CN" dirty="0">
                <a:latin typeface="汉仪雅酷黑 65W" panose="020B0604020202020204" charset="-122"/>
                <a:ea typeface="汉仪雅酷黑 65W" panose="020B0604020202020204" charset="-122"/>
                <a:sym typeface="+mn-ea"/>
              </a:rPr>
              <a:t>JSP</a:t>
            </a:r>
            <a:r>
              <a:rPr lang="zh-CN" altLang="en-US" dirty="0">
                <a:latin typeface="汉仪雅酷黑 65W" panose="020B0604020202020204" charset="-122"/>
                <a:ea typeface="汉仪雅酷黑 65W" panose="020B0604020202020204" charset="-122"/>
                <a:sym typeface="+mn-ea"/>
              </a:rPr>
              <a:t>的基本概念及其</a:t>
            </a:r>
            <a:r>
              <a:rPr lang="en-US" altLang="zh-CN" dirty="0">
                <a:latin typeface="汉仪雅酷黑 65W" panose="020B0604020202020204" charset="-122"/>
                <a:ea typeface="汉仪雅酷黑 65W" panose="020B0604020202020204" charset="-122"/>
                <a:sym typeface="+mn-ea"/>
              </a:rPr>
              <a:t>JSP</a:t>
            </a:r>
            <a:r>
              <a:rPr lang="zh-CN" altLang="en-US" dirty="0">
                <a:latin typeface="汉仪雅酷黑 65W" panose="020B0604020202020204" charset="-122"/>
                <a:ea typeface="汉仪雅酷黑 65W" panose="020B0604020202020204" charset="-122"/>
                <a:sym typeface="+mn-ea"/>
              </a:rPr>
              <a:t>程序的运行机制</a:t>
            </a:r>
            <a:r>
              <a:rPr lang="zh-CN" altLang="en-US" dirty="0">
                <a:latin typeface="汉仪雅酷黑 65W" panose="020B0604020202020204" charset="-122"/>
                <a:ea typeface="汉仪雅酷黑 65W" panose="020B0604020202020204" charset="-122"/>
                <a:cs typeface="汉仪雅酷黑 65W" panose="020B0604020202020204" charset="-122"/>
              </a:rPr>
              <a:t>。通过学习</a:t>
            </a:r>
            <a:r>
              <a:rPr lang="en-US" altLang="zh-CN" dirty="0">
                <a:latin typeface="汉仪雅酷黑 65W" panose="020B0604020202020204" charset="-122"/>
                <a:ea typeface="汉仪雅酷黑 65W" panose="020B0604020202020204" charset="-122"/>
                <a:sym typeface="+mn-ea"/>
              </a:rPr>
              <a:t>JSP</a:t>
            </a:r>
            <a:r>
              <a:rPr lang="zh-CN" altLang="en-US" dirty="0">
                <a:latin typeface="汉仪雅酷黑 65W" panose="020B0604020202020204" charset="-122"/>
                <a:ea typeface="汉仪雅酷黑 65W" panose="020B0604020202020204" charset="-122"/>
                <a:sym typeface="+mn-ea"/>
              </a:rPr>
              <a:t>程序</a:t>
            </a:r>
            <a:r>
              <a:rPr lang="zh-CN" altLang="en-US" dirty="0">
                <a:latin typeface="汉仪雅酷黑 65W" panose="020B0604020202020204" charset="-122"/>
                <a:ea typeface="汉仪雅酷黑 65W" panose="020B0604020202020204" charset="-122"/>
                <a:cs typeface="汉仪雅酷黑 65W" panose="020B0604020202020204" charset="-122"/>
              </a:rPr>
              <a:t>，学习</a:t>
            </a:r>
            <a:r>
              <a:rPr lang="en-US" altLang="zh-CN" dirty="0">
                <a:latin typeface="汉仪雅酷黑 65W" panose="020B0604020202020204" charset="-122"/>
                <a:ea typeface="汉仪雅酷黑 65W" panose="020B0604020202020204" charset="-122"/>
                <a:sym typeface="+mn-ea"/>
              </a:rPr>
              <a:t>Java Web</a:t>
            </a:r>
            <a:r>
              <a:rPr lang="zh-CN" altLang="en-US" dirty="0">
                <a:latin typeface="汉仪雅酷黑 65W" panose="020B0604020202020204" charset="-122"/>
                <a:ea typeface="汉仪雅酷黑 65W" panose="020B0604020202020204" charset="-122"/>
                <a:sym typeface="+mn-ea"/>
              </a:rPr>
              <a:t>开发环境及开发工具</a:t>
            </a:r>
            <a:r>
              <a:rPr lang="zh-CN" dirty="0">
                <a:latin typeface="汉仪雅酷黑 65W" panose="020B0604020202020204" charset="-122"/>
                <a:ea typeface="汉仪雅酷黑 65W" panose="020B0604020202020204" charset="-122"/>
                <a:sym typeface="+mn-ea"/>
              </a:rPr>
              <a:t>，</a:t>
            </a:r>
            <a:r>
              <a:rPr lang="zh-CN" altLang="en-US" dirty="0">
                <a:latin typeface="汉仪雅酷黑 65W" panose="020B0604020202020204" charset="-122"/>
                <a:ea typeface="汉仪雅酷黑 65W" panose="020B0604020202020204" charset="-122"/>
                <a:cs typeface="汉仪雅酷黑 65W" panose="020B0604020202020204" charset="-122"/>
              </a:rPr>
              <a:t>学习</a:t>
            </a:r>
            <a:r>
              <a:rPr lang="en-US" altLang="zh-CN" dirty="0">
                <a:latin typeface="汉仪雅酷黑 65W" panose="020B0604020202020204" charset="-122"/>
                <a:ea typeface="汉仪雅酷黑 65W" panose="020B0604020202020204" charset="-122"/>
                <a:cs typeface="汉仪雅酷黑 65W" panose="020B0604020202020204" charset="-122"/>
              </a:rPr>
              <a:t>JSP</a:t>
            </a:r>
            <a:r>
              <a:rPr lang="zh-CN" altLang="en-US" dirty="0">
                <a:latin typeface="汉仪雅酷黑 65W" panose="020B0604020202020204" charset="-122"/>
                <a:ea typeface="汉仪雅酷黑 65W" panose="020B0604020202020204" charset="-122"/>
                <a:cs typeface="汉仪雅酷黑 65W" panose="020B0604020202020204" charset="-122"/>
              </a:rPr>
              <a:t>基本语法，最后利用</a:t>
            </a:r>
            <a:r>
              <a:rPr lang="en-US" altLang="zh-CN" dirty="0">
                <a:latin typeface="汉仪雅酷黑 65W" panose="020B0604020202020204" charset="-122"/>
                <a:ea typeface="汉仪雅酷黑 65W" panose="020B0604020202020204" charset="-122"/>
                <a:cs typeface="汉仪雅酷黑 65W" panose="020B0604020202020204" charset="-122"/>
              </a:rPr>
              <a:t>JSP</a:t>
            </a:r>
            <a:r>
              <a:rPr lang="zh-CN" altLang="en-US" dirty="0">
                <a:latin typeface="汉仪雅酷黑 65W" panose="020B0604020202020204" charset="-122"/>
                <a:ea typeface="汉仪雅酷黑 65W" panose="020B0604020202020204" charset="-122"/>
                <a:cs typeface="汉仪雅酷黑 65W" panose="020B0604020202020204" charset="-122"/>
              </a:rPr>
              <a:t>实现网络程序设计。</a:t>
            </a:r>
            <a:endParaRPr lang="en-US" altLang="zh-CN" dirty="0">
              <a:latin typeface="汉仪雅酷黑 65W" panose="020B0604020202020204" charset="-122"/>
              <a:ea typeface="汉仪雅酷黑 65W" panose="020B0604020202020204" charset="-122"/>
              <a:cs typeface="汉仪雅酷黑 65W" panose="020B0604020202020204" charset="-122"/>
            </a:endParaRPr>
          </a:p>
          <a:p>
            <a:pPr fontAlgn="auto">
              <a:lnSpc>
                <a:spcPct val="150000"/>
              </a:lnSpc>
            </a:pPr>
            <a:r>
              <a:rPr lang="zh-CN" altLang="en-US" dirty="0">
                <a:latin typeface="汉仪雅酷黑 65W" panose="020B0604020202020204" charset="-122"/>
                <a:ea typeface="汉仪雅酷黑 65W" panose="020B0604020202020204" charset="-122"/>
              </a:rPr>
              <a:t>      通过本章的学习，需要读者</a:t>
            </a:r>
            <a:r>
              <a:rPr lang="zh-CN" altLang="en-US" sz="1800" dirty="0">
                <a:latin typeface="汉仪雅酷黑 65W" panose="020B0604020202020204" charset="-122"/>
                <a:ea typeface="汉仪雅酷黑 65W" panose="020B0604020202020204" charset="-122"/>
                <a:cs typeface="汉仪雅酷黑 65W" panose="020B0604020202020204" charset="-122"/>
                <a:sym typeface="+mn-ea"/>
              </a:rPr>
              <a:t>了解</a:t>
            </a:r>
            <a:r>
              <a:rPr lang="en-US" altLang="zh-CN" sz="1800" dirty="0">
                <a:latin typeface="汉仪雅酷黑 65W" panose="020B0604020202020204" charset="-122"/>
                <a:ea typeface="汉仪雅酷黑 65W" panose="020B0604020202020204" charset="-122"/>
                <a:cs typeface="汉仪雅酷黑 65W" panose="020B0604020202020204" charset="-122"/>
                <a:sym typeface="+mn-ea"/>
              </a:rPr>
              <a:t>JSP</a:t>
            </a:r>
            <a:r>
              <a:rPr lang="zh-CN" altLang="en-US" sz="1800" dirty="0">
                <a:latin typeface="汉仪雅酷黑 65W" panose="020B0604020202020204" charset="-122"/>
                <a:ea typeface="汉仪雅酷黑 65W" panose="020B0604020202020204" charset="-122"/>
                <a:cs typeface="汉仪雅酷黑 65W" panose="020B0604020202020204" charset="-122"/>
                <a:sym typeface="+mn-ea"/>
              </a:rPr>
              <a:t>基本概念、了解</a:t>
            </a:r>
            <a:r>
              <a:rPr lang="en-US" altLang="zh-CN" sz="1800" dirty="0">
                <a:latin typeface="汉仪雅酷黑 65W" panose="020B0604020202020204" charset="-122"/>
                <a:ea typeface="汉仪雅酷黑 65W" panose="020B0604020202020204" charset="-122"/>
                <a:cs typeface="汉仪雅酷黑 65W" panose="020B0604020202020204" charset="-122"/>
                <a:sym typeface="+mn-ea"/>
              </a:rPr>
              <a:t>JSP</a:t>
            </a:r>
            <a:r>
              <a:rPr lang="zh-CN" altLang="en-US" sz="1800" dirty="0">
                <a:latin typeface="汉仪雅酷黑 65W" panose="020B0604020202020204" charset="-122"/>
                <a:ea typeface="汉仪雅酷黑 65W" panose="020B0604020202020204" charset="-122"/>
                <a:cs typeface="汉仪雅酷黑 65W" panose="020B0604020202020204" charset="-122"/>
                <a:sym typeface="+mn-ea"/>
              </a:rPr>
              <a:t>的页面结构。</a:t>
            </a:r>
          </a:p>
          <a:p>
            <a:pPr fontAlgn="auto">
              <a:lnSpc>
                <a:spcPct val="150000"/>
              </a:lnSpc>
            </a:pPr>
            <a:r>
              <a:rPr lang="zh-CN" altLang="en-US" sz="1800" dirty="0">
                <a:latin typeface="汉仪雅酷黑 65W" panose="020B0604020202020204" charset="-122"/>
                <a:ea typeface="汉仪雅酷黑 65W" panose="020B0604020202020204" charset="-122"/>
                <a:cs typeface="汉仪雅酷黑 65W" panose="020B0604020202020204" charset="-122"/>
                <a:sym typeface="+mn-ea"/>
              </a:rPr>
              <a:t>了解</a:t>
            </a:r>
            <a:r>
              <a:rPr lang="en-US" altLang="zh-CN" sz="1800" dirty="0">
                <a:latin typeface="汉仪雅酷黑 65W" panose="020B0604020202020204" charset="-122"/>
                <a:ea typeface="汉仪雅酷黑 65W" panose="020B0604020202020204" charset="-122"/>
                <a:cs typeface="汉仪雅酷黑 65W" panose="020B0604020202020204" charset="-122"/>
                <a:sym typeface="+mn-ea"/>
              </a:rPr>
              <a:t>JSP</a:t>
            </a:r>
            <a:r>
              <a:rPr lang="zh-CN" altLang="en-US" sz="1800" dirty="0">
                <a:latin typeface="汉仪雅酷黑 65W" panose="020B0604020202020204" charset="-122"/>
                <a:ea typeface="汉仪雅酷黑 65W" panose="020B0604020202020204" charset="-122"/>
                <a:cs typeface="汉仪雅酷黑 65W" panose="020B0604020202020204" charset="-122"/>
                <a:sym typeface="+mn-ea"/>
              </a:rPr>
              <a:t>程序的运行机制、了解</a:t>
            </a:r>
            <a:r>
              <a:rPr lang="en-US" altLang="zh-CN" sz="1800" dirty="0">
                <a:latin typeface="汉仪雅酷黑 65W" panose="020B0604020202020204" charset="-122"/>
                <a:ea typeface="汉仪雅酷黑 65W" panose="020B0604020202020204" charset="-122"/>
                <a:cs typeface="汉仪雅酷黑 65W" panose="020B0604020202020204" charset="-122"/>
                <a:sym typeface="+mn-ea"/>
              </a:rPr>
              <a:t>Java Web</a:t>
            </a:r>
            <a:r>
              <a:rPr lang="zh-CN" altLang="en-US" sz="1800" dirty="0">
                <a:latin typeface="汉仪雅酷黑 65W" panose="020B0604020202020204" charset="-122"/>
                <a:ea typeface="汉仪雅酷黑 65W" panose="020B0604020202020204" charset="-122"/>
                <a:cs typeface="汉仪雅酷黑 65W" panose="020B0604020202020204" charset="-122"/>
                <a:sym typeface="+mn-ea"/>
              </a:rPr>
              <a:t>开发环境及开发工具、掌握</a:t>
            </a:r>
            <a:r>
              <a:rPr lang="en-US" altLang="zh-CN" sz="1800" dirty="0">
                <a:latin typeface="汉仪雅酷黑 65W" panose="020B0604020202020204" charset="-122"/>
                <a:ea typeface="汉仪雅酷黑 65W" panose="020B0604020202020204" charset="-122"/>
                <a:cs typeface="汉仪雅酷黑 65W" panose="020B0604020202020204" charset="-122"/>
                <a:sym typeface="+mn-ea"/>
              </a:rPr>
              <a:t>JSP</a:t>
            </a:r>
            <a:r>
              <a:rPr lang="zh-CN" altLang="en-US" sz="1800" dirty="0">
                <a:latin typeface="汉仪雅酷黑 65W" panose="020B0604020202020204" charset="-122"/>
                <a:ea typeface="汉仪雅酷黑 65W" panose="020B0604020202020204" charset="-122"/>
                <a:cs typeface="汉仪雅酷黑 65W" panose="020B0604020202020204" charset="-122"/>
                <a:sym typeface="+mn-ea"/>
              </a:rPr>
              <a:t>基本语法、掌握</a:t>
            </a:r>
            <a:r>
              <a:rPr lang="en-US" altLang="zh-CN" sz="1800" dirty="0">
                <a:latin typeface="汉仪雅酷黑 65W" panose="020B0604020202020204" charset="-122"/>
                <a:ea typeface="汉仪雅酷黑 65W" panose="020B0604020202020204" charset="-122"/>
                <a:cs typeface="汉仪雅酷黑 65W" panose="020B0604020202020204" charset="-122"/>
                <a:sym typeface="+mn-ea"/>
              </a:rPr>
              <a:t>JSP</a:t>
            </a:r>
            <a:r>
              <a:rPr lang="zh-CN" altLang="en-US" sz="1800" dirty="0">
                <a:latin typeface="汉仪雅酷黑 65W" panose="020B0604020202020204" charset="-122"/>
                <a:ea typeface="汉仪雅酷黑 65W" panose="020B0604020202020204" charset="-122"/>
                <a:cs typeface="汉仪雅酷黑 65W" panose="020B0604020202020204" charset="-122"/>
                <a:sym typeface="+mn-ea"/>
              </a:rPr>
              <a:t>指令元素。</a:t>
            </a:r>
          </a:p>
          <a:p>
            <a:pPr>
              <a:lnSpc>
                <a:spcPct val="150000"/>
              </a:lnSpc>
            </a:pPr>
            <a:endParaRPr lang="zh-CN" dirty="0">
              <a:latin typeface="汉仪雅酷黑 65W" panose="020B0604020202020204" charset="-122"/>
              <a:ea typeface="汉仪雅酷黑 65W" panose="020B0604020202020204" charset="-122"/>
              <a:sym typeface="+mn-ea"/>
            </a:endParaRPr>
          </a:p>
        </p:txBody>
      </p:sp>
      <p:grpSp>
        <p:nvGrpSpPr>
          <p:cNvPr id="19" name="组合 18"/>
          <p:cNvGrpSpPr/>
          <p:nvPr>
            <p:custDataLst>
              <p:tags r:id="rId2"/>
            </p:custDataLst>
          </p:nvPr>
        </p:nvGrpSpPr>
        <p:grpSpPr>
          <a:xfrm>
            <a:off x="114620" y="506571"/>
            <a:ext cx="8925795" cy="201335"/>
            <a:chOff x="152827" y="104775"/>
            <a:chExt cx="11901060" cy="268446"/>
          </a:xfrm>
        </p:grpSpPr>
        <p:sp>
          <p:nvSpPr>
            <p:cNvPr id="20" name="等腰三角形 19"/>
            <p:cNvSpPr/>
            <p:nvPr userDrawn="1">
              <p:custDataLst>
                <p:tags r:id="rId14"/>
              </p:custDataLst>
            </p:nvPr>
          </p:nvSpPr>
          <p:spPr>
            <a:xfrm>
              <a:off x="226219" y="104775"/>
              <a:ext cx="339306" cy="268446"/>
            </a:xfrm>
            <a:prstGeom prst="triangle">
              <a:avLst>
                <a:gd name="adj" fmla="val 49837"/>
              </a:avLst>
            </a:prstGeom>
            <a:solidFill>
              <a:schemeClr val="accent1">
                <a:lumMod val="7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1" name="等腰三角形 20"/>
            <p:cNvSpPr/>
            <p:nvPr userDrawn="1">
              <p:custDataLst>
                <p:tags r:id="rId15"/>
              </p:custDataLst>
            </p:nvPr>
          </p:nvSpPr>
          <p:spPr>
            <a:xfrm>
              <a:off x="152827" y="161925"/>
              <a:ext cx="335329" cy="211296"/>
            </a:xfrm>
            <a:prstGeom prst="triangle">
              <a:avLst>
                <a:gd name="adj" fmla="val 28002"/>
              </a:avLst>
            </a:pr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2" name="等腰三角形 21"/>
            <p:cNvSpPr/>
            <p:nvPr userDrawn="1">
              <p:custDataLst>
                <p:tags r:id="rId16"/>
              </p:custDataLst>
            </p:nvPr>
          </p:nvSpPr>
          <p:spPr>
            <a:xfrm flipH="1">
              <a:off x="11606211" y="114300"/>
              <a:ext cx="447676" cy="250030"/>
            </a:xfrm>
            <a:prstGeom prst="triangle">
              <a:avLst>
                <a:gd name="adj" fmla="val 73825"/>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350" dirty="0"/>
            </a:p>
          </p:txBody>
        </p:sp>
        <p:sp>
          <p:nvSpPr>
            <p:cNvPr id="23" name="等腰三角形 22"/>
            <p:cNvSpPr/>
            <p:nvPr userDrawn="1">
              <p:custDataLst>
                <p:tags r:id="rId17"/>
              </p:custDataLst>
            </p:nvPr>
          </p:nvSpPr>
          <p:spPr>
            <a:xfrm flipH="1">
              <a:off x="11649074" y="154781"/>
              <a:ext cx="354804" cy="195261"/>
            </a:xfrm>
            <a:prstGeom prst="triangle">
              <a:avLst>
                <a:gd name="adj" fmla="val 7382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350" dirty="0"/>
            </a:p>
          </p:txBody>
        </p:sp>
      </p:grpSp>
      <p:pic>
        <p:nvPicPr>
          <p:cNvPr id="13" name="图片 12" descr="8"/>
          <p:cNvPicPr>
            <a:picLocks noChangeAspect="1"/>
          </p:cNvPicPr>
          <p:nvPr/>
        </p:nvPicPr>
        <p:blipFill>
          <a:blip r:embed="rId19"/>
          <a:stretch>
            <a:fillRect/>
          </a:stretch>
        </p:blipFill>
        <p:spPr>
          <a:xfrm>
            <a:off x="601345" y="996315"/>
            <a:ext cx="2352675" cy="619125"/>
          </a:xfrm>
          <a:prstGeom prst="rect">
            <a:avLst/>
          </a:prstGeom>
        </p:spPr>
      </p:pic>
      <p:sp>
        <p:nvSpPr>
          <p:cNvPr id="15" name="文本框 14"/>
          <p:cNvSpPr txBox="1"/>
          <p:nvPr/>
        </p:nvSpPr>
        <p:spPr>
          <a:xfrm>
            <a:off x="802005" y="1115060"/>
            <a:ext cx="2152015" cy="398780"/>
          </a:xfrm>
          <a:prstGeom prst="rect">
            <a:avLst/>
          </a:prstGeom>
          <a:noFill/>
        </p:spPr>
        <p:txBody>
          <a:bodyPr wrap="square" rtlCol="0">
            <a:spAutoFit/>
          </a:bodyPr>
          <a:lstStyle/>
          <a:p>
            <a:pPr algn="l"/>
            <a:r>
              <a:rPr lang="en-US" altLang="zh-CN" sz="2000">
                <a:solidFill>
                  <a:schemeClr val="bg1"/>
                </a:solidFill>
                <a:latin typeface="汉仪雅酷黑 65W" panose="020B0604020202020204" charset="-122"/>
                <a:ea typeface="汉仪雅酷黑 65W" panose="020B0604020202020204" charset="-122"/>
              </a:rPr>
              <a:t>    </a:t>
            </a:r>
            <a:r>
              <a:rPr lang="zh-CN" altLang="en-US" sz="2000">
                <a:solidFill>
                  <a:schemeClr val="bg1"/>
                </a:solidFill>
                <a:latin typeface="汉仪雅酷黑 65W" panose="020B0604020202020204" charset="-122"/>
                <a:ea typeface="汉仪雅酷黑 65W" panose="020B0604020202020204" charset="-122"/>
              </a:rPr>
              <a:t>本章小结</a:t>
            </a:r>
          </a:p>
        </p:txBody>
      </p:sp>
      <p:cxnSp>
        <p:nvCxnSpPr>
          <p:cNvPr id="24" name="直接连接符 23"/>
          <p:cNvCxnSpPr/>
          <p:nvPr>
            <p:custDataLst>
              <p:tags r:id="rId3"/>
            </p:custDataLst>
          </p:nvPr>
        </p:nvCxnSpPr>
        <p:spPr>
          <a:xfrm>
            <a:off x="829310" y="2169795"/>
            <a:ext cx="742696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 name="直接连接符 1"/>
          <p:cNvCxnSpPr/>
          <p:nvPr>
            <p:custDataLst>
              <p:tags r:id="rId4"/>
            </p:custDataLst>
          </p:nvPr>
        </p:nvCxnSpPr>
        <p:spPr>
          <a:xfrm>
            <a:off x="830580" y="2590165"/>
            <a:ext cx="742696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custDataLst>
              <p:tags r:id="rId5"/>
            </p:custDataLst>
          </p:nvPr>
        </p:nvCxnSpPr>
        <p:spPr>
          <a:xfrm>
            <a:off x="802005" y="3010535"/>
            <a:ext cx="742696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p:custDataLst>
              <p:tags r:id="rId6"/>
            </p:custDataLst>
          </p:nvPr>
        </p:nvCxnSpPr>
        <p:spPr>
          <a:xfrm>
            <a:off x="747395" y="3430905"/>
            <a:ext cx="742696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custDataLst>
              <p:tags r:id="rId7"/>
            </p:custDataLst>
          </p:nvPr>
        </p:nvCxnSpPr>
        <p:spPr>
          <a:xfrm>
            <a:off x="747395" y="3818890"/>
            <a:ext cx="742696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custDataLst>
              <p:tags r:id="rId8"/>
            </p:custDataLst>
          </p:nvPr>
        </p:nvCxnSpPr>
        <p:spPr>
          <a:xfrm>
            <a:off x="747395" y="4206875"/>
            <a:ext cx="742696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custDataLst>
              <p:tags r:id="rId9"/>
            </p:custDataLst>
          </p:nvPr>
        </p:nvCxnSpPr>
        <p:spPr>
          <a:xfrm>
            <a:off x="802005" y="4645660"/>
            <a:ext cx="742696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custDataLst>
              <p:tags r:id="rId10"/>
            </p:custDataLst>
          </p:nvPr>
        </p:nvCxnSpPr>
        <p:spPr>
          <a:xfrm>
            <a:off x="747395" y="5084445"/>
            <a:ext cx="742696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12" name="图片 11" descr="未标题-1"/>
          <p:cNvPicPr>
            <a:picLocks noChangeAspect="1"/>
          </p:cNvPicPr>
          <p:nvPr>
            <p:custDataLst>
              <p:tags r:id="rId11"/>
            </p:custDataLst>
          </p:nvPr>
        </p:nvPicPr>
        <p:blipFill>
          <a:blip r:embed="rId20"/>
          <a:stretch>
            <a:fillRect/>
          </a:stretch>
        </p:blipFill>
        <p:spPr>
          <a:xfrm>
            <a:off x="144145" y="104140"/>
            <a:ext cx="1975485" cy="494030"/>
          </a:xfrm>
          <a:prstGeom prst="rect">
            <a:avLst/>
          </a:prstGeom>
        </p:spPr>
      </p:pic>
      <p:sp>
        <p:nvSpPr>
          <p:cNvPr id="7" name="矩形 6">
            <a:extLst>
              <a:ext uri="{FF2B5EF4-FFF2-40B4-BE49-F238E27FC236}">
                <a16:creationId xmlns:a16="http://schemas.microsoft.com/office/drawing/2014/main" id="{0F75354C-F32E-51A3-EF24-776D872FE391}"/>
              </a:ext>
            </a:extLst>
          </p:cNvPr>
          <p:cNvSpPr/>
          <p:nvPr/>
        </p:nvSpPr>
        <p:spPr>
          <a:xfrm>
            <a:off x="6679096" y="227965"/>
            <a:ext cx="2295240" cy="494030"/>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grpSp>
        <p:nvGrpSpPr>
          <p:cNvPr id="8" name="组合 7">
            <a:extLst>
              <a:ext uri="{FF2B5EF4-FFF2-40B4-BE49-F238E27FC236}">
                <a16:creationId xmlns:a16="http://schemas.microsoft.com/office/drawing/2014/main" id="{822714FC-FEBC-4232-216E-E4809EF6334E}"/>
              </a:ext>
            </a:extLst>
          </p:cNvPr>
          <p:cNvGrpSpPr/>
          <p:nvPr/>
        </p:nvGrpSpPr>
        <p:grpSpPr>
          <a:xfrm>
            <a:off x="6911340" y="227965"/>
            <a:ext cx="2143125" cy="307975"/>
            <a:chOff x="3716" y="3214"/>
            <a:chExt cx="8453" cy="485"/>
          </a:xfrm>
        </p:grpSpPr>
        <p:sp>
          <p:nvSpPr>
            <p:cNvPr id="10" name="文本框 9">
              <a:extLst>
                <a:ext uri="{FF2B5EF4-FFF2-40B4-BE49-F238E27FC236}">
                  <a16:creationId xmlns:a16="http://schemas.microsoft.com/office/drawing/2014/main" id="{FE6C212D-C32D-3548-1143-DEED23FF3265}"/>
                </a:ext>
              </a:extLst>
            </p:cNvPr>
            <p:cNvSpPr txBox="1"/>
            <p:nvPr>
              <p:custDataLst>
                <p:tags r:id="rId12"/>
              </p:custDataLst>
            </p:nvPr>
          </p:nvSpPr>
          <p:spPr>
            <a:xfrm>
              <a:off x="4002" y="3214"/>
              <a:ext cx="8167" cy="485"/>
            </a:xfrm>
            <a:prstGeom prst="rect">
              <a:avLst/>
            </a:prstGeom>
            <a:noFill/>
          </p:spPr>
          <p:txBody>
            <a:bodyPr wrap="square" rtlCol="0">
              <a:spAutoFit/>
            </a:bodyPr>
            <a:lstStyle/>
            <a:p>
              <a:pPr indent="0" fontAlgn="auto">
                <a:lnSpc>
                  <a:spcPct val="100000"/>
                </a:lnSpc>
              </a:pP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第</a:t>
              </a:r>
              <a:r>
                <a:rPr lang="en-US" altLang="zh-CN" sz="1400" dirty="0">
                  <a:solidFill>
                    <a:srgbClr val="3077B5"/>
                  </a:solidFill>
                  <a:latin typeface="汉仪雅酷黑简" panose="00020600040101010101" charset="-122"/>
                  <a:ea typeface="汉仪雅酷黑简" panose="00020600040101010101" charset="-122"/>
                  <a:cs typeface="汉仪雅酷黑简" panose="00020600040101010101" charset="-122"/>
                </a:rPr>
                <a:t>7</a:t>
              </a: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章</a:t>
              </a:r>
              <a:r>
                <a:rPr lang="en-US" altLang="zh-CN" sz="1400" dirty="0">
                  <a:solidFill>
                    <a:srgbClr val="3077B5"/>
                  </a:solidFill>
                  <a:latin typeface="汉仪雅酷黑简" panose="00020600040101010101" charset="-122"/>
                  <a:ea typeface="汉仪雅酷黑简" panose="00020600040101010101" charset="-122"/>
                  <a:cs typeface="汉仪雅酷黑简" panose="00020600040101010101" charset="-122"/>
                </a:rPr>
                <a:t> JSP</a:t>
              </a: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技术基础</a:t>
              </a:r>
            </a:p>
          </p:txBody>
        </p:sp>
        <p:sp>
          <p:nvSpPr>
            <p:cNvPr id="17" name="矩形 16">
              <a:extLst>
                <a:ext uri="{FF2B5EF4-FFF2-40B4-BE49-F238E27FC236}">
                  <a16:creationId xmlns:a16="http://schemas.microsoft.com/office/drawing/2014/main" id="{BCDCC432-9AF9-1B73-7F7A-D6E51A0D13CB}"/>
                </a:ext>
              </a:extLst>
            </p:cNvPr>
            <p:cNvSpPr/>
            <p:nvPr>
              <p:custDataLst>
                <p:tags r:id="rId13"/>
              </p:custDataLst>
            </p:nvPr>
          </p:nvSpPr>
          <p:spPr>
            <a:xfrm>
              <a:off x="3716" y="3292"/>
              <a:ext cx="286" cy="327"/>
            </a:xfrm>
            <a:prstGeom prst="rect">
              <a:avLst/>
            </a:prstGeom>
            <a:solidFill>
              <a:srgbClr val="3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6"/>
          <p:cNvPicPr>
            <a:picLocks noChangeAspect="1"/>
          </p:cNvPicPr>
          <p:nvPr/>
        </p:nvPicPr>
        <p:blipFill>
          <a:blip r:embed="rId8"/>
          <a:stretch>
            <a:fillRect/>
          </a:stretch>
        </p:blipFill>
        <p:spPr>
          <a:xfrm>
            <a:off x="-4445" y="0"/>
            <a:ext cx="8107680" cy="584200"/>
          </a:xfrm>
          <a:prstGeom prst="rect">
            <a:avLst/>
          </a:prstGeom>
        </p:spPr>
      </p:pic>
      <p:pic>
        <p:nvPicPr>
          <p:cNvPr id="5" name="图片 4" descr="5"/>
          <p:cNvPicPr>
            <a:picLocks noChangeAspect="1"/>
          </p:cNvPicPr>
          <p:nvPr/>
        </p:nvPicPr>
        <p:blipFill>
          <a:blip r:embed="rId9"/>
          <a:stretch>
            <a:fillRect/>
          </a:stretch>
        </p:blipFill>
        <p:spPr>
          <a:xfrm>
            <a:off x="3091815" y="5311775"/>
            <a:ext cx="6116955" cy="408305"/>
          </a:xfrm>
          <a:prstGeom prst="rect">
            <a:avLst/>
          </a:prstGeom>
        </p:spPr>
      </p:pic>
      <p:sp>
        <p:nvSpPr>
          <p:cNvPr id="9" name="文本框 8"/>
          <p:cNvSpPr txBox="1"/>
          <p:nvPr/>
        </p:nvSpPr>
        <p:spPr>
          <a:xfrm>
            <a:off x="400685" y="765810"/>
            <a:ext cx="3932555" cy="398780"/>
          </a:xfrm>
          <a:prstGeom prst="rect">
            <a:avLst/>
          </a:prstGeom>
          <a:noFill/>
        </p:spPr>
        <p:txBody>
          <a:bodyPr wrap="square" rtlCol="0">
            <a:spAutoFit/>
          </a:bodyPr>
          <a:lstStyle/>
          <a:p>
            <a:r>
              <a:rPr 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7</a:t>
            </a:r>
            <a:r>
              <a:rPr sz="2000" b="1" dirty="0">
                <a:solidFill>
                  <a:srgbClr val="3077B5"/>
                </a:solidFill>
                <a:latin typeface="汉仪雅酷黑 65W" panose="020B0604020202020204" charset="-122"/>
                <a:ea typeface="汉仪雅酷黑 65W" panose="020B0604020202020204" charset="-122"/>
                <a:cs typeface="汉仪雅酷黑 65W" panose="020B0604020202020204" charset="-122"/>
              </a:rPr>
              <a:t>.1 </a:t>
            </a:r>
            <a:r>
              <a:rPr lang="en-US" altLang="zh-CN" sz="2000" b="1" dirty="0">
                <a:solidFill>
                  <a:srgbClr val="3077B5"/>
                </a:solidFill>
                <a:latin typeface="汉仪雅酷黑 65W" panose="020B0604020202020204" charset="-122"/>
                <a:ea typeface="汉仪雅酷黑 65W" panose="020B0604020202020204" charset="-122"/>
                <a:cs typeface="汉仪雅酷黑 65W" panose="020B0604020202020204" charset="-122"/>
              </a:rPr>
              <a:t>JSP</a:t>
            </a:r>
            <a:r>
              <a:rPr lang="zh-CN" alt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概述</a:t>
            </a:r>
          </a:p>
        </p:txBody>
      </p:sp>
      <p:pic>
        <p:nvPicPr>
          <p:cNvPr id="3" name="图片 2" descr="未标题-1"/>
          <p:cNvPicPr>
            <a:picLocks noChangeAspect="1"/>
          </p:cNvPicPr>
          <p:nvPr>
            <p:custDataLst>
              <p:tags r:id="rId1"/>
            </p:custDataLst>
          </p:nvPr>
        </p:nvPicPr>
        <p:blipFill>
          <a:blip r:embed="rId10"/>
          <a:stretch>
            <a:fillRect/>
          </a:stretch>
        </p:blipFill>
        <p:spPr>
          <a:xfrm>
            <a:off x="144145" y="104140"/>
            <a:ext cx="1975485" cy="494030"/>
          </a:xfrm>
          <a:prstGeom prst="rect">
            <a:avLst/>
          </a:prstGeom>
        </p:spPr>
      </p:pic>
      <p:grpSp>
        <p:nvGrpSpPr>
          <p:cNvPr id="4" name="组合 3"/>
          <p:cNvGrpSpPr/>
          <p:nvPr/>
        </p:nvGrpSpPr>
        <p:grpSpPr>
          <a:xfrm>
            <a:off x="6911340" y="227965"/>
            <a:ext cx="2143125" cy="521970"/>
            <a:chOff x="3716" y="3214"/>
            <a:chExt cx="8453" cy="822"/>
          </a:xfrm>
        </p:grpSpPr>
        <p:sp>
          <p:nvSpPr>
            <p:cNvPr id="8" name="文本框 7"/>
            <p:cNvSpPr txBox="1"/>
            <p:nvPr>
              <p:custDataLst>
                <p:tags r:id="rId4"/>
              </p:custDataLst>
            </p:nvPr>
          </p:nvSpPr>
          <p:spPr>
            <a:xfrm>
              <a:off x="4002" y="3214"/>
              <a:ext cx="8167" cy="822"/>
            </a:xfrm>
            <a:prstGeom prst="rect">
              <a:avLst/>
            </a:prstGeom>
            <a:noFill/>
          </p:spPr>
          <p:txBody>
            <a:bodyPr wrap="square" rtlCol="0">
              <a:spAutoFit/>
            </a:bodyPr>
            <a:lstStyle/>
            <a:p>
              <a:pPr indent="0" fontAlgn="auto">
                <a:lnSpc>
                  <a:spcPct val="100000"/>
                </a:lnSpc>
              </a:pP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第3章  Java的多线程机制及其网络程序设计</a:t>
              </a:r>
            </a:p>
          </p:txBody>
        </p:sp>
        <p:sp>
          <p:nvSpPr>
            <p:cNvPr id="14" name="矩形 13"/>
            <p:cNvSpPr/>
            <p:nvPr>
              <p:custDataLst>
                <p:tags r:id="rId5"/>
              </p:custDataLst>
            </p:nvPr>
          </p:nvSpPr>
          <p:spPr>
            <a:xfrm>
              <a:off x="3716" y="3292"/>
              <a:ext cx="286" cy="327"/>
            </a:xfrm>
            <a:prstGeom prst="rect">
              <a:avLst/>
            </a:prstGeom>
            <a:solidFill>
              <a:srgbClr val="3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606646" y="1287780"/>
            <a:ext cx="8272463" cy="4431983"/>
          </a:xfrm>
          <a:prstGeom prst="rect">
            <a:avLst/>
          </a:prstGeom>
          <a:noFill/>
        </p:spPr>
        <p:txBody>
          <a:bodyPr wrap="square" rtlCol="0">
            <a:spAutoFit/>
          </a:bodyPr>
          <a:lstStyle/>
          <a:p>
            <a:pPr indent="457200" algn="just">
              <a:extLst>
                <a:ext uri="{35155182-B16C-46BC-9424-99874614C6A1}">
                  <wpsdc:indentchars xmlns:lc="http://schemas.openxmlformats.org/drawingml/2006/lockedCanvas" xmlns="" xmlns:wpsdc="http://www.wps.cn/officeDocument/2017/drawingmlCustomData" val="200" checksum="59296752"/>
                  <wpsdc:marlchars xmlns:lc="http://schemas.openxmlformats.org/drawingml/2006/lockedCanvas" xmlns="" xmlns:wpsdc="http://www.wps.cn/officeDocument/2017/drawingmlCustomData" val="0" checksum="0"/>
                </a:ext>
              </a:extLst>
            </a:pPr>
            <a:r>
              <a:rPr lang="en-US" altLang="zh-CN" sz="1800" kern="100" dirty="0">
                <a:effectLst/>
                <a:latin typeface="Times New Roman" panose="02020603050405020304" pitchFamily="18" charset="0"/>
                <a:ea typeface="汉仪雅酷黑 65W" panose="020B0604020202020204"/>
              </a:rPr>
              <a:t>JSP</a:t>
            </a:r>
            <a:r>
              <a:rPr lang="zh-CN" altLang="zh-CN" sz="1800" kern="100" dirty="0">
                <a:effectLst/>
                <a:latin typeface="Times New Roman" panose="02020603050405020304" pitchFamily="18" charset="0"/>
                <a:ea typeface="汉仪雅酷黑 65W" panose="020B0604020202020204"/>
              </a:rPr>
              <a:t>网页文件具有如下特点：</a:t>
            </a:r>
            <a:endParaRPr lang="en-US" altLang="zh-CN" sz="1800" kern="100" dirty="0">
              <a:effectLst/>
              <a:latin typeface="Times New Roman" panose="02020603050405020304" pitchFamily="18" charset="0"/>
              <a:ea typeface="汉仪雅酷黑 65W" panose="020B0604020202020204"/>
            </a:endParaRPr>
          </a:p>
          <a:p>
            <a:pPr indent="457200" algn="just">
              <a:extLst>
                <a:ext uri="{35155182-B16C-46BC-9424-99874614C6A1}">
                  <wpsdc:indentchars xmlns:lc="http://schemas.openxmlformats.org/drawingml/2006/lockedCanvas" xmlns="" xmlns:wpsdc="http://www.wps.cn/officeDocument/2017/drawingmlCustomData" val="200" checksum="59296752"/>
                  <wpsdc:marlchars xmlns:lc="http://schemas.openxmlformats.org/drawingml/2006/lockedCanvas" xmlns="" xmlns:wpsdc="http://www.wps.cn/officeDocument/2017/drawingmlCustomData" val="0" checksum="0"/>
                </a:ext>
              </a:extLst>
            </a:pPr>
            <a:r>
              <a:rPr lang="zh-CN" altLang="zh-CN" sz="1800" kern="100" dirty="0">
                <a:effectLst/>
                <a:latin typeface="Times New Roman" panose="02020603050405020304" pitchFamily="18" charset="0"/>
                <a:ea typeface="汉仪雅酷黑 65W" panose="020B0604020202020204"/>
              </a:rPr>
              <a:t>（</a:t>
            </a:r>
            <a:r>
              <a:rPr lang="en-US" altLang="zh-CN" sz="1800" kern="100" dirty="0">
                <a:effectLst/>
                <a:latin typeface="Times New Roman" panose="02020603050405020304" pitchFamily="18" charset="0"/>
                <a:ea typeface="汉仪雅酷黑 65W" panose="020B0604020202020204"/>
              </a:rPr>
              <a:t>1</a:t>
            </a:r>
            <a:r>
              <a:rPr lang="zh-CN" altLang="zh-CN" sz="1800" kern="100" dirty="0">
                <a:effectLst/>
                <a:latin typeface="Times New Roman" panose="02020603050405020304" pitchFamily="18" charset="0"/>
                <a:ea typeface="汉仪雅酷黑 65W" panose="020B0604020202020204"/>
              </a:rPr>
              <a:t>）</a:t>
            </a:r>
            <a:r>
              <a:rPr lang="en-US" altLang="zh-CN" sz="1800" kern="100" dirty="0">
                <a:effectLst/>
                <a:latin typeface="Times New Roman" panose="02020603050405020304" pitchFamily="18" charset="0"/>
                <a:ea typeface="汉仪雅酷黑 65W" panose="020B0604020202020204"/>
              </a:rPr>
              <a:t>JSP</a:t>
            </a:r>
            <a:r>
              <a:rPr lang="zh-CN" altLang="zh-CN" sz="1800" kern="100" dirty="0">
                <a:effectLst/>
                <a:latin typeface="Times New Roman" panose="02020603050405020304" pitchFamily="18" charset="0"/>
                <a:ea typeface="汉仪雅酷黑 65W" panose="020B0604020202020204"/>
              </a:rPr>
              <a:t>页面被编译后可以多次直接运行、代码的执行效率高</a:t>
            </a:r>
            <a:endParaRPr lang="en-US" altLang="zh-CN" sz="1800" kern="100" dirty="0">
              <a:effectLst/>
              <a:latin typeface="Times New Roman" panose="02020603050405020304" pitchFamily="18" charset="0"/>
              <a:ea typeface="汉仪雅酷黑 65W" panose="020B0604020202020204"/>
            </a:endParaRPr>
          </a:p>
          <a:p>
            <a:pPr indent="457200" algn="just">
              <a:extLst>
                <a:ext uri="{35155182-B16C-46BC-9424-99874614C6A1}">
                  <wpsdc:indentchars xmlns:lc="http://schemas.openxmlformats.org/drawingml/2006/lockedCanvas" xmlns="" xmlns:wpsdc="http://www.wps.cn/officeDocument/2017/drawingmlCustomData" val="200" checksum="59296752"/>
                  <wpsdc:marlchars xmlns:lc="http://schemas.openxmlformats.org/drawingml/2006/lockedCanvas" xmlns="" xmlns:wpsdc="http://www.wps.cn/officeDocument/2017/drawingmlCustomData" val="0" checksum="0"/>
                </a:ext>
              </a:extLst>
            </a:pPr>
            <a:r>
              <a:rPr lang="en-US" altLang="zh-CN" sz="1600" kern="100" dirty="0">
                <a:effectLst/>
                <a:latin typeface="Times New Roman" panose="02020603050405020304" pitchFamily="18" charset="0"/>
                <a:ea typeface="汉仪雅酷黑 65W" panose="020B0604020202020204"/>
                <a:cs typeface="Times New Roman" panose="02020603050405020304" pitchFamily="18" charset="0"/>
              </a:rPr>
              <a:t>	</a:t>
            </a:r>
            <a:r>
              <a:rPr lang="zh-CN" altLang="zh-CN" sz="1600" kern="100" dirty="0">
                <a:effectLst/>
                <a:latin typeface="Times New Roman" panose="02020603050405020304" pitchFamily="18" charset="0"/>
                <a:ea typeface="汉仪雅酷黑 65W" panose="020B0604020202020204"/>
                <a:cs typeface="Times New Roman" panose="02020603050405020304" pitchFamily="18" charset="0"/>
              </a:rPr>
              <a:t>当</a:t>
            </a:r>
            <a:r>
              <a:rPr lang="en-US" altLang="zh-CN" sz="1600" kern="100" dirty="0">
                <a:effectLst/>
                <a:latin typeface="Times New Roman" panose="02020603050405020304" pitchFamily="18" charset="0"/>
                <a:ea typeface="汉仪雅酷黑 65W" panose="020B0604020202020204"/>
                <a:cs typeface="Times New Roman" panose="02020603050405020304" pitchFamily="18" charset="0"/>
              </a:rPr>
              <a:t>JSP</a:t>
            </a:r>
            <a:r>
              <a:rPr lang="zh-CN" altLang="zh-CN" sz="1600" kern="100" dirty="0">
                <a:effectLst/>
                <a:latin typeface="Times New Roman" panose="02020603050405020304" pitchFamily="18" charset="0"/>
                <a:ea typeface="汉仪雅酷黑 65W" panose="020B0604020202020204"/>
                <a:cs typeface="Times New Roman" panose="02020603050405020304" pitchFamily="18" charset="0"/>
              </a:rPr>
              <a:t>页面第一次被请求时，</a:t>
            </a:r>
            <a:r>
              <a:rPr lang="en-US" altLang="zh-CN" sz="1600" kern="100" dirty="0">
                <a:effectLst/>
                <a:latin typeface="Times New Roman" panose="02020603050405020304" pitchFamily="18" charset="0"/>
                <a:ea typeface="汉仪雅酷黑 65W" panose="020B0604020202020204"/>
                <a:cs typeface="Times New Roman" panose="02020603050405020304" pitchFamily="18" charset="0"/>
              </a:rPr>
              <a:t>JSP</a:t>
            </a:r>
            <a:r>
              <a:rPr lang="zh-CN" altLang="zh-CN" sz="1600" kern="100" dirty="0">
                <a:effectLst/>
                <a:latin typeface="Times New Roman" panose="02020603050405020304" pitchFamily="18" charset="0"/>
                <a:ea typeface="汉仪雅酷黑 65W" panose="020B0604020202020204"/>
                <a:cs typeface="Times New Roman" panose="02020603050405020304" pitchFamily="18" charset="0"/>
              </a:rPr>
              <a:t>页面先被转换为</a:t>
            </a:r>
            <a:r>
              <a:rPr lang="en-US" altLang="zh-CN" sz="1600" kern="100" dirty="0">
                <a:effectLst/>
                <a:latin typeface="Times New Roman" panose="02020603050405020304" pitchFamily="18" charset="0"/>
                <a:ea typeface="汉仪雅酷黑 65W" panose="020B0604020202020204"/>
                <a:cs typeface="Times New Roman" panose="02020603050405020304" pitchFamily="18" charset="0"/>
              </a:rPr>
              <a:t>Java servlet</a:t>
            </a:r>
            <a:r>
              <a:rPr lang="zh-CN" altLang="zh-CN" sz="1600" kern="100" dirty="0">
                <a:effectLst/>
                <a:latin typeface="Times New Roman" panose="02020603050405020304" pitchFamily="18" charset="0"/>
                <a:ea typeface="汉仪雅酷黑 65W" panose="020B0604020202020204"/>
                <a:cs typeface="Times New Roman" panose="02020603050405020304" pitchFamily="18" charset="0"/>
              </a:rPr>
              <a:t>，然后被编译成</a:t>
            </a:r>
            <a:r>
              <a:rPr lang="en-US" altLang="zh-CN" sz="1600" kern="100" dirty="0">
                <a:effectLst/>
                <a:latin typeface="Times New Roman" panose="02020603050405020304" pitchFamily="18" charset="0"/>
                <a:ea typeface="汉仪雅酷黑 65W" panose="020B0604020202020204"/>
                <a:cs typeface="Times New Roman" panose="02020603050405020304" pitchFamily="18" charset="0"/>
              </a:rPr>
              <a:t>.</a:t>
            </a:r>
            <a:r>
              <a:rPr lang="en-US" altLang="zh-CN" sz="1600" kern="100" dirty="0" err="1">
                <a:effectLst/>
                <a:latin typeface="Times New Roman" panose="02020603050405020304" pitchFamily="18" charset="0"/>
                <a:ea typeface="汉仪雅酷黑 65W" panose="020B0604020202020204"/>
                <a:cs typeface="Times New Roman" panose="02020603050405020304" pitchFamily="18" charset="0"/>
              </a:rPr>
              <a:t>calss</a:t>
            </a:r>
            <a:r>
              <a:rPr lang="zh-CN" altLang="zh-CN" sz="1600" kern="100" dirty="0">
                <a:effectLst/>
                <a:latin typeface="Times New Roman" panose="02020603050405020304" pitchFamily="18" charset="0"/>
                <a:ea typeface="汉仪雅酷黑 65W" panose="020B0604020202020204"/>
                <a:cs typeface="Times New Roman" panose="02020603050405020304" pitchFamily="18" charset="0"/>
              </a:rPr>
              <a:t>文件。在访问者的后续请求中，只要该</a:t>
            </a:r>
            <a:r>
              <a:rPr lang="en-US" altLang="zh-CN" sz="1600" kern="100" dirty="0">
                <a:effectLst/>
                <a:latin typeface="Times New Roman" panose="02020603050405020304" pitchFamily="18" charset="0"/>
                <a:ea typeface="汉仪雅酷黑 65W" panose="020B0604020202020204"/>
                <a:cs typeface="Times New Roman" panose="02020603050405020304" pitchFamily="18" charset="0"/>
              </a:rPr>
              <a:t>JSP</a:t>
            </a:r>
            <a:r>
              <a:rPr lang="zh-CN" altLang="zh-CN" sz="1600" kern="100" dirty="0">
                <a:effectLst/>
                <a:latin typeface="Times New Roman" panose="02020603050405020304" pitchFamily="18" charset="0"/>
                <a:ea typeface="汉仪雅酷黑 65W" panose="020B0604020202020204"/>
                <a:cs typeface="Times New Roman" panose="02020603050405020304" pitchFamily="18" charset="0"/>
              </a:rPr>
              <a:t>页面未被改动且</a:t>
            </a:r>
            <a:r>
              <a:rPr lang="en-US" altLang="zh-CN" sz="1600" kern="100" dirty="0">
                <a:effectLst/>
                <a:latin typeface="Times New Roman" panose="02020603050405020304" pitchFamily="18" charset="0"/>
                <a:ea typeface="汉仪雅酷黑 65W" panose="020B0604020202020204"/>
                <a:cs typeface="Times New Roman" panose="02020603050405020304" pitchFamily="18" charset="0"/>
              </a:rPr>
              <a:t>Web</a:t>
            </a:r>
            <a:r>
              <a:rPr lang="zh-CN" altLang="zh-CN" sz="1600" kern="100" dirty="0">
                <a:effectLst/>
                <a:latin typeface="Times New Roman" panose="02020603050405020304" pitchFamily="18" charset="0"/>
                <a:ea typeface="汉仪雅酷黑 65W" panose="020B0604020202020204"/>
                <a:cs typeface="Times New Roman" panose="02020603050405020304" pitchFamily="18" charset="0"/>
              </a:rPr>
              <a:t>服务器未被重新启动，</a:t>
            </a:r>
            <a:r>
              <a:rPr lang="en-US" altLang="zh-CN" sz="1600" kern="100" dirty="0">
                <a:effectLst/>
                <a:latin typeface="Times New Roman" panose="02020603050405020304" pitchFamily="18" charset="0"/>
                <a:ea typeface="汉仪雅酷黑 65W" panose="020B0604020202020204"/>
                <a:cs typeface="Times New Roman" panose="02020603050405020304" pitchFamily="18" charset="0"/>
              </a:rPr>
              <a:t>JSP</a:t>
            </a:r>
            <a:r>
              <a:rPr lang="zh-CN" altLang="zh-CN" sz="1600" kern="100" dirty="0">
                <a:effectLst/>
                <a:latin typeface="Times New Roman" panose="02020603050405020304" pitchFamily="18" charset="0"/>
                <a:ea typeface="汉仪雅酷黑 65W" panose="020B0604020202020204"/>
                <a:cs typeface="Times New Roman" panose="02020603050405020304" pitchFamily="18" charset="0"/>
              </a:rPr>
              <a:t>页面就不会被重新编译。服务器会直接执行已编译好的</a:t>
            </a:r>
            <a:r>
              <a:rPr lang="en-US" altLang="zh-CN" sz="1600" kern="100" dirty="0">
                <a:effectLst/>
                <a:latin typeface="Times New Roman" panose="02020603050405020304" pitchFamily="18" charset="0"/>
                <a:ea typeface="汉仪雅酷黑 65W" panose="020B0604020202020204"/>
                <a:cs typeface="Times New Roman" panose="02020603050405020304" pitchFamily="18" charset="0"/>
              </a:rPr>
              <a:t>.class</a:t>
            </a:r>
            <a:r>
              <a:rPr lang="zh-CN" altLang="zh-CN" sz="1600" kern="100" dirty="0">
                <a:effectLst/>
                <a:latin typeface="Times New Roman" panose="02020603050405020304" pitchFamily="18" charset="0"/>
                <a:ea typeface="汉仪雅酷黑 65W" panose="020B0604020202020204"/>
                <a:cs typeface="Times New Roman" panose="02020603050405020304" pitchFamily="18" charset="0"/>
              </a:rPr>
              <a:t>文件，因此</a:t>
            </a:r>
            <a:r>
              <a:rPr lang="en-US" altLang="zh-CN" sz="1600" kern="100" dirty="0">
                <a:effectLst/>
                <a:latin typeface="Times New Roman" panose="02020603050405020304" pitchFamily="18" charset="0"/>
                <a:ea typeface="汉仪雅酷黑 65W" panose="020B0604020202020204"/>
                <a:cs typeface="Times New Roman" panose="02020603050405020304" pitchFamily="18" charset="0"/>
              </a:rPr>
              <a:t>JSP</a:t>
            </a:r>
            <a:r>
              <a:rPr lang="zh-CN" altLang="zh-CN" sz="1600" kern="100" dirty="0">
                <a:effectLst/>
                <a:latin typeface="Times New Roman" panose="02020603050405020304" pitchFamily="18" charset="0"/>
                <a:ea typeface="汉仪雅酷黑 65W" panose="020B0604020202020204"/>
                <a:cs typeface="Times New Roman" panose="02020603050405020304" pitchFamily="18" charset="0"/>
              </a:rPr>
              <a:t>页面的代码的执行效率很高。</a:t>
            </a:r>
            <a:endParaRPr lang="zh-CN" altLang="zh-CN" sz="1600" kern="100" dirty="0">
              <a:effectLst/>
              <a:latin typeface="Times New Roman" panose="02020603050405020304" pitchFamily="18" charset="0"/>
              <a:ea typeface="汉仪雅酷黑 65W" panose="020B0604020202020204"/>
            </a:endParaRPr>
          </a:p>
          <a:p>
            <a:pPr indent="457200" algn="just">
              <a:extLst>
                <a:ext uri="{35155182-B16C-46BC-9424-99874614C6A1}">
                  <wpsdc:indentchars xmlns:lc="http://schemas.openxmlformats.org/drawingml/2006/lockedCanvas" xmlns="" xmlns:wpsdc="http://www.wps.cn/officeDocument/2017/drawingmlCustomData" val="200" checksum="59296752"/>
                  <wpsdc:marlchars xmlns:lc="http://schemas.openxmlformats.org/drawingml/2006/lockedCanvas" xmlns="" xmlns:wpsdc="http://www.wps.cn/officeDocument/2017/drawingmlCustomData" val="0" checksum="0"/>
                </a:ext>
              </a:extLst>
            </a:pPr>
            <a:r>
              <a:rPr lang="zh-CN" altLang="zh-CN" sz="1800" kern="100" dirty="0">
                <a:effectLst/>
                <a:latin typeface="Times New Roman" panose="02020603050405020304" pitchFamily="18" charset="0"/>
                <a:ea typeface="汉仪雅酷黑 65W" panose="020B0604020202020204"/>
              </a:rPr>
              <a:t>（</a:t>
            </a:r>
            <a:r>
              <a:rPr lang="en-US" altLang="zh-CN" sz="1800" kern="100" dirty="0">
                <a:effectLst/>
                <a:latin typeface="Times New Roman" panose="02020603050405020304" pitchFamily="18" charset="0"/>
                <a:ea typeface="汉仪雅酷黑 65W" panose="020B0604020202020204"/>
              </a:rPr>
              <a:t>2</a:t>
            </a:r>
            <a:r>
              <a:rPr lang="zh-CN" altLang="zh-CN" sz="1800" kern="100" dirty="0">
                <a:effectLst/>
                <a:latin typeface="Times New Roman" panose="02020603050405020304" pitchFamily="18" charset="0"/>
                <a:ea typeface="汉仪雅酷黑 65W" panose="020B0604020202020204"/>
              </a:rPr>
              <a:t>）组件的重用性</a:t>
            </a:r>
            <a:endParaRPr lang="en-US" altLang="zh-CN" sz="1800" kern="100" dirty="0">
              <a:effectLst/>
              <a:latin typeface="Times New Roman" panose="02020603050405020304" pitchFamily="18" charset="0"/>
              <a:ea typeface="汉仪雅酷黑 65W" panose="020B0604020202020204"/>
            </a:endParaRPr>
          </a:p>
          <a:p>
            <a:pPr indent="457200" algn="just">
              <a:extLst>
                <a:ext uri="{35155182-B16C-46BC-9424-99874614C6A1}">
                  <wpsdc:indentchars xmlns:lc="http://schemas.openxmlformats.org/drawingml/2006/lockedCanvas" xmlns="" xmlns:wpsdc="http://www.wps.cn/officeDocument/2017/drawingmlCustomData" val="200" checksum="59296752"/>
                  <wpsdc:marlchars xmlns:lc="http://schemas.openxmlformats.org/drawingml/2006/lockedCanvas" xmlns="" xmlns:wpsdc="http://www.wps.cn/officeDocument/2017/drawingmlCustomData" val="0" checksum="0"/>
                </a:ext>
              </a:extLst>
            </a:pPr>
            <a:r>
              <a:rPr lang="en-US" altLang="zh-CN" sz="1600" kern="100" dirty="0">
                <a:effectLst/>
                <a:latin typeface="Times New Roman" panose="02020603050405020304" pitchFamily="18" charset="0"/>
                <a:ea typeface="汉仪雅酷黑 65W" panose="020B0604020202020204"/>
                <a:cs typeface="Times New Roman" panose="02020603050405020304" pitchFamily="18" charset="0"/>
              </a:rPr>
              <a:t>	JSP</a:t>
            </a:r>
            <a:r>
              <a:rPr lang="zh-CN" altLang="zh-CN" sz="1600" kern="100" dirty="0">
                <a:effectLst/>
                <a:latin typeface="Times New Roman" panose="02020603050405020304" pitchFamily="18" charset="0"/>
                <a:ea typeface="汉仪雅酷黑 65W" panose="020B0604020202020204"/>
                <a:cs typeface="Times New Roman" panose="02020603050405020304" pitchFamily="18" charset="0"/>
              </a:rPr>
              <a:t>页面可以在其内嵌的</a:t>
            </a:r>
            <a:r>
              <a:rPr lang="en-US" altLang="zh-CN" sz="1600" kern="100" dirty="0">
                <a:effectLst/>
                <a:latin typeface="Times New Roman" panose="02020603050405020304" pitchFamily="18" charset="0"/>
                <a:ea typeface="汉仪雅酷黑 65W" panose="020B0604020202020204"/>
                <a:cs typeface="Times New Roman" panose="02020603050405020304" pitchFamily="18" charset="0"/>
              </a:rPr>
              <a:t>Java</a:t>
            </a:r>
            <a:r>
              <a:rPr lang="zh-CN" altLang="zh-CN" sz="1600" kern="100" dirty="0">
                <a:effectLst/>
                <a:latin typeface="Times New Roman" panose="02020603050405020304" pitchFamily="18" charset="0"/>
                <a:ea typeface="汉仪雅酷黑 65W" panose="020B0604020202020204"/>
                <a:cs typeface="Times New Roman" panose="02020603050405020304" pitchFamily="18" charset="0"/>
              </a:rPr>
              <a:t>代码段中使用可重用的</a:t>
            </a:r>
            <a:r>
              <a:rPr lang="en-US" altLang="zh-CN" sz="1600" kern="100" dirty="0">
                <a:effectLst/>
                <a:latin typeface="Times New Roman" panose="02020603050405020304" pitchFamily="18" charset="0"/>
                <a:ea typeface="汉仪雅酷黑 65W" panose="020B0604020202020204"/>
                <a:cs typeface="Times New Roman" panose="02020603050405020304" pitchFamily="18" charset="0"/>
              </a:rPr>
              <a:t>JavaBeans</a:t>
            </a:r>
            <a:r>
              <a:rPr lang="zh-CN" altLang="zh-CN" sz="1600" kern="100" dirty="0">
                <a:effectLst/>
                <a:latin typeface="Times New Roman" panose="02020603050405020304" pitchFamily="18" charset="0"/>
                <a:ea typeface="汉仪雅酷黑 65W" panose="020B0604020202020204"/>
                <a:cs typeface="Times New Roman" panose="02020603050405020304" pitchFamily="18" charset="0"/>
              </a:rPr>
              <a:t>和</a:t>
            </a:r>
            <a:r>
              <a:rPr lang="en-US" altLang="zh-CN" sz="1600" kern="100" dirty="0" err="1">
                <a:effectLst/>
                <a:latin typeface="Times New Roman" panose="02020603050405020304" pitchFamily="18" charset="0"/>
                <a:ea typeface="汉仪雅酷黑 65W" panose="020B0604020202020204"/>
                <a:cs typeface="Times New Roman" panose="02020603050405020304" pitchFamily="18" charset="0"/>
              </a:rPr>
              <a:t>EJB</a:t>
            </a:r>
            <a:r>
              <a:rPr lang="en-US" altLang="zh-CN" sz="1600" kern="100" dirty="0" err="1">
                <a:solidFill>
                  <a:srgbClr val="0066FF"/>
                </a:solidFill>
                <a:effectLst/>
                <a:latin typeface="Times New Roman" panose="02020603050405020304" pitchFamily="18" charset="0"/>
                <a:ea typeface="汉仪雅酷黑 65W" panose="020B0604020202020204"/>
                <a:cs typeface="Times New Roman" panose="02020603050405020304" pitchFamily="18" charset="0"/>
              </a:rPr>
              <a:t>（</a:t>
            </a:r>
            <a:r>
              <a:rPr lang="en-US" altLang="zh-CN" sz="1600" kern="100" dirty="0" err="1">
                <a:effectLst/>
                <a:latin typeface="Times New Roman" panose="02020603050405020304" pitchFamily="18" charset="0"/>
                <a:ea typeface="汉仪雅酷黑 65W" panose="020B0604020202020204"/>
                <a:cs typeface="Times New Roman" panose="02020603050405020304" pitchFamily="18" charset="0"/>
              </a:rPr>
              <a:t>Enterprise</a:t>
            </a:r>
            <a:r>
              <a:rPr lang="en-US" altLang="zh-CN" sz="1600" kern="100" dirty="0">
                <a:effectLst/>
                <a:latin typeface="Times New Roman" panose="02020603050405020304" pitchFamily="18" charset="0"/>
                <a:ea typeface="汉仪雅酷黑 65W" panose="020B0604020202020204"/>
                <a:cs typeface="Times New Roman" panose="02020603050405020304" pitchFamily="18" charset="0"/>
              </a:rPr>
              <a:t> JavaBeans</a:t>
            </a:r>
            <a:r>
              <a:rPr lang="zh-CN" altLang="zh-CN" sz="1600" kern="100" dirty="0">
                <a:effectLst/>
                <a:latin typeface="Times New Roman" panose="02020603050405020304" pitchFamily="18" charset="0"/>
                <a:ea typeface="汉仪雅酷黑 65W" panose="020B0604020202020204"/>
                <a:cs typeface="Times New Roman" panose="02020603050405020304" pitchFamily="18" charset="0"/>
              </a:rPr>
              <a:t>）组件，这为</a:t>
            </a:r>
            <a:r>
              <a:rPr lang="en-US" altLang="zh-CN" sz="1600" kern="100" dirty="0">
                <a:effectLst/>
                <a:latin typeface="Times New Roman" panose="02020603050405020304" pitchFamily="18" charset="0"/>
                <a:ea typeface="汉仪雅酷黑 65W" panose="020B0604020202020204"/>
                <a:cs typeface="Times New Roman" panose="02020603050405020304" pitchFamily="18" charset="0"/>
              </a:rPr>
              <a:t>JSP</a:t>
            </a:r>
            <a:r>
              <a:rPr lang="zh-CN" altLang="zh-CN" sz="1600" kern="100" dirty="0">
                <a:effectLst/>
                <a:latin typeface="Times New Roman" panose="02020603050405020304" pitchFamily="18" charset="0"/>
                <a:ea typeface="汉仪雅酷黑 65W" panose="020B0604020202020204"/>
                <a:cs typeface="Times New Roman" panose="02020603050405020304" pitchFamily="18" charset="0"/>
              </a:rPr>
              <a:t>程序的开发提供方便。可以将复杂的逻辑处理过程，例如</a:t>
            </a:r>
            <a:r>
              <a:rPr lang="en-US" altLang="zh-CN" sz="1600" kern="100" dirty="0">
                <a:effectLst/>
                <a:latin typeface="Times New Roman" panose="02020603050405020304" pitchFamily="18" charset="0"/>
                <a:ea typeface="汉仪雅酷黑 65W" panose="020B0604020202020204"/>
                <a:cs typeface="Times New Roman" panose="02020603050405020304" pitchFamily="18" charset="0"/>
              </a:rPr>
              <a:t>JSP</a:t>
            </a:r>
            <a:r>
              <a:rPr lang="zh-CN" altLang="zh-CN" sz="1600" kern="100" dirty="0">
                <a:effectLst/>
                <a:latin typeface="Times New Roman" panose="02020603050405020304" pitchFamily="18" charset="0"/>
                <a:ea typeface="汉仪雅酷黑 65W" panose="020B0604020202020204"/>
                <a:cs typeface="Times New Roman" panose="02020603050405020304" pitchFamily="18" charset="0"/>
              </a:rPr>
              <a:t>页面中需要显示的动态内容以及对数据的管理操作封装到组件中，从而减少了在</a:t>
            </a:r>
            <a:r>
              <a:rPr lang="en-US" altLang="zh-CN" sz="1600" kern="100" dirty="0">
                <a:effectLst/>
                <a:latin typeface="Times New Roman" panose="02020603050405020304" pitchFamily="18" charset="0"/>
                <a:ea typeface="汉仪雅酷黑 65W" panose="020B0604020202020204"/>
                <a:cs typeface="Times New Roman" panose="02020603050405020304" pitchFamily="18" charset="0"/>
              </a:rPr>
              <a:t>JSP</a:t>
            </a:r>
            <a:r>
              <a:rPr lang="zh-CN" altLang="zh-CN" sz="1600" kern="100" dirty="0">
                <a:effectLst/>
                <a:latin typeface="Times New Roman" panose="02020603050405020304" pitchFamily="18" charset="0"/>
                <a:ea typeface="汉仪雅酷黑 65W" panose="020B0604020202020204"/>
                <a:cs typeface="Times New Roman" panose="02020603050405020304" pitchFamily="18" charset="0"/>
              </a:rPr>
              <a:t>页面中的重复代码量，提高了</a:t>
            </a:r>
            <a:r>
              <a:rPr lang="en-US" altLang="zh-CN" sz="1600" kern="100" dirty="0">
                <a:effectLst/>
                <a:latin typeface="Times New Roman" panose="02020603050405020304" pitchFamily="18" charset="0"/>
                <a:ea typeface="汉仪雅酷黑 65W" panose="020B0604020202020204"/>
                <a:cs typeface="Times New Roman" panose="02020603050405020304" pitchFamily="18" charset="0"/>
              </a:rPr>
              <a:t>JSP</a:t>
            </a:r>
            <a:r>
              <a:rPr lang="zh-CN" altLang="zh-CN" sz="1600" kern="100" dirty="0">
                <a:effectLst/>
                <a:latin typeface="Times New Roman" panose="02020603050405020304" pitchFamily="18" charset="0"/>
                <a:ea typeface="汉仪雅酷黑 65W" panose="020B0604020202020204"/>
                <a:cs typeface="Times New Roman" panose="02020603050405020304" pitchFamily="18" charset="0"/>
              </a:rPr>
              <a:t>开发效率。</a:t>
            </a:r>
            <a:endParaRPr lang="zh-CN" altLang="zh-CN" sz="1600" kern="100" dirty="0">
              <a:effectLst/>
              <a:latin typeface="宋体" panose="02010600030101010101" pitchFamily="2" charset="-122"/>
              <a:ea typeface="汉仪雅酷黑 65W" panose="020B0604020202020204"/>
              <a:cs typeface="Times New Roman" panose="02020603050405020304" pitchFamily="18" charset="0"/>
            </a:endParaRPr>
          </a:p>
          <a:p>
            <a:pPr indent="457200" algn="just">
              <a:extLst>
                <a:ext uri="{35155182-B16C-46BC-9424-99874614C6A1}">
                  <wpsdc:indentchars xmlns:lc="http://schemas.openxmlformats.org/drawingml/2006/lockedCanvas" xmlns="" xmlns:wpsdc="http://www.wps.cn/officeDocument/2017/drawingmlCustomData" val="200" checksum="59296752"/>
                  <wpsdc:marlchars xmlns:lc="http://schemas.openxmlformats.org/drawingml/2006/lockedCanvas" xmlns="" xmlns:wpsdc="http://www.wps.cn/officeDocument/2017/drawingmlCustomData" val="0" checksum="0"/>
                </a:ext>
              </a:extLst>
            </a:pPr>
            <a:r>
              <a:rPr lang="zh-CN" altLang="zh-CN" sz="1800" kern="100" dirty="0">
                <a:effectLst/>
                <a:latin typeface="Times New Roman" panose="02020603050405020304" pitchFamily="18" charset="0"/>
                <a:ea typeface="汉仪雅酷黑 65W" panose="020B0604020202020204"/>
              </a:rPr>
              <a:t>（</a:t>
            </a:r>
            <a:r>
              <a:rPr lang="en-US" altLang="zh-CN" sz="1800" kern="100" dirty="0">
                <a:effectLst/>
                <a:latin typeface="Times New Roman" panose="02020603050405020304" pitchFamily="18" charset="0"/>
                <a:ea typeface="汉仪雅酷黑 65W" panose="020B0604020202020204"/>
              </a:rPr>
              <a:t>3</a:t>
            </a:r>
            <a:r>
              <a:rPr lang="zh-CN" altLang="zh-CN" sz="1800" kern="100" dirty="0">
                <a:effectLst/>
                <a:latin typeface="Times New Roman" panose="02020603050405020304" pitchFamily="18" charset="0"/>
                <a:ea typeface="汉仪雅酷黑 65W" panose="020B0604020202020204"/>
              </a:rPr>
              <a:t>）将内容的生成和显示进行分离，对源代码进行封装</a:t>
            </a:r>
            <a:endParaRPr lang="en-US" altLang="zh-CN" sz="1800" kern="100" dirty="0">
              <a:effectLst/>
              <a:latin typeface="Times New Roman" panose="02020603050405020304" pitchFamily="18" charset="0"/>
              <a:ea typeface="汉仪雅酷黑 65W" panose="020B0604020202020204"/>
            </a:endParaRPr>
          </a:p>
          <a:p>
            <a:pPr indent="457200" algn="just">
              <a:extLst>
                <a:ext uri="{35155182-B16C-46BC-9424-99874614C6A1}">
                  <wpsdc:indentchars xmlns:lc="http://schemas.openxmlformats.org/drawingml/2006/lockedCanvas" xmlns="" xmlns:wpsdc="http://www.wps.cn/officeDocument/2017/drawingmlCustomData" val="200" checksum="59296752"/>
                  <wpsdc:marlchars xmlns:lc="http://schemas.openxmlformats.org/drawingml/2006/lockedCanvas" xmlns="" xmlns:wpsdc="http://www.wps.cn/officeDocument/2017/drawingmlCustomData" val="0" checksum="0"/>
                </a:ext>
              </a:extLst>
            </a:pPr>
            <a:r>
              <a:rPr lang="zh-CN" altLang="zh-CN" sz="1600" kern="100" dirty="0">
                <a:effectLst/>
                <a:latin typeface="Times New Roman" panose="02020603050405020304" pitchFamily="18" charset="0"/>
                <a:ea typeface="汉仪雅酷黑 65W" panose="020B0604020202020204"/>
              </a:rPr>
              <a:t>使用</a:t>
            </a:r>
            <a:r>
              <a:rPr lang="en-US" altLang="zh-CN" sz="1600" kern="100" dirty="0">
                <a:effectLst/>
                <a:latin typeface="Times New Roman" panose="02020603050405020304" pitchFamily="18" charset="0"/>
                <a:ea typeface="汉仪雅酷黑 65W" panose="020B0604020202020204"/>
              </a:rPr>
              <a:t>JSP</a:t>
            </a:r>
            <a:r>
              <a:rPr lang="zh-CN" altLang="zh-CN" sz="1600" kern="100" dirty="0">
                <a:effectLst/>
                <a:latin typeface="Times New Roman" panose="02020603050405020304" pitchFamily="18" charset="0"/>
                <a:ea typeface="汉仪雅酷黑 65W" panose="020B0604020202020204"/>
              </a:rPr>
              <a:t>技术，开发人员可以使用</a:t>
            </a:r>
            <a:r>
              <a:rPr lang="en-US" altLang="zh-CN" sz="1600" kern="100" dirty="0">
                <a:effectLst/>
                <a:latin typeface="Times New Roman" panose="02020603050405020304" pitchFamily="18" charset="0"/>
                <a:ea typeface="汉仪雅酷黑 65W" panose="020B0604020202020204"/>
              </a:rPr>
              <a:t>HTML</a:t>
            </a:r>
            <a:r>
              <a:rPr lang="zh-CN" altLang="zh-CN" sz="1600" kern="100" dirty="0">
                <a:effectLst/>
                <a:latin typeface="Times New Roman" panose="02020603050405020304" pitchFamily="18" charset="0"/>
                <a:ea typeface="汉仪雅酷黑 65W" panose="020B0604020202020204"/>
              </a:rPr>
              <a:t>标识来设计和格式化最终页面，页面上的动态内容一般被封装在</a:t>
            </a:r>
            <a:r>
              <a:rPr lang="en-US" altLang="zh-CN" sz="1600" kern="100" dirty="0">
                <a:effectLst/>
                <a:latin typeface="Times New Roman" panose="02020603050405020304" pitchFamily="18" charset="0"/>
                <a:ea typeface="汉仪雅酷黑 65W" panose="020B0604020202020204"/>
              </a:rPr>
              <a:t>JavaBeans</a:t>
            </a:r>
            <a:r>
              <a:rPr lang="zh-CN" altLang="zh-CN" sz="1600" kern="100" dirty="0">
                <a:effectLst/>
                <a:latin typeface="Times New Roman" panose="02020603050405020304" pitchFamily="18" charset="0"/>
                <a:ea typeface="汉仪雅酷黑 65W" panose="020B0604020202020204"/>
              </a:rPr>
              <a:t>组件、</a:t>
            </a:r>
            <a:r>
              <a:rPr lang="en-US" altLang="zh-CN" sz="1600" kern="100" dirty="0">
                <a:effectLst/>
                <a:latin typeface="Times New Roman" panose="02020603050405020304" pitchFamily="18" charset="0"/>
                <a:ea typeface="汉仪雅酷黑 65W" panose="020B0604020202020204"/>
              </a:rPr>
              <a:t>EJB</a:t>
            </a:r>
            <a:r>
              <a:rPr lang="zh-CN" altLang="zh-CN" sz="1600" kern="100" dirty="0">
                <a:effectLst/>
                <a:latin typeface="Times New Roman" panose="02020603050405020304" pitchFamily="18" charset="0"/>
                <a:ea typeface="汉仪雅酷黑 65W" panose="020B0604020202020204"/>
              </a:rPr>
              <a:t>组件或</a:t>
            </a:r>
            <a:r>
              <a:rPr lang="en-US" altLang="zh-CN" sz="1600" kern="100" dirty="0">
                <a:effectLst/>
                <a:latin typeface="Times New Roman" panose="02020603050405020304" pitchFamily="18" charset="0"/>
                <a:ea typeface="汉仪雅酷黑 65W" panose="020B0604020202020204"/>
              </a:rPr>
              <a:t>JSP</a:t>
            </a:r>
            <a:r>
              <a:rPr lang="zh-CN" altLang="zh-CN" sz="1600" kern="100" dirty="0">
                <a:effectLst/>
                <a:latin typeface="Times New Roman" panose="02020603050405020304" pitchFamily="18" charset="0"/>
                <a:ea typeface="汉仪雅酷黑 65W" panose="020B0604020202020204"/>
              </a:rPr>
              <a:t>页面嵌入的</a:t>
            </a:r>
            <a:r>
              <a:rPr lang="en-US" altLang="zh-CN" sz="1600" kern="100" dirty="0">
                <a:effectLst/>
                <a:latin typeface="Times New Roman" panose="02020603050405020304" pitchFamily="18" charset="0"/>
                <a:ea typeface="汉仪雅酷黑 65W" panose="020B0604020202020204"/>
              </a:rPr>
              <a:t>Java</a:t>
            </a:r>
            <a:r>
              <a:rPr lang="zh-CN" altLang="zh-CN" sz="1600" kern="100" dirty="0">
                <a:effectLst/>
                <a:latin typeface="Times New Roman" panose="02020603050405020304" pitchFamily="18" charset="0"/>
                <a:ea typeface="汉仪雅酷黑 65W" panose="020B0604020202020204"/>
              </a:rPr>
              <a:t>程序段中。当用户查看</a:t>
            </a:r>
            <a:r>
              <a:rPr lang="en-US" altLang="zh-CN" sz="1600" kern="100" dirty="0">
                <a:effectLst/>
                <a:latin typeface="Times New Roman" panose="02020603050405020304" pitchFamily="18" charset="0"/>
                <a:ea typeface="汉仪雅酷黑 65W" panose="020B0604020202020204"/>
              </a:rPr>
              <a:t>JSP</a:t>
            </a:r>
            <a:r>
              <a:rPr lang="zh-CN" altLang="zh-CN" sz="1600" kern="100" dirty="0">
                <a:effectLst/>
                <a:latin typeface="Times New Roman" panose="02020603050405020304" pitchFamily="18" charset="0"/>
                <a:ea typeface="汉仪雅酷黑 65W" panose="020B0604020202020204"/>
              </a:rPr>
              <a:t>页面的源文件时，无法查看</a:t>
            </a:r>
            <a:r>
              <a:rPr lang="en-US" altLang="zh-CN" sz="1600" kern="100" dirty="0">
                <a:effectLst/>
                <a:latin typeface="Times New Roman" panose="02020603050405020304" pitchFamily="18" charset="0"/>
                <a:ea typeface="汉仪雅酷黑 65W" panose="020B0604020202020204"/>
              </a:rPr>
              <a:t>JSP</a:t>
            </a:r>
            <a:r>
              <a:rPr lang="zh-CN" altLang="zh-CN" sz="1600" kern="100" dirty="0">
                <a:effectLst/>
                <a:latin typeface="Times New Roman" panose="02020603050405020304" pitchFamily="18" charset="0"/>
                <a:ea typeface="汉仪雅酷黑 65W" panose="020B0604020202020204"/>
              </a:rPr>
              <a:t>标识的语句、</a:t>
            </a:r>
            <a:r>
              <a:rPr lang="en-US" altLang="zh-CN" sz="1600" kern="100" dirty="0">
                <a:effectLst/>
                <a:latin typeface="Times New Roman" panose="02020603050405020304" pitchFamily="18" charset="0"/>
                <a:ea typeface="汉仪雅酷黑 65W" panose="020B0604020202020204"/>
              </a:rPr>
              <a:t>JavaBeans</a:t>
            </a:r>
            <a:r>
              <a:rPr lang="zh-CN" altLang="zh-CN" sz="1600" kern="100" dirty="0">
                <a:effectLst/>
                <a:latin typeface="Times New Roman" panose="02020603050405020304" pitchFamily="18" charset="0"/>
                <a:ea typeface="汉仪雅酷黑 65W" panose="020B0604020202020204"/>
              </a:rPr>
              <a:t>和</a:t>
            </a:r>
            <a:r>
              <a:rPr lang="en-US" altLang="zh-CN" sz="1600" kern="100" dirty="0">
                <a:effectLst/>
                <a:latin typeface="Times New Roman" panose="02020603050405020304" pitchFamily="18" charset="0"/>
                <a:ea typeface="汉仪雅酷黑 65W" panose="020B0604020202020204"/>
              </a:rPr>
              <a:t>EJB</a:t>
            </a:r>
            <a:r>
              <a:rPr lang="zh-CN" altLang="zh-CN" sz="1600" kern="100" dirty="0">
                <a:effectLst/>
                <a:latin typeface="Times New Roman" panose="02020603050405020304" pitchFamily="18" charset="0"/>
                <a:ea typeface="汉仪雅酷黑 65W" panose="020B0604020202020204"/>
              </a:rPr>
              <a:t>组件，具体的逻辑处理过程对用户不可见，从而在一定程度上保护源程序的代码。</a:t>
            </a:r>
          </a:p>
          <a:p>
            <a:pPr indent="457200" algn="just">
              <a:extLst>
                <a:ext uri="{35155182-B16C-46BC-9424-99874614C6A1}">
                  <wpsdc:indentchars xmlns:lc="http://schemas.openxmlformats.org/drawingml/2006/lockedCanvas" xmlns="" xmlns:wpsdc="http://www.wps.cn/officeDocument/2017/drawingmlCustomData" val="200" checksum="59296752"/>
                  <wpsdc:marlchars xmlns:lc="http://schemas.openxmlformats.org/drawingml/2006/lockedCanvas" xmlns="" xmlns:wpsdc="http://www.wps.cn/officeDocument/2017/drawingmlCustomData" val="0" checksum="0"/>
                </a:ext>
              </a:extLst>
            </a:pPr>
            <a:endParaRPr lang="zh-CN" altLang="zh-CN" sz="1800" kern="100" dirty="0">
              <a:effectLst/>
              <a:latin typeface="Times New Roman" panose="02020603050405020304" pitchFamily="18" charset="0"/>
              <a:ea typeface="汉仪雅酷黑 65W" panose="020B0604020202020204"/>
            </a:endParaRPr>
          </a:p>
        </p:txBody>
      </p:sp>
      <p:sp>
        <p:nvSpPr>
          <p:cNvPr id="7" name="矩形 6">
            <a:extLst>
              <a:ext uri="{FF2B5EF4-FFF2-40B4-BE49-F238E27FC236}">
                <a16:creationId xmlns:a16="http://schemas.microsoft.com/office/drawing/2014/main" id="{939FDCEC-6AB8-6E92-8996-DC24993113FA}"/>
              </a:ext>
            </a:extLst>
          </p:cNvPr>
          <p:cNvSpPr/>
          <p:nvPr/>
        </p:nvSpPr>
        <p:spPr>
          <a:xfrm>
            <a:off x="6679096" y="227965"/>
            <a:ext cx="2295240" cy="494030"/>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grpSp>
        <p:nvGrpSpPr>
          <p:cNvPr id="10" name="组合 9">
            <a:extLst>
              <a:ext uri="{FF2B5EF4-FFF2-40B4-BE49-F238E27FC236}">
                <a16:creationId xmlns:a16="http://schemas.microsoft.com/office/drawing/2014/main" id="{27CA2AE5-6D89-EE1D-338A-660B3E5C0CC5}"/>
              </a:ext>
            </a:extLst>
          </p:cNvPr>
          <p:cNvGrpSpPr/>
          <p:nvPr/>
        </p:nvGrpSpPr>
        <p:grpSpPr>
          <a:xfrm>
            <a:off x="6911340" y="227965"/>
            <a:ext cx="2143125" cy="307975"/>
            <a:chOff x="3716" y="3214"/>
            <a:chExt cx="8453" cy="485"/>
          </a:xfrm>
        </p:grpSpPr>
        <p:sp>
          <p:nvSpPr>
            <p:cNvPr id="11" name="文本框 10">
              <a:extLst>
                <a:ext uri="{FF2B5EF4-FFF2-40B4-BE49-F238E27FC236}">
                  <a16:creationId xmlns:a16="http://schemas.microsoft.com/office/drawing/2014/main" id="{B67ACF24-4913-CA36-43E1-8B6CBA1CF9A4}"/>
                </a:ext>
              </a:extLst>
            </p:cNvPr>
            <p:cNvSpPr txBox="1"/>
            <p:nvPr>
              <p:custDataLst>
                <p:tags r:id="rId2"/>
              </p:custDataLst>
            </p:nvPr>
          </p:nvSpPr>
          <p:spPr>
            <a:xfrm>
              <a:off x="4002" y="3214"/>
              <a:ext cx="8167" cy="485"/>
            </a:xfrm>
            <a:prstGeom prst="rect">
              <a:avLst/>
            </a:prstGeom>
            <a:noFill/>
          </p:spPr>
          <p:txBody>
            <a:bodyPr wrap="square" rtlCol="0">
              <a:spAutoFit/>
            </a:bodyPr>
            <a:lstStyle/>
            <a:p>
              <a:pPr indent="0" fontAlgn="auto">
                <a:lnSpc>
                  <a:spcPct val="100000"/>
                </a:lnSpc>
              </a:pP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第</a:t>
              </a:r>
              <a:r>
                <a:rPr lang="en-US" altLang="zh-CN" sz="1400" dirty="0">
                  <a:solidFill>
                    <a:srgbClr val="3077B5"/>
                  </a:solidFill>
                  <a:latin typeface="汉仪雅酷黑简" panose="00020600040101010101" charset="-122"/>
                  <a:ea typeface="汉仪雅酷黑简" panose="00020600040101010101" charset="-122"/>
                  <a:cs typeface="汉仪雅酷黑简" panose="00020600040101010101" charset="-122"/>
                </a:rPr>
                <a:t>7</a:t>
              </a: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章</a:t>
              </a:r>
              <a:r>
                <a:rPr lang="en-US" altLang="zh-CN" sz="1400" dirty="0">
                  <a:solidFill>
                    <a:srgbClr val="3077B5"/>
                  </a:solidFill>
                  <a:latin typeface="汉仪雅酷黑简" panose="00020600040101010101" charset="-122"/>
                  <a:ea typeface="汉仪雅酷黑简" panose="00020600040101010101" charset="-122"/>
                  <a:cs typeface="汉仪雅酷黑简" panose="00020600040101010101" charset="-122"/>
                </a:rPr>
                <a:t> JSP</a:t>
              </a: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技术基础</a:t>
              </a:r>
            </a:p>
          </p:txBody>
        </p:sp>
        <p:sp>
          <p:nvSpPr>
            <p:cNvPr id="12" name="矩形 11">
              <a:extLst>
                <a:ext uri="{FF2B5EF4-FFF2-40B4-BE49-F238E27FC236}">
                  <a16:creationId xmlns:a16="http://schemas.microsoft.com/office/drawing/2014/main" id="{A66B8549-9E3A-CED7-1D02-A2170347D4DC}"/>
                </a:ext>
              </a:extLst>
            </p:cNvPr>
            <p:cNvSpPr/>
            <p:nvPr>
              <p:custDataLst>
                <p:tags r:id="rId3"/>
              </p:custDataLst>
            </p:nvPr>
          </p:nvSpPr>
          <p:spPr>
            <a:xfrm>
              <a:off x="3716" y="3292"/>
              <a:ext cx="286" cy="327"/>
            </a:xfrm>
            <a:prstGeom prst="rect">
              <a:avLst/>
            </a:prstGeom>
            <a:solidFill>
              <a:srgbClr val="3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15734788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6"/>
          <p:cNvPicPr>
            <a:picLocks noChangeAspect="1"/>
          </p:cNvPicPr>
          <p:nvPr/>
        </p:nvPicPr>
        <p:blipFill>
          <a:blip r:embed="rId8"/>
          <a:stretch>
            <a:fillRect/>
          </a:stretch>
        </p:blipFill>
        <p:spPr>
          <a:xfrm>
            <a:off x="-4445" y="0"/>
            <a:ext cx="8107680" cy="584200"/>
          </a:xfrm>
          <a:prstGeom prst="rect">
            <a:avLst/>
          </a:prstGeom>
        </p:spPr>
      </p:pic>
      <p:pic>
        <p:nvPicPr>
          <p:cNvPr id="5" name="图片 4" descr="5"/>
          <p:cNvPicPr>
            <a:picLocks noChangeAspect="1"/>
          </p:cNvPicPr>
          <p:nvPr/>
        </p:nvPicPr>
        <p:blipFill>
          <a:blip r:embed="rId9"/>
          <a:stretch>
            <a:fillRect/>
          </a:stretch>
        </p:blipFill>
        <p:spPr>
          <a:xfrm>
            <a:off x="3091815" y="5311775"/>
            <a:ext cx="6116955" cy="408305"/>
          </a:xfrm>
          <a:prstGeom prst="rect">
            <a:avLst/>
          </a:prstGeom>
        </p:spPr>
      </p:pic>
      <p:sp>
        <p:nvSpPr>
          <p:cNvPr id="9" name="文本框 8"/>
          <p:cNvSpPr txBox="1"/>
          <p:nvPr/>
        </p:nvSpPr>
        <p:spPr>
          <a:xfrm>
            <a:off x="400685" y="765810"/>
            <a:ext cx="3932555" cy="398780"/>
          </a:xfrm>
          <a:prstGeom prst="rect">
            <a:avLst/>
          </a:prstGeom>
          <a:noFill/>
        </p:spPr>
        <p:txBody>
          <a:bodyPr wrap="square" rtlCol="0">
            <a:spAutoFit/>
          </a:bodyPr>
          <a:lstStyle/>
          <a:p>
            <a:r>
              <a:rPr 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7</a:t>
            </a:r>
            <a:r>
              <a:rPr sz="2000" b="1" dirty="0">
                <a:solidFill>
                  <a:srgbClr val="3077B5"/>
                </a:solidFill>
                <a:latin typeface="汉仪雅酷黑 65W" panose="020B0604020202020204" charset="-122"/>
                <a:ea typeface="汉仪雅酷黑 65W" panose="020B0604020202020204" charset="-122"/>
                <a:cs typeface="汉仪雅酷黑 65W" panose="020B0604020202020204" charset="-122"/>
              </a:rPr>
              <a:t>.</a:t>
            </a:r>
            <a:r>
              <a:rPr 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1.1</a:t>
            </a:r>
            <a:r>
              <a:rPr sz="2000" b="1" dirty="0">
                <a:solidFill>
                  <a:srgbClr val="3077B5"/>
                </a:solidFill>
                <a:latin typeface="汉仪雅酷黑 65W" panose="020B0604020202020204" charset="-122"/>
                <a:ea typeface="汉仪雅酷黑 65W" panose="020B0604020202020204" charset="-122"/>
                <a:cs typeface="汉仪雅酷黑 65W" panose="020B0604020202020204" charset="-122"/>
              </a:rPr>
              <a:t> </a:t>
            </a:r>
            <a:r>
              <a:rPr lang="en-US" altLang="zh-CN" sz="2000" b="1" dirty="0">
                <a:solidFill>
                  <a:srgbClr val="3077B5"/>
                </a:solidFill>
                <a:latin typeface="汉仪雅酷黑 65W" panose="020B0604020202020204" charset="-122"/>
                <a:ea typeface="汉仪雅酷黑 65W" panose="020B0604020202020204" charset="-122"/>
                <a:cs typeface="汉仪雅酷黑 65W" panose="020B0604020202020204" charset="-122"/>
              </a:rPr>
              <a:t>JSP</a:t>
            </a:r>
            <a:r>
              <a:rPr lang="zh-CN" alt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页面结构</a:t>
            </a:r>
          </a:p>
        </p:txBody>
      </p:sp>
      <p:pic>
        <p:nvPicPr>
          <p:cNvPr id="3" name="图片 2" descr="未标题-1"/>
          <p:cNvPicPr>
            <a:picLocks noChangeAspect="1"/>
          </p:cNvPicPr>
          <p:nvPr>
            <p:custDataLst>
              <p:tags r:id="rId1"/>
            </p:custDataLst>
          </p:nvPr>
        </p:nvPicPr>
        <p:blipFill>
          <a:blip r:embed="rId10"/>
          <a:stretch>
            <a:fillRect/>
          </a:stretch>
        </p:blipFill>
        <p:spPr>
          <a:xfrm>
            <a:off x="144145" y="104140"/>
            <a:ext cx="1975485" cy="494030"/>
          </a:xfrm>
          <a:prstGeom prst="rect">
            <a:avLst/>
          </a:prstGeom>
        </p:spPr>
      </p:pic>
      <p:grpSp>
        <p:nvGrpSpPr>
          <p:cNvPr id="4" name="组合 3"/>
          <p:cNvGrpSpPr/>
          <p:nvPr/>
        </p:nvGrpSpPr>
        <p:grpSpPr>
          <a:xfrm>
            <a:off x="6911340" y="227965"/>
            <a:ext cx="2143125" cy="521970"/>
            <a:chOff x="3716" y="3214"/>
            <a:chExt cx="8453" cy="822"/>
          </a:xfrm>
        </p:grpSpPr>
        <p:sp>
          <p:nvSpPr>
            <p:cNvPr id="8" name="文本框 7"/>
            <p:cNvSpPr txBox="1"/>
            <p:nvPr>
              <p:custDataLst>
                <p:tags r:id="rId4"/>
              </p:custDataLst>
            </p:nvPr>
          </p:nvSpPr>
          <p:spPr>
            <a:xfrm>
              <a:off x="4002" y="3214"/>
              <a:ext cx="8167" cy="822"/>
            </a:xfrm>
            <a:prstGeom prst="rect">
              <a:avLst/>
            </a:prstGeom>
            <a:noFill/>
          </p:spPr>
          <p:txBody>
            <a:bodyPr wrap="square" rtlCol="0">
              <a:spAutoFit/>
            </a:bodyPr>
            <a:lstStyle/>
            <a:p>
              <a:pPr indent="0" fontAlgn="auto">
                <a:lnSpc>
                  <a:spcPct val="100000"/>
                </a:lnSpc>
              </a:pP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第3章  Java的多线程机制及其网络程序设计</a:t>
              </a:r>
            </a:p>
          </p:txBody>
        </p:sp>
        <p:sp>
          <p:nvSpPr>
            <p:cNvPr id="14" name="矩形 13"/>
            <p:cNvSpPr/>
            <p:nvPr>
              <p:custDataLst>
                <p:tags r:id="rId5"/>
              </p:custDataLst>
            </p:nvPr>
          </p:nvSpPr>
          <p:spPr>
            <a:xfrm>
              <a:off x="3716" y="3292"/>
              <a:ext cx="286" cy="327"/>
            </a:xfrm>
            <a:prstGeom prst="rect">
              <a:avLst/>
            </a:prstGeom>
            <a:solidFill>
              <a:srgbClr val="3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715009" y="1283314"/>
            <a:ext cx="8272463" cy="4801314"/>
          </a:xfrm>
          <a:prstGeom prst="rect">
            <a:avLst/>
          </a:prstGeom>
          <a:noFill/>
        </p:spPr>
        <p:txBody>
          <a:bodyPr wrap="square" rtlCol="0">
            <a:spAutoFit/>
          </a:bodyPr>
          <a:lstStyle/>
          <a:p>
            <a:pPr indent="457200" algn="just">
              <a:extLst>
                <a:ext uri="{35155182-B16C-46BC-9424-99874614C6A1}">
                  <wpsdc:indentchars xmlns:lc="http://schemas.openxmlformats.org/drawingml/2006/lockedCanvas" xmlns="" xmlns:wpsdc="http://www.wps.cn/officeDocument/2017/drawingmlCustomData" val="200" checksum="59296752"/>
                  <wpsdc:marlchars xmlns:lc="http://schemas.openxmlformats.org/drawingml/2006/lockedCanvas" xmlns="" xmlns:wpsdc="http://www.wps.cn/officeDocument/2017/drawingmlCustomData" val="0" checksum="0"/>
                </a:ext>
              </a:extLst>
            </a:pPr>
            <a:r>
              <a:rPr lang="zh-CN" altLang="zh-CN" sz="1800" kern="100" dirty="0">
                <a:effectLst/>
                <a:latin typeface="Times New Roman" panose="02020603050405020304" pitchFamily="18" charset="0"/>
                <a:ea typeface="汉仪雅酷黑 65W" panose="020B0604020202020204"/>
                <a:cs typeface="Times New Roman" panose="02020603050405020304" pitchFamily="18" charset="0"/>
              </a:rPr>
              <a:t>开发者可以使用任何一种文本编辑器来编写</a:t>
            </a:r>
            <a:r>
              <a:rPr lang="en-US" altLang="zh-CN" sz="1800" kern="100" dirty="0">
                <a:effectLst/>
                <a:latin typeface="Times New Roman" panose="02020603050405020304" pitchFamily="18" charset="0"/>
                <a:ea typeface="汉仪雅酷黑 65W" panose="020B0604020202020204"/>
              </a:rPr>
              <a:t>JSP</a:t>
            </a:r>
            <a:r>
              <a:rPr lang="zh-CN" altLang="zh-CN" sz="1800" kern="100" dirty="0">
                <a:effectLst/>
                <a:latin typeface="Times New Roman" panose="02020603050405020304" pitchFamily="18" charset="0"/>
                <a:ea typeface="汉仪雅酷黑 65W" panose="020B0604020202020204"/>
                <a:cs typeface="Times New Roman" panose="02020603050405020304" pitchFamily="18" charset="0"/>
              </a:rPr>
              <a:t>代码。在</a:t>
            </a:r>
            <a:r>
              <a:rPr lang="en-US" altLang="zh-CN" sz="1800" kern="100" dirty="0">
                <a:effectLst/>
                <a:latin typeface="Times New Roman" panose="02020603050405020304" pitchFamily="18" charset="0"/>
                <a:ea typeface="汉仪雅酷黑 65W" panose="020B0604020202020204"/>
              </a:rPr>
              <a:t>JSP</a:t>
            </a:r>
            <a:r>
              <a:rPr lang="zh-CN" altLang="zh-CN" sz="1800" kern="100" dirty="0">
                <a:effectLst/>
                <a:latin typeface="Times New Roman" panose="02020603050405020304" pitchFamily="18" charset="0"/>
                <a:ea typeface="汉仪雅酷黑 65W" panose="020B0604020202020204"/>
                <a:cs typeface="Times New Roman" panose="02020603050405020304" pitchFamily="18" charset="0"/>
              </a:rPr>
              <a:t>网页文件编写完成后，只需将它保存为</a:t>
            </a:r>
            <a:r>
              <a:rPr lang="en-US" altLang="zh-CN" sz="1800" kern="100" dirty="0">
                <a:effectLst/>
                <a:latin typeface="Times New Roman" panose="02020603050405020304" pitchFamily="18" charset="0"/>
                <a:ea typeface="汉仪雅酷黑 65W" panose="020B0604020202020204"/>
              </a:rPr>
              <a:t>.</a:t>
            </a:r>
            <a:r>
              <a:rPr lang="en-US" altLang="zh-CN" sz="1800" kern="100" dirty="0" err="1">
                <a:effectLst/>
                <a:latin typeface="Times New Roman" panose="02020603050405020304" pitchFamily="18" charset="0"/>
                <a:ea typeface="汉仪雅酷黑 65W" panose="020B0604020202020204"/>
              </a:rPr>
              <a:t>jsp</a:t>
            </a:r>
            <a:r>
              <a:rPr lang="zh-CN" altLang="zh-CN" sz="1800" kern="100" dirty="0">
                <a:effectLst/>
                <a:latin typeface="Times New Roman" panose="02020603050405020304" pitchFamily="18" charset="0"/>
                <a:ea typeface="汉仪雅酷黑 65W" panose="020B0604020202020204"/>
                <a:cs typeface="Times New Roman" panose="02020603050405020304" pitchFamily="18" charset="0"/>
              </a:rPr>
              <a:t>文件并存盘即可。</a:t>
            </a:r>
            <a:endParaRPr lang="en-US" altLang="zh-CN" sz="1800" kern="100" dirty="0">
              <a:effectLst/>
              <a:latin typeface="Times New Roman" panose="02020603050405020304" pitchFamily="18" charset="0"/>
              <a:ea typeface="汉仪雅酷黑 65W" panose="020B0604020202020204"/>
              <a:cs typeface="Times New Roman" panose="02020603050405020304" pitchFamily="18" charset="0"/>
            </a:endParaRPr>
          </a:p>
          <a:p>
            <a:pPr indent="267970" algn="just"/>
            <a:r>
              <a:rPr lang="en-US" altLang="zh-CN" sz="1800" b="1" kern="100" dirty="0">
                <a:effectLst/>
                <a:latin typeface="Times New Roman" panose="02020603050405020304" pitchFamily="18" charset="0"/>
                <a:ea typeface="宋体" panose="02010600030101010101" pitchFamily="2" charset="-122"/>
              </a:rPr>
              <a:t>[</a:t>
            </a:r>
            <a:r>
              <a:rPr lang="zh-CN" altLang="zh-CN" sz="1800" b="1" kern="100" dirty="0">
                <a:effectLst/>
                <a:latin typeface="Times New Roman" panose="02020603050405020304" pitchFamily="18" charset="0"/>
                <a:ea typeface="宋体" panose="02010600030101010101" pitchFamily="2" charset="-122"/>
              </a:rPr>
              <a:t>例</a:t>
            </a:r>
            <a:r>
              <a:rPr lang="en-US" altLang="zh-CN" sz="1800" b="1" kern="100" dirty="0">
                <a:effectLst/>
                <a:latin typeface="Times New Roman" panose="02020603050405020304" pitchFamily="18" charset="0"/>
                <a:ea typeface="宋体" panose="02010600030101010101" pitchFamily="2" charset="-122"/>
              </a:rPr>
              <a:t>7.1]</a:t>
            </a:r>
            <a:r>
              <a:rPr lang="en-US" altLang="zh-CN" sz="1800" kern="100" dirty="0">
                <a:effectLst/>
                <a:latin typeface="Times New Roman" panose="02020603050405020304" pitchFamily="18" charset="0"/>
                <a:ea typeface="宋体" panose="02010600030101010101" pitchFamily="2" charset="-122"/>
              </a:rPr>
              <a:t> </a:t>
            </a:r>
            <a:r>
              <a:rPr lang="zh-CN" altLang="zh-CN" sz="1800" kern="100" dirty="0">
                <a:effectLst/>
                <a:latin typeface="Times New Roman" panose="02020603050405020304" pitchFamily="18" charset="0"/>
                <a:ea typeface="宋体" panose="02010600030101010101" pitchFamily="2" charset="-122"/>
              </a:rPr>
              <a:t>第一个</a:t>
            </a:r>
            <a:r>
              <a:rPr lang="en-US" altLang="zh-CN" sz="1800" kern="100" dirty="0">
                <a:effectLst/>
                <a:latin typeface="Times New Roman" panose="02020603050405020304" pitchFamily="18" charset="0"/>
                <a:ea typeface="宋体" panose="02010600030101010101" pitchFamily="2" charset="-122"/>
              </a:rPr>
              <a:t>JSP</a:t>
            </a:r>
            <a:r>
              <a:rPr lang="zh-CN" altLang="zh-CN" sz="1800" kern="100" dirty="0">
                <a:effectLst/>
                <a:latin typeface="Times New Roman" panose="02020603050405020304" pitchFamily="18" charset="0"/>
                <a:ea typeface="宋体" panose="02010600030101010101" pitchFamily="2" charset="-122"/>
              </a:rPr>
              <a:t>程序（</a:t>
            </a:r>
            <a:r>
              <a:rPr lang="en-US" altLang="zh-CN" sz="1800" kern="100" dirty="0" err="1">
                <a:effectLst/>
                <a:latin typeface="Times New Roman" panose="02020603050405020304" pitchFamily="18" charset="0"/>
                <a:ea typeface="宋体" panose="02010600030101010101" pitchFamily="2" charset="-122"/>
              </a:rPr>
              <a:t>HelloWorld.jsp</a:t>
            </a:r>
            <a:r>
              <a:rPr lang="zh-CN" altLang="zh-CN" sz="1800" kern="100" dirty="0">
                <a:effectLst/>
                <a:latin typeface="Times New Roman" panose="02020603050405020304" pitchFamily="18" charset="0"/>
                <a:ea typeface="宋体" panose="02010600030101010101" pitchFamily="2" charset="-122"/>
              </a:rPr>
              <a:t>）</a:t>
            </a:r>
          </a:p>
          <a:p>
            <a:pPr indent="266700" algn="l"/>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&lt;%@page </a:t>
            </a:r>
            <a:r>
              <a:rPr lang="en-US" altLang="zh-CN" sz="1800" kern="100" dirty="0" err="1">
                <a:effectLst/>
                <a:latin typeface="Times New Roman" panose="02020603050405020304" pitchFamily="18" charset="0"/>
                <a:ea typeface="宋体" panose="02010600030101010101" pitchFamily="2" charset="-122"/>
                <a:cs typeface="Times New Roman" panose="02020603050405020304" pitchFamily="18" charset="0"/>
              </a:rPr>
              <a:t>contentType</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="text/</a:t>
            </a:r>
            <a:r>
              <a:rPr lang="en-US" altLang="zh-CN" sz="1800" kern="100" dirty="0" err="1">
                <a:effectLst/>
                <a:latin typeface="Times New Roman" panose="02020603050405020304" pitchFamily="18" charset="0"/>
                <a:ea typeface="宋体" panose="02010600030101010101" pitchFamily="2" charset="-122"/>
                <a:cs typeface="Times New Roman" panose="02020603050405020304" pitchFamily="18" charset="0"/>
              </a:rPr>
              <a:t>html;charset</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=gb2312" %&gt;</a:t>
            </a:r>
            <a:endParaRPr lang="zh-CN" altLang="zh-CN" sz="1800" kern="100" dirty="0">
              <a:effectLst/>
              <a:latin typeface="宋体" panose="02010600030101010101" pitchFamily="2" charset="-122"/>
              <a:ea typeface="宋体" panose="02010600030101010101" pitchFamily="2" charset="-122"/>
              <a:cs typeface="Times New Roman" panose="02020603050405020304" pitchFamily="18" charset="0"/>
            </a:endParaRPr>
          </a:p>
          <a:p>
            <a:pPr indent="266700" algn="l"/>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&lt;%@page info="JSP Example" %&gt;</a:t>
            </a:r>
            <a:endParaRPr lang="zh-CN" altLang="zh-CN" sz="1800" kern="100" dirty="0">
              <a:effectLst/>
              <a:latin typeface="宋体" panose="02010600030101010101" pitchFamily="2" charset="-122"/>
              <a:ea typeface="宋体" panose="02010600030101010101" pitchFamily="2" charset="-122"/>
              <a:cs typeface="Times New Roman" panose="02020603050405020304" pitchFamily="18" charset="0"/>
            </a:endParaRPr>
          </a:p>
          <a:p>
            <a:pPr indent="266700" algn="l"/>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&lt;html&gt;</a:t>
            </a:r>
            <a:endParaRPr lang="zh-CN" altLang="zh-CN" sz="1800" kern="100" dirty="0">
              <a:effectLst/>
              <a:latin typeface="宋体" panose="02010600030101010101" pitchFamily="2" charset="-122"/>
              <a:ea typeface="宋体" panose="02010600030101010101" pitchFamily="2" charset="-122"/>
              <a:cs typeface="Times New Roman" panose="02020603050405020304" pitchFamily="18" charset="0"/>
            </a:endParaRPr>
          </a:p>
          <a:p>
            <a:pPr indent="266700" algn="l"/>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&lt;head&gt;</a:t>
            </a:r>
            <a:endParaRPr lang="zh-CN" altLang="zh-CN" sz="1800" kern="100" dirty="0">
              <a:effectLst/>
              <a:latin typeface="宋体" panose="02010600030101010101" pitchFamily="2" charset="-122"/>
              <a:ea typeface="宋体" panose="02010600030101010101" pitchFamily="2" charset="-122"/>
              <a:cs typeface="Times New Roman" panose="02020603050405020304" pitchFamily="18" charset="0"/>
            </a:endParaRPr>
          </a:p>
          <a:p>
            <a:pPr indent="266700" algn="l"/>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    &lt;title&gt;JSP Page&lt;/title&gt;</a:t>
            </a:r>
            <a:endParaRPr lang="zh-CN" altLang="zh-CN" sz="1800" kern="100" dirty="0">
              <a:effectLst/>
              <a:latin typeface="宋体" panose="02010600030101010101" pitchFamily="2" charset="-122"/>
              <a:ea typeface="宋体" panose="02010600030101010101" pitchFamily="2" charset="-122"/>
              <a:cs typeface="Times New Roman" panose="02020603050405020304" pitchFamily="18" charset="0"/>
            </a:endParaRPr>
          </a:p>
          <a:p>
            <a:pPr indent="266700" algn="l"/>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&lt;/head&gt;</a:t>
            </a:r>
            <a:endParaRPr lang="zh-CN" altLang="zh-CN" sz="1800" kern="100" dirty="0">
              <a:effectLst/>
              <a:latin typeface="宋体" panose="02010600030101010101" pitchFamily="2" charset="-122"/>
              <a:ea typeface="宋体" panose="02010600030101010101" pitchFamily="2" charset="-122"/>
              <a:cs typeface="Times New Roman" panose="02020603050405020304" pitchFamily="18" charset="0"/>
            </a:endParaRPr>
          </a:p>
          <a:p>
            <a:pPr indent="266700" algn="l"/>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&lt;body&gt;</a:t>
            </a:r>
            <a:endParaRPr lang="zh-CN" altLang="zh-CN" sz="1800" kern="100" dirty="0">
              <a:effectLst/>
              <a:latin typeface="宋体" panose="02010600030101010101" pitchFamily="2" charset="-122"/>
              <a:ea typeface="宋体" panose="02010600030101010101" pitchFamily="2" charset="-122"/>
              <a:cs typeface="Times New Roman" panose="02020603050405020304" pitchFamily="18" charset="0"/>
            </a:endParaRPr>
          </a:p>
          <a:p>
            <a:pPr indent="266700" algn="l"/>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&lt;%</a:t>
            </a:r>
            <a:endParaRPr lang="zh-CN" altLang="zh-CN" sz="1800" kern="100" dirty="0">
              <a:effectLst/>
              <a:latin typeface="宋体" panose="02010600030101010101" pitchFamily="2" charset="-122"/>
              <a:ea typeface="宋体" panose="02010600030101010101" pitchFamily="2" charset="-122"/>
              <a:cs typeface="Times New Roman" panose="02020603050405020304" pitchFamily="18" charset="0"/>
            </a:endParaRPr>
          </a:p>
          <a:p>
            <a:pPr indent="266700" algn="l"/>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1800" kern="100" dirty="0" err="1">
                <a:effectLst/>
                <a:latin typeface="Times New Roman" panose="02020603050405020304" pitchFamily="18" charset="0"/>
                <a:ea typeface="宋体" panose="02010600030101010101" pitchFamily="2" charset="-122"/>
                <a:cs typeface="Times New Roman" panose="02020603050405020304" pitchFamily="18" charset="0"/>
              </a:rPr>
              <a:t>out.println</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("&lt;</a:t>
            </a:r>
            <a:r>
              <a:rPr lang="en-US" altLang="zh-CN" sz="1800" kern="100" dirty="0" err="1">
                <a:effectLst/>
                <a:latin typeface="Times New Roman" panose="02020603050405020304" pitchFamily="18" charset="0"/>
                <a:ea typeface="宋体" panose="02010600030101010101" pitchFamily="2" charset="-122"/>
                <a:cs typeface="Times New Roman" panose="02020603050405020304" pitchFamily="18" charset="0"/>
              </a:rPr>
              <a:t>br</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&gt;</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你好，世界</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 &lt;</a:t>
            </a:r>
            <a:r>
              <a:rPr lang="en-US" altLang="zh-CN" sz="1800" kern="100" dirty="0" err="1">
                <a:effectLst/>
                <a:latin typeface="Times New Roman" panose="02020603050405020304" pitchFamily="18" charset="0"/>
                <a:ea typeface="宋体" panose="02010600030101010101" pitchFamily="2" charset="-122"/>
                <a:cs typeface="Times New Roman" panose="02020603050405020304" pitchFamily="18" charset="0"/>
              </a:rPr>
              <a:t>br</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&gt;");</a:t>
            </a:r>
            <a:endParaRPr lang="zh-CN" altLang="zh-CN" sz="1800" kern="100" dirty="0">
              <a:effectLst/>
              <a:latin typeface="宋体" panose="02010600030101010101" pitchFamily="2" charset="-122"/>
              <a:ea typeface="宋体" panose="02010600030101010101" pitchFamily="2" charset="-122"/>
              <a:cs typeface="Times New Roman" panose="02020603050405020304" pitchFamily="18" charset="0"/>
            </a:endParaRPr>
          </a:p>
          <a:p>
            <a:pPr indent="266700" algn="l"/>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1800" kern="100" dirty="0" err="1">
                <a:effectLst/>
                <a:latin typeface="Times New Roman" panose="02020603050405020304" pitchFamily="18" charset="0"/>
                <a:ea typeface="宋体" panose="02010600030101010101" pitchFamily="2" charset="-122"/>
                <a:cs typeface="Times New Roman" panose="02020603050405020304" pitchFamily="18" charset="0"/>
              </a:rPr>
              <a:t>out.println</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("&lt;</a:t>
            </a:r>
            <a:r>
              <a:rPr lang="en-US" altLang="zh-CN" sz="1800" kern="100" dirty="0" err="1">
                <a:effectLst/>
                <a:latin typeface="Times New Roman" panose="02020603050405020304" pitchFamily="18" charset="0"/>
                <a:ea typeface="宋体" panose="02010600030101010101" pitchFamily="2" charset="-122"/>
                <a:cs typeface="Times New Roman" panose="02020603050405020304" pitchFamily="18" charset="0"/>
              </a:rPr>
              <a:t>br</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&gt;</a:t>
            </a:r>
            <a:r>
              <a:rPr lang="en-US" altLang="zh-CN" sz="1800" kern="100" dirty="0" err="1">
                <a:effectLst/>
                <a:latin typeface="Times New Roman" panose="02020603050405020304" pitchFamily="18" charset="0"/>
                <a:ea typeface="宋体" panose="02010600030101010101" pitchFamily="2" charset="-122"/>
                <a:cs typeface="Times New Roman" panose="02020603050405020304" pitchFamily="18" charset="0"/>
              </a:rPr>
              <a:t>Hello,World</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 &lt;</a:t>
            </a:r>
            <a:r>
              <a:rPr lang="en-US" altLang="zh-CN" sz="1800" kern="100" dirty="0" err="1">
                <a:effectLst/>
                <a:latin typeface="Times New Roman" panose="02020603050405020304" pitchFamily="18" charset="0"/>
                <a:ea typeface="宋体" panose="02010600030101010101" pitchFamily="2" charset="-122"/>
                <a:cs typeface="Times New Roman" panose="02020603050405020304" pitchFamily="18" charset="0"/>
              </a:rPr>
              <a:t>br</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&gt;");</a:t>
            </a:r>
            <a:endParaRPr lang="zh-CN" altLang="zh-CN" sz="1800" kern="100" dirty="0">
              <a:effectLst/>
              <a:latin typeface="宋体" panose="02010600030101010101" pitchFamily="2" charset="-122"/>
              <a:ea typeface="宋体" panose="02010600030101010101" pitchFamily="2" charset="-122"/>
              <a:cs typeface="Times New Roman" panose="02020603050405020304" pitchFamily="18" charset="0"/>
            </a:endParaRPr>
          </a:p>
          <a:p>
            <a:pPr indent="266700" algn="l"/>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%&gt;</a:t>
            </a:r>
            <a:endParaRPr lang="zh-CN" altLang="zh-CN" sz="1800" kern="100" dirty="0">
              <a:effectLst/>
              <a:latin typeface="宋体" panose="02010600030101010101" pitchFamily="2" charset="-122"/>
              <a:ea typeface="宋体" panose="02010600030101010101" pitchFamily="2" charset="-122"/>
              <a:cs typeface="Times New Roman" panose="02020603050405020304" pitchFamily="18" charset="0"/>
            </a:endParaRPr>
          </a:p>
          <a:p>
            <a:pPr indent="266700" algn="l"/>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&lt;/body&gt;</a:t>
            </a:r>
            <a:endParaRPr lang="zh-CN" altLang="zh-CN" sz="1800" kern="100" dirty="0">
              <a:effectLst/>
              <a:latin typeface="宋体" panose="02010600030101010101" pitchFamily="2" charset="-122"/>
              <a:ea typeface="宋体" panose="02010600030101010101" pitchFamily="2" charset="-122"/>
              <a:cs typeface="Times New Roman" panose="02020603050405020304" pitchFamily="18" charset="0"/>
            </a:endParaRPr>
          </a:p>
          <a:p>
            <a:pPr indent="266700" algn="l"/>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&lt;/html&gt;</a:t>
            </a:r>
            <a:endParaRPr lang="zh-CN" altLang="zh-CN" sz="1800" kern="100" dirty="0">
              <a:effectLst/>
              <a:latin typeface="宋体" panose="02010600030101010101" pitchFamily="2" charset="-122"/>
              <a:ea typeface="宋体" panose="02010600030101010101" pitchFamily="2" charset="-122"/>
              <a:cs typeface="Times New Roman" panose="02020603050405020304" pitchFamily="18" charset="0"/>
            </a:endParaRPr>
          </a:p>
          <a:p>
            <a:pPr indent="457200" algn="just">
              <a:extLst>
                <a:ext uri="{35155182-B16C-46BC-9424-99874614C6A1}">
                  <wpsdc:indentchars xmlns:lc="http://schemas.openxmlformats.org/drawingml/2006/lockedCanvas" xmlns="" xmlns:wpsdc="http://www.wps.cn/officeDocument/2017/drawingmlCustomData" val="200" checksum="59296752"/>
                  <wpsdc:marlchars xmlns:lc="http://schemas.openxmlformats.org/drawingml/2006/lockedCanvas" xmlns="" xmlns:wpsdc="http://www.wps.cn/officeDocument/2017/drawingmlCustomData" val="0" checksum="0"/>
                </a:ext>
              </a:extLst>
            </a:pPr>
            <a:endParaRPr lang="zh-CN" altLang="zh-CN" sz="1800" kern="100" dirty="0">
              <a:effectLst/>
              <a:latin typeface="Times New Roman" panose="02020603050405020304" pitchFamily="18" charset="0"/>
              <a:ea typeface="汉仪雅酷黑 65W" panose="020B0604020202020204"/>
            </a:endParaRPr>
          </a:p>
        </p:txBody>
      </p:sp>
      <p:sp>
        <p:nvSpPr>
          <p:cNvPr id="7" name="矩形 6">
            <a:extLst>
              <a:ext uri="{FF2B5EF4-FFF2-40B4-BE49-F238E27FC236}">
                <a16:creationId xmlns:a16="http://schemas.microsoft.com/office/drawing/2014/main" id="{F40BF1A0-6AF4-20F5-D131-FD3567FD827C}"/>
              </a:ext>
            </a:extLst>
          </p:cNvPr>
          <p:cNvSpPr/>
          <p:nvPr/>
        </p:nvSpPr>
        <p:spPr>
          <a:xfrm>
            <a:off x="6679096" y="227965"/>
            <a:ext cx="2295240" cy="494030"/>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grpSp>
        <p:nvGrpSpPr>
          <p:cNvPr id="10" name="组合 9">
            <a:extLst>
              <a:ext uri="{FF2B5EF4-FFF2-40B4-BE49-F238E27FC236}">
                <a16:creationId xmlns:a16="http://schemas.microsoft.com/office/drawing/2014/main" id="{FF2229E6-C710-AEA7-D4DE-DA5C6CD42057}"/>
              </a:ext>
            </a:extLst>
          </p:cNvPr>
          <p:cNvGrpSpPr/>
          <p:nvPr/>
        </p:nvGrpSpPr>
        <p:grpSpPr>
          <a:xfrm>
            <a:off x="6911340" y="227965"/>
            <a:ext cx="2143125" cy="307975"/>
            <a:chOff x="3716" y="3214"/>
            <a:chExt cx="8453" cy="485"/>
          </a:xfrm>
        </p:grpSpPr>
        <p:sp>
          <p:nvSpPr>
            <p:cNvPr id="11" name="文本框 10">
              <a:extLst>
                <a:ext uri="{FF2B5EF4-FFF2-40B4-BE49-F238E27FC236}">
                  <a16:creationId xmlns:a16="http://schemas.microsoft.com/office/drawing/2014/main" id="{06516D61-2A39-9E10-68FB-FE939047E9B3}"/>
                </a:ext>
              </a:extLst>
            </p:cNvPr>
            <p:cNvSpPr txBox="1"/>
            <p:nvPr>
              <p:custDataLst>
                <p:tags r:id="rId2"/>
              </p:custDataLst>
            </p:nvPr>
          </p:nvSpPr>
          <p:spPr>
            <a:xfrm>
              <a:off x="4002" y="3214"/>
              <a:ext cx="8167" cy="485"/>
            </a:xfrm>
            <a:prstGeom prst="rect">
              <a:avLst/>
            </a:prstGeom>
            <a:noFill/>
          </p:spPr>
          <p:txBody>
            <a:bodyPr wrap="square" rtlCol="0">
              <a:spAutoFit/>
            </a:bodyPr>
            <a:lstStyle/>
            <a:p>
              <a:pPr indent="0" fontAlgn="auto">
                <a:lnSpc>
                  <a:spcPct val="100000"/>
                </a:lnSpc>
              </a:pP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第</a:t>
              </a:r>
              <a:r>
                <a:rPr lang="en-US" altLang="zh-CN" sz="1400" dirty="0">
                  <a:solidFill>
                    <a:srgbClr val="3077B5"/>
                  </a:solidFill>
                  <a:latin typeface="汉仪雅酷黑简" panose="00020600040101010101" charset="-122"/>
                  <a:ea typeface="汉仪雅酷黑简" panose="00020600040101010101" charset="-122"/>
                  <a:cs typeface="汉仪雅酷黑简" panose="00020600040101010101" charset="-122"/>
                </a:rPr>
                <a:t>7</a:t>
              </a: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章</a:t>
              </a:r>
              <a:r>
                <a:rPr lang="en-US" altLang="zh-CN" sz="1400" dirty="0">
                  <a:solidFill>
                    <a:srgbClr val="3077B5"/>
                  </a:solidFill>
                  <a:latin typeface="汉仪雅酷黑简" panose="00020600040101010101" charset="-122"/>
                  <a:ea typeface="汉仪雅酷黑简" panose="00020600040101010101" charset="-122"/>
                  <a:cs typeface="汉仪雅酷黑简" panose="00020600040101010101" charset="-122"/>
                </a:rPr>
                <a:t> JSP</a:t>
              </a: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技术基础</a:t>
              </a:r>
            </a:p>
          </p:txBody>
        </p:sp>
        <p:sp>
          <p:nvSpPr>
            <p:cNvPr id="12" name="矩形 11">
              <a:extLst>
                <a:ext uri="{FF2B5EF4-FFF2-40B4-BE49-F238E27FC236}">
                  <a16:creationId xmlns:a16="http://schemas.microsoft.com/office/drawing/2014/main" id="{ADD3FB92-2276-EF7E-5DB5-AB5873D41B49}"/>
                </a:ext>
              </a:extLst>
            </p:cNvPr>
            <p:cNvSpPr/>
            <p:nvPr>
              <p:custDataLst>
                <p:tags r:id="rId3"/>
              </p:custDataLst>
            </p:nvPr>
          </p:nvSpPr>
          <p:spPr>
            <a:xfrm>
              <a:off x="3716" y="3292"/>
              <a:ext cx="286" cy="327"/>
            </a:xfrm>
            <a:prstGeom prst="rect">
              <a:avLst/>
            </a:prstGeom>
            <a:solidFill>
              <a:srgbClr val="3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8" name="图片 17">
            <a:extLst>
              <a:ext uri="{FF2B5EF4-FFF2-40B4-BE49-F238E27FC236}">
                <a16:creationId xmlns:a16="http://schemas.microsoft.com/office/drawing/2014/main" id="{171A8665-6175-103C-1A21-6D4D3F9723C4}"/>
              </a:ext>
            </a:extLst>
          </p:cNvPr>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a:xfrm>
            <a:off x="6120615" y="3353587"/>
            <a:ext cx="2308376" cy="126588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6"/>
          <p:cNvPicPr>
            <a:picLocks noChangeAspect="1"/>
          </p:cNvPicPr>
          <p:nvPr/>
        </p:nvPicPr>
        <p:blipFill>
          <a:blip r:embed="rId8"/>
          <a:stretch>
            <a:fillRect/>
          </a:stretch>
        </p:blipFill>
        <p:spPr>
          <a:xfrm>
            <a:off x="-4445" y="0"/>
            <a:ext cx="8107680" cy="584200"/>
          </a:xfrm>
          <a:prstGeom prst="rect">
            <a:avLst/>
          </a:prstGeom>
        </p:spPr>
      </p:pic>
      <p:pic>
        <p:nvPicPr>
          <p:cNvPr id="5" name="图片 4" descr="5"/>
          <p:cNvPicPr>
            <a:picLocks noChangeAspect="1"/>
          </p:cNvPicPr>
          <p:nvPr/>
        </p:nvPicPr>
        <p:blipFill>
          <a:blip r:embed="rId9"/>
          <a:stretch>
            <a:fillRect/>
          </a:stretch>
        </p:blipFill>
        <p:spPr>
          <a:xfrm>
            <a:off x="3091815" y="5311775"/>
            <a:ext cx="6116955" cy="408305"/>
          </a:xfrm>
          <a:prstGeom prst="rect">
            <a:avLst/>
          </a:prstGeom>
        </p:spPr>
      </p:pic>
      <p:sp>
        <p:nvSpPr>
          <p:cNvPr id="9" name="文本框 8"/>
          <p:cNvSpPr txBox="1"/>
          <p:nvPr/>
        </p:nvSpPr>
        <p:spPr>
          <a:xfrm>
            <a:off x="400685" y="765810"/>
            <a:ext cx="3932555" cy="398780"/>
          </a:xfrm>
          <a:prstGeom prst="rect">
            <a:avLst/>
          </a:prstGeom>
          <a:noFill/>
        </p:spPr>
        <p:txBody>
          <a:bodyPr wrap="square" rtlCol="0">
            <a:spAutoFit/>
          </a:bodyPr>
          <a:lstStyle/>
          <a:p>
            <a:r>
              <a:rPr 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sym typeface="+mn-ea"/>
              </a:rPr>
              <a:t>7</a:t>
            </a:r>
            <a:r>
              <a:rPr sz="2000" b="1" dirty="0">
                <a:solidFill>
                  <a:srgbClr val="3077B5"/>
                </a:solidFill>
                <a:latin typeface="汉仪雅酷黑 65W" panose="020B0604020202020204" charset="-122"/>
                <a:ea typeface="汉仪雅酷黑 65W" panose="020B0604020202020204" charset="-122"/>
                <a:cs typeface="汉仪雅酷黑 65W" panose="020B0604020202020204" charset="-122"/>
                <a:sym typeface="+mn-ea"/>
              </a:rPr>
              <a:t>.</a:t>
            </a:r>
            <a:r>
              <a:rPr 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sym typeface="+mn-ea"/>
              </a:rPr>
              <a:t>1.2</a:t>
            </a:r>
            <a:r>
              <a:rPr sz="2000" b="1" dirty="0">
                <a:solidFill>
                  <a:srgbClr val="3077B5"/>
                </a:solidFill>
                <a:latin typeface="汉仪雅酷黑 65W" panose="020B0604020202020204" charset="-122"/>
                <a:ea typeface="汉仪雅酷黑 65W" panose="020B0604020202020204" charset="-122"/>
                <a:cs typeface="汉仪雅酷黑 65W" panose="020B0604020202020204" charset="-122"/>
                <a:sym typeface="+mn-ea"/>
              </a:rPr>
              <a:t> </a:t>
            </a:r>
            <a:r>
              <a:rPr lang="en-US" altLang="zh-CN" sz="2000" b="1" dirty="0">
                <a:solidFill>
                  <a:srgbClr val="3077B5"/>
                </a:solidFill>
                <a:latin typeface="汉仪雅酷黑 65W" panose="020B0604020202020204" charset="-122"/>
                <a:ea typeface="汉仪雅酷黑 65W" panose="020B0604020202020204" charset="-122"/>
                <a:cs typeface="汉仪雅酷黑 65W" panose="020B0604020202020204" charset="-122"/>
                <a:sym typeface="+mn-ea"/>
              </a:rPr>
              <a:t>JSP</a:t>
            </a:r>
            <a:r>
              <a:rPr lang="zh-CN" alt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sym typeface="+mn-ea"/>
              </a:rPr>
              <a:t>程序的运行机制</a:t>
            </a:r>
            <a:endParaRPr sz="2000" b="1" dirty="0">
              <a:solidFill>
                <a:srgbClr val="3077B5"/>
              </a:solidFill>
              <a:latin typeface="汉仪雅酷黑 65W" panose="020B0604020202020204" charset="-122"/>
              <a:ea typeface="汉仪雅酷黑 65W" panose="020B0604020202020204" charset="-122"/>
              <a:cs typeface="汉仪雅酷黑 65W" panose="020B0604020202020204" charset="-122"/>
            </a:endParaRPr>
          </a:p>
        </p:txBody>
      </p:sp>
      <p:pic>
        <p:nvPicPr>
          <p:cNvPr id="3" name="图片 2" descr="未标题-1"/>
          <p:cNvPicPr>
            <a:picLocks noChangeAspect="1"/>
          </p:cNvPicPr>
          <p:nvPr>
            <p:custDataLst>
              <p:tags r:id="rId1"/>
            </p:custDataLst>
          </p:nvPr>
        </p:nvPicPr>
        <p:blipFill>
          <a:blip r:embed="rId10"/>
          <a:stretch>
            <a:fillRect/>
          </a:stretch>
        </p:blipFill>
        <p:spPr>
          <a:xfrm>
            <a:off x="144145" y="104140"/>
            <a:ext cx="1975485" cy="494030"/>
          </a:xfrm>
          <a:prstGeom prst="rect">
            <a:avLst/>
          </a:prstGeom>
        </p:spPr>
      </p:pic>
      <p:grpSp>
        <p:nvGrpSpPr>
          <p:cNvPr id="4" name="组合 3"/>
          <p:cNvGrpSpPr/>
          <p:nvPr/>
        </p:nvGrpSpPr>
        <p:grpSpPr>
          <a:xfrm>
            <a:off x="6911340" y="227965"/>
            <a:ext cx="2143125" cy="521970"/>
            <a:chOff x="3716" y="3214"/>
            <a:chExt cx="8453" cy="822"/>
          </a:xfrm>
        </p:grpSpPr>
        <p:sp>
          <p:nvSpPr>
            <p:cNvPr id="8" name="文本框 7"/>
            <p:cNvSpPr txBox="1"/>
            <p:nvPr>
              <p:custDataLst>
                <p:tags r:id="rId4"/>
              </p:custDataLst>
            </p:nvPr>
          </p:nvSpPr>
          <p:spPr>
            <a:xfrm>
              <a:off x="4002" y="3214"/>
              <a:ext cx="8167" cy="822"/>
            </a:xfrm>
            <a:prstGeom prst="rect">
              <a:avLst/>
            </a:prstGeom>
            <a:noFill/>
          </p:spPr>
          <p:txBody>
            <a:bodyPr wrap="square" rtlCol="0">
              <a:spAutoFit/>
            </a:bodyPr>
            <a:lstStyle/>
            <a:p>
              <a:pPr indent="0" fontAlgn="auto">
                <a:lnSpc>
                  <a:spcPct val="100000"/>
                </a:lnSpc>
              </a:pP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第3章  Java的多线程机制及其网络程序设计</a:t>
              </a:r>
            </a:p>
          </p:txBody>
        </p:sp>
        <p:sp>
          <p:nvSpPr>
            <p:cNvPr id="14" name="矩形 13"/>
            <p:cNvSpPr/>
            <p:nvPr>
              <p:custDataLst>
                <p:tags r:id="rId5"/>
              </p:custDataLst>
            </p:nvPr>
          </p:nvSpPr>
          <p:spPr>
            <a:xfrm>
              <a:off x="3716" y="3292"/>
              <a:ext cx="286" cy="327"/>
            </a:xfrm>
            <a:prstGeom prst="rect">
              <a:avLst/>
            </a:prstGeom>
            <a:solidFill>
              <a:srgbClr val="3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715009" y="1344274"/>
            <a:ext cx="8272463" cy="2308324"/>
          </a:xfrm>
          <a:prstGeom prst="rect">
            <a:avLst/>
          </a:prstGeom>
          <a:noFill/>
        </p:spPr>
        <p:txBody>
          <a:bodyPr wrap="square" rtlCol="0">
            <a:spAutoFit/>
          </a:bodyPr>
          <a:lstStyle/>
          <a:p>
            <a:pPr marL="269875" indent="266700"/>
            <a:r>
              <a:rPr lang="zh-CN" altLang="zh-CN" sz="1800" kern="100" dirty="0">
                <a:effectLst/>
                <a:latin typeface="Times New Roman" panose="02020603050405020304" pitchFamily="18" charset="0"/>
                <a:ea typeface="汉仪雅酷黑 65W" panose="020B0604020202020204"/>
                <a:cs typeface="Times New Roman" panose="02020603050405020304" pitchFamily="18" charset="0"/>
              </a:rPr>
              <a:t>①客户端（如</a:t>
            </a:r>
            <a:r>
              <a:rPr lang="en-US" altLang="zh-CN" sz="1800" kern="100" dirty="0">
                <a:effectLst/>
                <a:latin typeface="Times New Roman" panose="02020603050405020304" pitchFamily="18" charset="0"/>
                <a:ea typeface="汉仪雅酷黑 65W" panose="020B0604020202020204"/>
                <a:cs typeface="Times New Roman" panose="02020603050405020304" pitchFamily="18" charset="0"/>
              </a:rPr>
              <a:t>Chrome</a:t>
            </a:r>
            <a:r>
              <a:rPr lang="zh-CN" altLang="zh-CN" sz="1800" kern="100" dirty="0">
                <a:effectLst/>
                <a:latin typeface="Times New Roman" panose="02020603050405020304" pitchFamily="18" charset="0"/>
                <a:ea typeface="汉仪雅酷黑 65W" panose="020B0604020202020204"/>
                <a:cs typeface="Times New Roman" panose="02020603050405020304" pitchFamily="18" charset="0"/>
              </a:rPr>
              <a:t>浏览器）向服务器（如</a:t>
            </a:r>
            <a:r>
              <a:rPr lang="en-US" altLang="zh-CN" sz="1800" kern="100" dirty="0">
                <a:effectLst/>
                <a:latin typeface="Times New Roman" panose="02020603050405020304" pitchFamily="18" charset="0"/>
                <a:ea typeface="汉仪雅酷黑 65W" panose="020B0604020202020204"/>
                <a:cs typeface="Times New Roman" panose="02020603050405020304" pitchFamily="18" charset="0"/>
              </a:rPr>
              <a:t>Tomcat</a:t>
            </a:r>
            <a:r>
              <a:rPr lang="zh-CN" altLang="zh-CN" sz="1800" kern="100" dirty="0">
                <a:effectLst/>
                <a:latin typeface="Times New Roman" panose="02020603050405020304" pitchFamily="18" charset="0"/>
                <a:ea typeface="汉仪雅酷黑 65W" panose="020B0604020202020204"/>
                <a:cs typeface="Times New Roman" panose="02020603050405020304" pitchFamily="18" charset="0"/>
              </a:rPr>
              <a:t>服务器）发出请求（</a:t>
            </a:r>
            <a:r>
              <a:rPr lang="en-US" altLang="zh-CN" sz="1800" kern="100" dirty="0">
                <a:effectLst/>
                <a:latin typeface="Times New Roman" panose="02020603050405020304" pitchFamily="18" charset="0"/>
                <a:ea typeface="汉仪雅酷黑 65W" panose="020B0604020202020204"/>
                <a:cs typeface="Times New Roman" panose="02020603050405020304" pitchFamily="18" charset="0"/>
              </a:rPr>
              <a:t>Request</a:t>
            </a:r>
            <a:r>
              <a:rPr lang="zh-CN" altLang="zh-CN" sz="1800" kern="100" dirty="0">
                <a:effectLst/>
                <a:latin typeface="Times New Roman" panose="02020603050405020304" pitchFamily="18" charset="0"/>
                <a:ea typeface="汉仪雅酷黑 65W" panose="020B0604020202020204"/>
                <a:cs typeface="Times New Roman" panose="02020603050405020304" pitchFamily="18" charset="0"/>
              </a:rPr>
              <a:t>）。</a:t>
            </a:r>
            <a:endParaRPr lang="zh-CN" altLang="zh-CN" sz="1800" kern="100" dirty="0">
              <a:effectLst/>
              <a:latin typeface="宋体" panose="02010600030101010101" pitchFamily="2" charset="-122"/>
              <a:ea typeface="汉仪雅酷黑 65W" panose="020B0604020202020204"/>
              <a:cs typeface="Times New Roman" panose="02020603050405020304" pitchFamily="18" charset="0"/>
            </a:endParaRPr>
          </a:p>
          <a:p>
            <a:pPr indent="266700" algn="just"/>
            <a:r>
              <a:rPr lang="en-US" altLang="zh-CN" kern="100" dirty="0">
                <a:latin typeface="Times New Roman" panose="02020603050405020304" pitchFamily="18" charset="0"/>
                <a:ea typeface="汉仪雅酷黑 65W" panose="020B0604020202020204"/>
                <a:cs typeface="Times New Roman" panose="02020603050405020304" pitchFamily="18" charset="0"/>
              </a:rPr>
              <a:t>     </a:t>
            </a:r>
            <a:r>
              <a:rPr lang="zh-CN" altLang="zh-CN" sz="1800" kern="100" dirty="0">
                <a:effectLst/>
                <a:latin typeface="Times New Roman" panose="02020603050405020304" pitchFamily="18" charset="0"/>
                <a:ea typeface="汉仪雅酷黑 65W" panose="020B0604020202020204"/>
                <a:cs typeface="Times New Roman" panose="02020603050405020304" pitchFamily="18" charset="0"/>
              </a:rPr>
              <a:t>②用于解析</a:t>
            </a:r>
            <a:r>
              <a:rPr lang="en-US" altLang="zh-CN" sz="1800" kern="100" dirty="0">
                <a:effectLst/>
                <a:latin typeface="Times New Roman" panose="02020603050405020304" pitchFamily="18" charset="0"/>
                <a:ea typeface="汉仪雅酷黑 65W" panose="020B0604020202020204"/>
                <a:cs typeface="Times New Roman" panose="02020603050405020304" pitchFamily="18" charset="0"/>
              </a:rPr>
              <a:t>JSP</a:t>
            </a:r>
            <a:r>
              <a:rPr lang="zh-CN" altLang="zh-CN" sz="1800" kern="100" dirty="0">
                <a:effectLst/>
                <a:latin typeface="Times New Roman" panose="02020603050405020304" pitchFamily="18" charset="0"/>
                <a:ea typeface="汉仪雅酷黑 65W" panose="020B0604020202020204"/>
                <a:cs typeface="Times New Roman" panose="02020603050405020304" pitchFamily="18" charset="0"/>
              </a:rPr>
              <a:t>页面文件的服务器（如</a:t>
            </a:r>
            <a:r>
              <a:rPr lang="en-US" altLang="zh-CN" sz="1800" kern="100" dirty="0">
                <a:effectLst/>
                <a:latin typeface="Times New Roman" panose="02020603050405020304" pitchFamily="18" charset="0"/>
                <a:ea typeface="汉仪雅酷黑 65W" panose="020B0604020202020204"/>
                <a:cs typeface="Times New Roman" panose="02020603050405020304" pitchFamily="18" charset="0"/>
              </a:rPr>
              <a:t>Tomcat</a:t>
            </a:r>
            <a:r>
              <a:rPr lang="zh-CN" altLang="zh-CN" sz="1800" kern="100" dirty="0">
                <a:effectLst/>
                <a:latin typeface="Times New Roman" panose="02020603050405020304" pitchFamily="18" charset="0"/>
                <a:ea typeface="汉仪雅酷黑 65W" panose="020B0604020202020204"/>
                <a:cs typeface="Times New Roman" panose="02020603050405020304" pitchFamily="18" charset="0"/>
              </a:rPr>
              <a:t>）会将</a:t>
            </a:r>
            <a:r>
              <a:rPr lang="en-US" altLang="zh-CN" sz="1800" kern="100" dirty="0">
                <a:effectLst/>
                <a:latin typeface="Times New Roman" panose="02020603050405020304" pitchFamily="18" charset="0"/>
                <a:ea typeface="汉仪雅酷黑 65W" panose="020B0604020202020204"/>
                <a:cs typeface="Times New Roman" panose="02020603050405020304" pitchFamily="18" charset="0"/>
              </a:rPr>
              <a:t>JSP</a:t>
            </a:r>
            <a:r>
              <a:rPr lang="zh-CN" altLang="zh-CN" sz="1800" kern="100" dirty="0">
                <a:effectLst/>
                <a:latin typeface="Times New Roman" panose="02020603050405020304" pitchFamily="18" charset="0"/>
                <a:ea typeface="汉仪雅酷黑 65W" panose="020B0604020202020204"/>
                <a:cs typeface="Times New Roman" panose="02020603050405020304" pitchFamily="18" charset="0"/>
              </a:rPr>
              <a:t>文件编译为</a:t>
            </a:r>
            <a:r>
              <a:rPr lang="en-US" altLang="zh-CN" sz="1800" kern="100" dirty="0">
                <a:effectLst/>
                <a:latin typeface="Times New Roman" panose="02020603050405020304" pitchFamily="18" charset="0"/>
                <a:ea typeface="汉仪雅酷黑 65W" panose="020B0604020202020204"/>
                <a:cs typeface="Times New Roman" panose="02020603050405020304" pitchFamily="18" charset="0"/>
              </a:rPr>
              <a:t>Java Servlet</a:t>
            </a:r>
            <a:r>
              <a:rPr lang="zh-CN" altLang="zh-CN" sz="1800" kern="100" dirty="0">
                <a:effectLst/>
                <a:latin typeface="Times New Roman" panose="02020603050405020304" pitchFamily="18" charset="0"/>
                <a:ea typeface="汉仪雅酷黑 65W" panose="020B0604020202020204"/>
                <a:cs typeface="Times New Roman" panose="02020603050405020304" pitchFamily="18" charset="0"/>
              </a:rPr>
              <a:t>源代码（即</a:t>
            </a:r>
            <a:r>
              <a:rPr lang="en-US" altLang="zh-CN" sz="1800" kern="100" dirty="0">
                <a:effectLst/>
                <a:latin typeface="Times New Roman" panose="02020603050405020304" pitchFamily="18" charset="0"/>
                <a:ea typeface="汉仪雅酷黑 65W" panose="020B0604020202020204"/>
                <a:cs typeface="Times New Roman" panose="02020603050405020304" pitchFamily="18" charset="0"/>
              </a:rPr>
              <a:t>.java</a:t>
            </a:r>
            <a:r>
              <a:rPr lang="zh-CN" altLang="zh-CN" sz="1800" kern="100" dirty="0">
                <a:effectLst/>
                <a:latin typeface="Times New Roman" panose="02020603050405020304" pitchFamily="18" charset="0"/>
                <a:ea typeface="汉仪雅酷黑 65W" panose="020B0604020202020204"/>
                <a:cs typeface="Times New Roman" panose="02020603050405020304" pitchFamily="18" charset="0"/>
              </a:rPr>
              <a:t>代码）。</a:t>
            </a:r>
            <a:endParaRPr lang="zh-CN" altLang="zh-CN" sz="1800" kern="100" dirty="0">
              <a:effectLst/>
              <a:latin typeface="宋体" panose="02010600030101010101" pitchFamily="2" charset="-122"/>
              <a:ea typeface="汉仪雅酷黑 65W" panose="020B0604020202020204"/>
              <a:cs typeface="Times New Roman" panose="02020603050405020304" pitchFamily="18" charset="0"/>
            </a:endParaRPr>
          </a:p>
          <a:p>
            <a:pPr indent="266700" algn="just"/>
            <a:r>
              <a:rPr lang="en-US" altLang="zh-CN" sz="1800" kern="100" dirty="0">
                <a:effectLst/>
                <a:latin typeface="Times New Roman" panose="02020603050405020304" pitchFamily="18" charset="0"/>
                <a:ea typeface="汉仪雅酷黑 65W" panose="020B0604020202020204"/>
                <a:cs typeface="Times New Roman" panose="02020603050405020304" pitchFamily="18" charset="0"/>
              </a:rPr>
              <a:t>     </a:t>
            </a:r>
            <a:r>
              <a:rPr lang="zh-CN" altLang="zh-CN" sz="1800" kern="100" dirty="0">
                <a:effectLst/>
                <a:latin typeface="Times New Roman" panose="02020603050405020304" pitchFamily="18" charset="0"/>
                <a:ea typeface="汉仪雅酷黑 65W" panose="020B0604020202020204"/>
                <a:cs typeface="Times New Roman" panose="02020603050405020304" pitchFamily="18" charset="0"/>
              </a:rPr>
              <a:t>③将产生的</a:t>
            </a:r>
            <a:r>
              <a:rPr lang="en-US" altLang="zh-CN" sz="1800" kern="100" dirty="0">
                <a:effectLst/>
                <a:latin typeface="Times New Roman" panose="02020603050405020304" pitchFamily="18" charset="0"/>
                <a:ea typeface="汉仪雅酷黑 65W" panose="020B0604020202020204"/>
                <a:cs typeface="Times New Roman" panose="02020603050405020304" pitchFamily="18" charset="0"/>
              </a:rPr>
              <a:t>Java</a:t>
            </a:r>
            <a:r>
              <a:rPr lang="zh-CN" altLang="zh-CN" sz="1800" kern="100" dirty="0">
                <a:effectLst/>
                <a:latin typeface="Times New Roman" panose="02020603050405020304" pitchFamily="18" charset="0"/>
                <a:ea typeface="汉仪雅酷黑 65W" panose="020B0604020202020204"/>
                <a:cs typeface="Times New Roman" panose="02020603050405020304" pitchFamily="18" charset="0"/>
              </a:rPr>
              <a:t>代码进行编译，使之成为</a:t>
            </a:r>
            <a:r>
              <a:rPr lang="en-US" altLang="zh-CN" sz="1800" kern="100" dirty="0">
                <a:effectLst/>
                <a:latin typeface="Times New Roman" panose="02020603050405020304" pitchFamily="18" charset="0"/>
                <a:ea typeface="汉仪雅酷黑 65W" panose="020B0604020202020204"/>
                <a:cs typeface="Times New Roman" panose="02020603050405020304" pitchFamily="18" charset="0"/>
              </a:rPr>
              <a:t>.class</a:t>
            </a:r>
            <a:r>
              <a:rPr lang="zh-CN" altLang="zh-CN" sz="1800" kern="100" dirty="0">
                <a:effectLst/>
                <a:latin typeface="Times New Roman" panose="02020603050405020304" pitchFamily="18" charset="0"/>
                <a:ea typeface="汉仪雅酷黑 65W" panose="020B0604020202020204"/>
                <a:cs typeface="Times New Roman" panose="02020603050405020304" pitchFamily="18" charset="0"/>
              </a:rPr>
              <a:t>文件，将</a:t>
            </a:r>
            <a:r>
              <a:rPr lang="en-US" altLang="zh-CN" sz="1800" kern="100" dirty="0">
                <a:effectLst/>
                <a:latin typeface="Times New Roman" panose="02020603050405020304" pitchFamily="18" charset="0"/>
                <a:ea typeface="汉仪雅酷黑 65W" panose="020B0604020202020204"/>
                <a:cs typeface="Times New Roman" panose="02020603050405020304" pitchFamily="18" charset="0"/>
              </a:rPr>
              <a:t>.class</a:t>
            </a:r>
            <a:r>
              <a:rPr lang="zh-CN" altLang="zh-CN" sz="1800" kern="100" dirty="0">
                <a:effectLst/>
                <a:latin typeface="Times New Roman" panose="02020603050405020304" pitchFamily="18" charset="0"/>
                <a:ea typeface="汉仪雅酷黑 65W" panose="020B0604020202020204"/>
                <a:cs typeface="Times New Roman" panose="02020603050405020304" pitchFamily="18" charset="0"/>
              </a:rPr>
              <a:t>文件加载到内存执行。</a:t>
            </a:r>
            <a:endParaRPr lang="zh-CN" altLang="zh-CN" sz="1800" kern="100" dirty="0">
              <a:effectLst/>
              <a:latin typeface="宋体" panose="02010600030101010101" pitchFamily="2" charset="-122"/>
              <a:ea typeface="汉仪雅酷黑 65W" panose="020B0604020202020204"/>
              <a:cs typeface="Times New Roman" panose="02020603050405020304" pitchFamily="18" charset="0"/>
            </a:endParaRPr>
          </a:p>
          <a:p>
            <a:pPr indent="266700" algn="just"/>
            <a:r>
              <a:rPr lang="en-US" altLang="zh-CN" sz="1800" kern="100" dirty="0">
                <a:effectLst/>
                <a:latin typeface="Times New Roman" panose="02020603050405020304" pitchFamily="18" charset="0"/>
                <a:ea typeface="汉仪雅酷黑 65W" panose="020B0604020202020204"/>
                <a:cs typeface="Times New Roman" panose="02020603050405020304" pitchFamily="18" charset="0"/>
              </a:rPr>
              <a:t>     </a:t>
            </a:r>
            <a:r>
              <a:rPr lang="zh-CN" altLang="zh-CN" sz="1800" kern="100" dirty="0">
                <a:effectLst/>
                <a:latin typeface="Times New Roman" panose="02020603050405020304" pitchFamily="18" charset="0"/>
                <a:ea typeface="汉仪雅酷黑 65W" panose="020B0604020202020204"/>
                <a:cs typeface="Times New Roman" panose="02020603050405020304" pitchFamily="18" charset="0"/>
              </a:rPr>
              <a:t>④将</a:t>
            </a:r>
            <a:r>
              <a:rPr lang="en-US" altLang="zh-CN" sz="1800" kern="100" dirty="0">
                <a:effectLst/>
                <a:latin typeface="Times New Roman" panose="02020603050405020304" pitchFamily="18" charset="0"/>
                <a:ea typeface="汉仪雅酷黑 65W" panose="020B0604020202020204"/>
                <a:cs typeface="Times New Roman" panose="02020603050405020304" pitchFamily="18" charset="0"/>
              </a:rPr>
              <a:t>.class</a:t>
            </a:r>
            <a:r>
              <a:rPr lang="zh-CN" altLang="zh-CN" sz="1800" kern="100" dirty="0">
                <a:effectLst/>
                <a:latin typeface="Times New Roman" panose="02020603050405020304" pitchFamily="18" charset="0"/>
                <a:ea typeface="汉仪雅酷黑 65W" panose="020B0604020202020204"/>
                <a:cs typeface="Times New Roman" panose="02020603050405020304" pitchFamily="18" charset="0"/>
              </a:rPr>
              <a:t>文件执行得到的</a:t>
            </a:r>
            <a:r>
              <a:rPr lang="en-US" altLang="zh-CN" sz="1800" kern="100" dirty="0">
                <a:effectLst/>
                <a:latin typeface="Times New Roman" panose="02020603050405020304" pitchFamily="18" charset="0"/>
                <a:ea typeface="汉仪雅酷黑 65W" panose="020B0604020202020204"/>
                <a:cs typeface="Times New Roman" panose="02020603050405020304" pitchFamily="18" charset="0"/>
              </a:rPr>
              <a:t>HTML</a:t>
            </a:r>
            <a:r>
              <a:rPr lang="zh-CN" altLang="zh-CN" sz="1800" kern="100" dirty="0">
                <a:effectLst/>
                <a:latin typeface="Times New Roman" panose="02020603050405020304" pitchFamily="18" charset="0"/>
                <a:ea typeface="汉仪雅酷黑 65W" panose="020B0604020202020204"/>
                <a:cs typeface="Times New Roman" panose="02020603050405020304" pitchFamily="18" charset="0"/>
              </a:rPr>
              <a:t>文件作为响应（</a:t>
            </a:r>
            <a:r>
              <a:rPr lang="en-US" altLang="zh-CN" sz="1800" kern="100" dirty="0">
                <a:effectLst/>
                <a:latin typeface="Times New Roman" panose="02020603050405020304" pitchFamily="18" charset="0"/>
                <a:ea typeface="汉仪雅酷黑 65W" panose="020B0604020202020204"/>
                <a:cs typeface="Times New Roman" panose="02020603050405020304" pitchFamily="18" charset="0"/>
              </a:rPr>
              <a:t>Response</a:t>
            </a:r>
            <a:r>
              <a:rPr lang="zh-CN" altLang="zh-CN" sz="1800" kern="100" dirty="0">
                <a:effectLst/>
                <a:latin typeface="Times New Roman" panose="02020603050405020304" pitchFamily="18" charset="0"/>
                <a:ea typeface="汉仪雅酷黑 65W" panose="020B0604020202020204"/>
                <a:cs typeface="Times New Roman" panose="02020603050405020304" pitchFamily="18" charset="0"/>
              </a:rPr>
              <a:t>）发送至客户端，由浏览器显示。</a:t>
            </a:r>
            <a:endParaRPr lang="zh-CN" altLang="zh-CN" sz="1800" kern="100" dirty="0">
              <a:effectLst/>
              <a:latin typeface="宋体" panose="02010600030101010101" pitchFamily="2" charset="-122"/>
              <a:ea typeface="汉仪雅酷黑 65W" panose="020B0604020202020204"/>
              <a:cs typeface="Times New Roman" panose="02020603050405020304" pitchFamily="18" charset="0"/>
            </a:endParaRPr>
          </a:p>
        </p:txBody>
      </p:sp>
      <p:sp>
        <p:nvSpPr>
          <p:cNvPr id="12" name="矩形 11">
            <a:extLst>
              <a:ext uri="{FF2B5EF4-FFF2-40B4-BE49-F238E27FC236}">
                <a16:creationId xmlns:a16="http://schemas.microsoft.com/office/drawing/2014/main" id="{3915D275-17CC-B2A2-1057-4DF6CA555D30}"/>
              </a:ext>
            </a:extLst>
          </p:cNvPr>
          <p:cNvSpPr/>
          <p:nvPr/>
        </p:nvSpPr>
        <p:spPr>
          <a:xfrm>
            <a:off x="6679096" y="227965"/>
            <a:ext cx="2295240" cy="494030"/>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grpSp>
        <p:nvGrpSpPr>
          <p:cNvPr id="13" name="组合 12">
            <a:extLst>
              <a:ext uri="{FF2B5EF4-FFF2-40B4-BE49-F238E27FC236}">
                <a16:creationId xmlns:a16="http://schemas.microsoft.com/office/drawing/2014/main" id="{1AB64D3F-329F-F10D-24AE-B401F0EFF500}"/>
              </a:ext>
            </a:extLst>
          </p:cNvPr>
          <p:cNvGrpSpPr/>
          <p:nvPr/>
        </p:nvGrpSpPr>
        <p:grpSpPr>
          <a:xfrm>
            <a:off x="6911340" y="227965"/>
            <a:ext cx="2143125" cy="307975"/>
            <a:chOff x="3716" y="3214"/>
            <a:chExt cx="8453" cy="485"/>
          </a:xfrm>
        </p:grpSpPr>
        <p:sp>
          <p:nvSpPr>
            <p:cNvPr id="15" name="文本框 14">
              <a:extLst>
                <a:ext uri="{FF2B5EF4-FFF2-40B4-BE49-F238E27FC236}">
                  <a16:creationId xmlns:a16="http://schemas.microsoft.com/office/drawing/2014/main" id="{3ED8315C-6F27-2963-DC3A-4EE593DCFC43}"/>
                </a:ext>
              </a:extLst>
            </p:cNvPr>
            <p:cNvSpPr txBox="1"/>
            <p:nvPr>
              <p:custDataLst>
                <p:tags r:id="rId2"/>
              </p:custDataLst>
            </p:nvPr>
          </p:nvSpPr>
          <p:spPr>
            <a:xfrm>
              <a:off x="4002" y="3214"/>
              <a:ext cx="8167" cy="485"/>
            </a:xfrm>
            <a:prstGeom prst="rect">
              <a:avLst/>
            </a:prstGeom>
            <a:noFill/>
          </p:spPr>
          <p:txBody>
            <a:bodyPr wrap="square" rtlCol="0">
              <a:spAutoFit/>
            </a:bodyPr>
            <a:lstStyle/>
            <a:p>
              <a:pPr indent="0" fontAlgn="auto">
                <a:lnSpc>
                  <a:spcPct val="100000"/>
                </a:lnSpc>
              </a:pP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第</a:t>
              </a:r>
              <a:r>
                <a:rPr lang="en-US" altLang="zh-CN" sz="1400" dirty="0">
                  <a:solidFill>
                    <a:srgbClr val="3077B5"/>
                  </a:solidFill>
                  <a:latin typeface="汉仪雅酷黑简" panose="00020600040101010101" charset="-122"/>
                  <a:ea typeface="汉仪雅酷黑简" panose="00020600040101010101" charset="-122"/>
                  <a:cs typeface="汉仪雅酷黑简" panose="00020600040101010101" charset="-122"/>
                </a:rPr>
                <a:t>7</a:t>
              </a: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章</a:t>
              </a:r>
              <a:r>
                <a:rPr lang="en-US" altLang="zh-CN" sz="1400" dirty="0">
                  <a:solidFill>
                    <a:srgbClr val="3077B5"/>
                  </a:solidFill>
                  <a:latin typeface="汉仪雅酷黑简" panose="00020600040101010101" charset="-122"/>
                  <a:ea typeface="汉仪雅酷黑简" panose="00020600040101010101" charset="-122"/>
                  <a:cs typeface="汉仪雅酷黑简" panose="00020600040101010101" charset="-122"/>
                </a:rPr>
                <a:t> JSP</a:t>
              </a: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技术基础</a:t>
              </a:r>
            </a:p>
          </p:txBody>
        </p:sp>
        <p:sp>
          <p:nvSpPr>
            <p:cNvPr id="16" name="矩形 15">
              <a:extLst>
                <a:ext uri="{FF2B5EF4-FFF2-40B4-BE49-F238E27FC236}">
                  <a16:creationId xmlns:a16="http://schemas.microsoft.com/office/drawing/2014/main" id="{562AA0FD-AD58-213A-EFBD-288F47ADDAE6}"/>
                </a:ext>
              </a:extLst>
            </p:cNvPr>
            <p:cNvSpPr/>
            <p:nvPr>
              <p:custDataLst>
                <p:tags r:id="rId3"/>
              </p:custDataLst>
            </p:nvPr>
          </p:nvSpPr>
          <p:spPr>
            <a:xfrm>
              <a:off x="3716" y="3292"/>
              <a:ext cx="286" cy="327"/>
            </a:xfrm>
            <a:prstGeom prst="rect">
              <a:avLst/>
            </a:prstGeom>
            <a:solidFill>
              <a:srgbClr val="3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6"/>
          <p:cNvPicPr>
            <a:picLocks noChangeAspect="1"/>
          </p:cNvPicPr>
          <p:nvPr/>
        </p:nvPicPr>
        <p:blipFill>
          <a:blip r:embed="rId8"/>
          <a:stretch>
            <a:fillRect/>
          </a:stretch>
        </p:blipFill>
        <p:spPr>
          <a:xfrm>
            <a:off x="-4445" y="0"/>
            <a:ext cx="8107680" cy="584200"/>
          </a:xfrm>
          <a:prstGeom prst="rect">
            <a:avLst/>
          </a:prstGeom>
        </p:spPr>
      </p:pic>
      <p:pic>
        <p:nvPicPr>
          <p:cNvPr id="5" name="图片 4" descr="5"/>
          <p:cNvPicPr>
            <a:picLocks noChangeAspect="1"/>
          </p:cNvPicPr>
          <p:nvPr/>
        </p:nvPicPr>
        <p:blipFill>
          <a:blip r:embed="rId9"/>
          <a:stretch>
            <a:fillRect/>
          </a:stretch>
        </p:blipFill>
        <p:spPr>
          <a:xfrm>
            <a:off x="3091815" y="5311775"/>
            <a:ext cx="6116955" cy="408305"/>
          </a:xfrm>
          <a:prstGeom prst="rect">
            <a:avLst/>
          </a:prstGeom>
        </p:spPr>
      </p:pic>
      <p:pic>
        <p:nvPicPr>
          <p:cNvPr id="3" name="图片 2" descr="未标题-1"/>
          <p:cNvPicPr>
            <a:picLocks noChangeAspect="1"/>
          </p:cNvPicPr>
          <p:nvPr>
            <p:custDataLst>
              <p:tags r:id="rId1"/>
            </p:custDataLst>
          </p:nvPr>
        </p:nvPicPr>
        <p:blipFill>
          <a:blip r:embed="rId10"/>
          <a:stretch>
            <a:fillRect/>
          </a:stretch>
        </p:blipFill>
        <p:spPr>
          <a:xfrm>
            <a:off x="144145" y="104140"/>
            <a:ext cx="1975485" cy="494030"/>
          </a:xfrm>
          <a:prstGeom prst="rect">
            <a:avLst/>
          </a:prstGeom>
        </p:spPr>
      </p:pic>
      <p:grpSp>
        <p:nvGrpSpPr>
          <p:cNvPr id="4" name="组合 3"/>
          <p:cNvGrpSpPr/>
          <p:nvPr/>
        </p:nvGrpSpPr>
        <p:grpSpPr>
          <a:xfrm>
            <a:off x="6911340" y="227965"/>
            <a:ext cx="2143125" cy="521970"/>
            <a:chOff x="3716" y="3214"/>
            <a:chExt cx="8453" cy="822"/>
          </a:xfrm>
        </p:grpSpPr>
        <p:sp>
          <p:nvSpPr>
            <p:cNvPr id="8" name="文本框 7"/>
            <p:cNvSpPr txBox="1"/>
            <p:nvPr>
              <p:custDataLst>
                <p:tags r:id="rId4"/>
              </p:custDataLst>
            </p:nvPr>
          </p:nvSpPr>
          <p:spPr>
            <a:xfrm>
              <a:off x="4002" y="3214"/>
              <a:ext cx="8167" cy="822"/>
            </a:xfrm>
            <a:prstGeom prst="rect">
              <a:avLst/>
            </a:prstGeom>
            <a:noFill/>
          </p:spPr>
          <p:txBody>
            <a:bodyPr wrap="square" rtlCol="0">
              <a:spAutoFit/>
            </a:bodyPr>
            <a:lstStyle/>
            <a:p>
              <a:pPr indent="0" fontAlgn="auto">
                <a:lnSpc>
                  <a:spcPct val="100000"/>
                </a:lnSpc>
              </a:pP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第3章  Java的多线程机制及其网络程序设计</a:t>
              </a:r>
            </a:p>
          </p:txBody>
        </p:sp>
        <p:sp>
          <p:nvSpPr>
            <p:cNvPr id="14" name="矩形 13"/>
            <p:cNvSpPr/>
            <p:nvPr>
              <p:custDataLst>
                <p:tags r:id="rId5"/>
              </p:custDataLst>
            </p:nvPr>
          </p:nvSpPr>
          <p:spPr>
            <a:xfrm>
              <a:off x="3716" y="3292"/>
              <a:ext cx="286" cy="327"/>
            </a:xfrm>
            <a:prstGeom prst="rect">
              <a:avLst/>
            </a:prstGeom>
            <a:solidFill>
              <a:srgbClr val="3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矩形 5">
            <a:extLst>
              <a:ext uri="{FF2B5EF4-FFF2-40B4-BE49-F238E27FC236}">
                <a16:creationId xmlns:a16="http://schemas.microsoft.com/office/drawing/2014/main" id="{8F6E64D2-68D0-9813-323C-A9B942B85C75}"/>
              </a:ext>
            </a:extLst>
          </p:cNvPr>
          <p:cNvSpPr/>
          <p:nvPr/>
        </p:nvSpPr>
        <p:spPr>
          <a:xfrm>
            <a:off x="6679096" y="227965"/>
            <a:ext cx="2295240" cy="494030"/>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grpSp>
        <p:nvGrpSpPr>
          <p:cNvPr id="7" name="组合 6">
            <a:extLst>
              <a:ext uri="{FF2B5EF4-FFF2-40B4-BE49-F238E27FC236}">
                <a16:creationId xmlns:a16="http://schemas.microsoft.com/office/drawing/2014/main" id="{056DA330-07AA-CA14-EF86-DBDD9341A89C}"/>
              </a:ext>
            </a:extLst>
          </p:cNvPr>
          <p:cNvGrpSpPr/>
          <p:nvPr/>
        </p:nvGrpSpPr>
        <p:grpSpPr>
          <a:xfrm>
            <a:off x="6911340" y="227965"/>
            <a:ext cx="2143125" cy="307975"/>
            <a:chOff x="3716" y="3214"/>
            <a:chExt cx="8453" cy="485"/>
          </a:xfrm>
        </p:grpSpPr>
        <p:sp>
          <p:nvSpPr>
            <p:cNvPr id="10" name="文本框 9">
              <a:extLst>
                <a:ext uri="{FF2B5EF4-FFF2-40B4-BE49-F238E27FC236}">
                  <a16:creationId xmlns:a16="http://schemas.microsoft.com/office/drawing/2014/main" id="{CD19564F-767F-6983-4157-83A541571817}"/>
                </a:ext>
              </a:extLst>
            </p:cNvPr>
            <p:cNvSpPr txBox="1"/>
            <p:nvPr>
              <p:custDataLst>
                <p:tags r:id="rId2"/>
              </p:custDataLst>
            </p:nvPr>
          </p:nvSpPr>
          <p:spPr>
            <a:xfrm>
              <a:off x="4002" y="3214"/>
              <a:ext cx="8167" cy="485"/>
            </a:xfrm>
            <a:prstGeom prst="rect">
              <a:avLst/>
            </a:prstGeom>
            <a:noFill/>
          </p:spPr>
          <p:txBody>
            <a:bodyPr wrap="square" rtlCol="0">
              <a:spAutoFit/>
            </a:bodyPr>
            <a:lstStyle/>
            <a:p>
              <a:pPr indent="0" fontAlgn="auto">
                <a:lnSpc>
                  <a:spcPct val="100000"/>
                </a:lnSpc>
              </a:pP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第</a:t>
              </a:r>
              <a:r>
                <a:rPr lang="en-US" altLang="zh-CN" sz="1400" dirty="0">
                  <a:solidFill>
                    <a:srgbClr val="3077B5"/>
                  </a:solidFill>
                  <a:latin typeface="汉仪雅酷黑简" panose="00020600040101010101" charset="-122"/>
                  <a:ea typeface="汉仪雅酷黑简" panose="00020600040101010101" charset="-122"/>
                  <a:cs typeface="汉仪雅酷黑简" panose="00020600040101010101" charset="-122"/>
                </a:rPr>
                <a:t>7</a:t>
              </a: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章</a:t>
              </a:r>
              <a:r>
                <a:rPr lang="en-US" altLang="zh-CN" sz="1400" dirty="0">
                  <a:solidFill>
                    <a:srgbClr val="3077B5"/>
                  </a:solidFill>
                  <a:latin typeface="汉仪雅酷黑简" panose="00020600040101010101" charset="-122"/>
                  <a:ea typeface="汉仪雅酷黑简" panose="00020600040101010101" charset="-122"/>
                  <a:cs typeface="汉仪雅酷黑简" panose="00020600040101010101" charset="-122"/>
                </a:rPr>
                <a:t> JSP</a:t>
              </a: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技术基础</a:t>
              </a:r>
            </a:p>
          </p:txBody>
        </p:sp>
        <p:sp>
          <p:nvSpPr>
            <p:cNvPr id="11" name="矩形 10">
              <a:extLst>
                <a:ext uri="{FF2B5EF4-FFF2-40B4-BE49-F238E27FC236}">
                  <a16:creationId xmlns:a16="http://schemas.microsoft.com/office/drawing/2014/main" id="{C8F29F36-A9CA-82AD-7E93-97A23DD91B27}"/>
                </a:ext>
              </a:extLst>
            </p:cNvPr>
            <p:cNvSpPr/>
            <p:nvPr>
              <p:custDataLst>
                <p:tags r:id="rId3"/>
              </p:custDataLst>
            </p:nvPr>
          </p:nvSpPr>
          <p:spPr>
            <a:xfrm>
              <a:off x="3716" y="3292"/>
              <a:ext cx="286" cy="327"/>
            </a:xfrm>
            <a:prstGeom prst="rect">
              <a:avLst/>
            </a:prstGeom>
            <a:solidFill>
              <a:srgbClr val="3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3" name="图片 12" descr="绘图2">
            <a:extLst>
              <a:ext uri="{FF2B5EF4-FFF2-40B4-BE49-F238E27FC236}">
                <a16:creationId xmlns:a16="http://schemas.microsoft.com/office/drawing/2014/main" id="{31C719D8-52AB-8FE7-42C9-62F33375F2AC}"/>
              </a:ext>
            </a:extLst>
          </p:cNvPr>
          <p:cNvPicPr>
            <a:picLocks noChangeAspect="1"/>
          </p:cNvPicPr>
          <p:nvPr/>
        </p:nvPicPr>
        <p:blipFill>
          <a:blip r:embed="rId11" cstate="print">
            <a:extLst>
              <a:ext uri="{28A0092B-C50C-407E-A947-70E740481C1C}">
                <a14:useLocalDpi xmlns:a14="http://schemas.microsoft.com/office/drawing/2010/main" val="0"/>
              </a:ext>
            </a:extLst>
          </a:blip>
          <a:srcRect/>
          <a:stretch>
            <a:fillRect/>
          </a:stretch>
        </p:blipFill>
        <p:spPr>
          <a:xfrm>
            <a:off x="2374900" y="1791335"/>
            <a:ext cx="3916680" cy="3520440"/>
          </a:xfrm>
          <a:prstGeom prst="rect">
            <a:avLst/>
          </a:prstGeom>
          <a:noFill/>
          <a:ln>
            <a:noFill/>
          </a:ln>
          <a:effectLst/>
        </p:spPr>
      </p:pic>
      <p:sp>
        <p:nvSpPr>
          <p:cNvPr id="15" name="文本框 14">
            <a:extLst>
              <a:ext uri="{FF2B5EF4-FFF2-40B4-BE49-F238E27FC236}">
                <a16:creationId xmlns:a16="http://schemas.microsoft.com/office/drawing/2014/main" id="{F504EA45-1261-F1F5-87E0-C84A7A863872}"/>
              </a:ext>
            </a:extLst>
          </p:cNvPr>
          <p:cNvSpPr txBox="1"/>
          <p:nvPr/>
        </p:nvSpPr>
        <p:spPr>
          <a:xfrm>
            <a:off x="400685" y="765810"/>
            <a:ext cx="3932555" cy="398780"/>
          </a:xfrm>
          <a:prstGeom prst="rect">
            <a:avLst/>
          </a:prstGeom>
          <a:noFill/>
        </p:spPr>
        <p:txBody>
          <a:bodyPr wrap="square" rtlCol="0">
            <a:spAutoFit/>
          </a:bodyPr>
          <a:lstStyle/>
          <a:p>
            <a:r>
              <a:rPr 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sym typeface="+mn-ea"/>
              </a:rPr>
              <a:t>7</a:t>
            </a:r>
            <a:r>
              <a:rPr sz="2000" b="1" dirty="0">
                <a:solidFill>
                  <a:srgbClr val="3077B5"/>
                </a:solidFill>
                <a:latin typeface="汉仪雅酷黑 65W" panose="020B0604020202020204" charset="-122"/>
                <a:ea typeface="汉仪雅酷黑 65W" panose="020B0604020202020204" charset="-122"/>
                <a:cs typeface="汉仪雅酷黑 65W" panose="020B0604020202020204" charset="-122"/>
                <a:sym typeface="+mn-ea"/>
              </a:rPr>
              <a:t>.</a:t>
            </a:r>
            <a:r>
              <a:rPr 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sym typeface="+mn-ea"/>
              </a:rPr>
              <a:t>1.2</a:t>
            </a:r>
            <a:r>
              <a:rPr sz="2000" b="1" dirty="0">
                <a:solidFill>
                  <a:srgbClr val="3077B5"/>
                </a:solidFill>
                <a:latin typeface="汉仪雅酷黑 65W" panose="020B0604020202020204" charset="-122"/>
                <a:ea typeface="汉仪雅酷黑 65W" panose="020B0604020202020204" charset="-122"/>
                <a:cs typeface="汉仪雅酷黑 65W" panose="020B0604020202020204" charset="-122"/>
                <a:sym typeface="+mn-ea"/>
              </a:rPr>
              <a:t> </a:t>
            </a:r>
            <a:r>
              <a:rPr lang="en-US" altLang="zh-CN" sz="2000" b="1" dirty="0">
                <a:solidFill>
                  <a:srgbClr val="3077B5"/>
                </a:solidFill>
                <a:latin typeface="汉仪雅酷黑 65W" panose="020B0604020202020204" charset="-122"/>
                <a:ea typeface="汉仪雅酷黑 65W" panose="020B0604020202020204" charset="-122"/>
                <a:cs typeface="汉仪雅酷黑 65W" panose="020B0604020202020204" charset="-122"/>
                <a:sym typeface="+mn-ea"/>
              </a:rPr>
              <a:t>JSP</a:t>
            </a:r>
            <a:r>
              <a:rPr lang="zh-CN" alt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sym typeface="+mn-ea"/>
              </a:rPr>
              <a:t>程序的运行机制</a:t>
            </a:r>
            <a:endParaRPr sz="2000" b="1" dirty="0">
              <a:solidFill>
                <a:srgbClr val="3077B5"/>
              </a:solidFill>
              <a:latin typeface="汉仪雅酷黑 65W" panose="020B0604020202020204" charset="-122"/>
              <a:ea typeface="汉仪雅酷黑 65W" panose="020B0604020202020204" charset="-122"/>
              <a:cs typeface="汉仪雅酷黑 65W" panose="020B0604020202020204" charset="-122"/>
            </a:endParaRPr>
          </a:p>
        </p:txBody>
      </p:sp>
      <p:sp>
        <p:nvSpPr>
          <p:cNvPr id="16" name="文本框 15">
            <a:extLst>
              <a:ext uri="{FF2B5EF4-FFF2-40B4-BE49-F238E27FC236}">
                <a16:creationId xmlns:a16="http://schemas.microsoft.com/office/drawing/2014/main" id="{14A5A547-7341-F207-9B75-515200EA7DB1}"/>
              </a:ext>
            </a:extLst>
          </p:cNvPr>
          <p:cNvSpPr txBox="1"/>
          <p:nvPr/>
        </p:nvSpPr>
        <p:spPr>
          <a:xfrm>
            <a:off x="544774" y="1224915"/>
            <a:ext cx="2896947" cy="646331"/>
          </a:xfrm>
          <a:prstGeom prst="rect">
            <a:avLst/>
          </a:prstGeom>
          <a:noFill/>
        </p:spPr>
        <p:txBody>
          <a:bodyPr wrap="none" rtlCol="0">
            <a:spAutoFit/>
          </a:bodyPr>
          <a:lstStyle/>
          <a:p>
            <a:r>
              <a:rPr lang="en-US" altLang="zh-CN" sz="1800" kern="100" dirty="0">
                <a:effectLst/>
                <a:latin typeface="Times New Roman" panose="02020603050405020304" pitchFamily="18" charset="0"/>
                <a:ea typeface="汉仪雅酷黑 65W" panose="020B0604020202020204"/>
              </a:rPr>
              <a:t>JSP</a:t>
            </a:r>
            <a:r>
              <a:rPr lang="zh-CN" altLang="zh-CN" sz="1800" kern="100" dirty="0">
                <a:effectLst/>
                <a:latin typeface="Times New Roman" panose="02020603050405020304" pitchFamily="18" charset="0"/>
                <a:ea typeface="汉仪雅酷黑 65W" panose="020B0604020202020204"/>
              </a:rPr>
              <a:t>运行原理如图</a:t>
            </a:r>
            <a:r>
              <a:rPr lang="en-US" altLang="zh-CN" sz="1800" kern="100" dirty="0">
                <a:effectLst/>
                <a:latin typeface="Times New Roman" panose="02020603050405020304" pitchFamily="18" charset="0"/>
                <a:ea typeface="汉仪雅酷黑 65W" panose="020B0604020202020204"/>
              </a:rPr>
              <a:t>7.2</a:t>
            </a:r>
            <a:r>
              <a:rPr lang="zh-CN" altLang="zh-CN" sz="1800" kern="100" dirty="0">
                <a:effectLst/>
                <a:latin typeface="Times New Roman" panose="02020603050405020304" pitchFamily="18" charset="0"/>
                <a:ea typeface="汉仪雅酷黑 65W" panose="020B0604020202020204"/>
              </a:rPr>
              <a:t>所示。</a:t>
            </a:r>
          </a:p>
          <a:p>
            <a:endParaRPr lang="zh-CN" altLang="en-US" dirty="0">
              <a:ea typeface="汉仪雅酷黑 65W" panose="020B0604020202020204"/>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6"/>
          <p:cNvPicPr>
            <a:picLocks noChangeAspect="1"/>
          </p:cNvPicPr>
          <p:nvPr/>
        </p:nvPicPr>
        <p:blipFill>
          <a:blip r:embed="rId8"/>
          <a:stretch>
            <a:fillRect/>
          </a:stretch>
        </p:blipFill>
        <p:spPr>
          <a:xfrm>
            <a:off x="-4445" y="0"/>
            <a:ext cx="8107680" cy="584200"/>
          </a:xfrm>
          <a:prstGeom prst="rect">
            <a:avLst/>
          </a:prstGeom>
        </p:spPr>
      </p:pic>
      <p:pic>
        <p:nvPicPr>
          <p:cNvPr id="5" name="图片 4" descr="5"/>
          <p:cNvPicPr>
            <a:picLocks noChangeAspect="1"/>
          </p:cNvPicPr>
          <p:nvPr/>
        </p:nvPicPr>
        <p:blipFill>
          <a:blip r:embed="rId9"/>
          <a:stretch>
            <a:fillRect/>
          </a:stretch>
        </p:blipFill>
        <p:spPr>
          <a:xfrm>
            <a:off x="3091815" y="5311775"/>
            <a:ext cx="6116955" cy="408305"/>
          </a:xfrm>
          <a:prstGeom prst="rect">
            <a:avLst/>
          </a:prstGeom>
        </p:spPr>
      </p:pic>
      <p:sp>
        <p:nvSpPr>
          <p:cNvPr id="9" name="文本框 8"/>
          <p:cNvSpPr txBox="1"/>
          <p:nvPr/>
        </p:nvSpPr>
        <p:spPr>
          <a:xfrm>
            <a:off x="400685" y="765810"/>
            <a:ext cx="4226974" cy="400110"/>
          </a:xfrm>
          <a:prstGeom prst="rect">
            <a:avLst/>
          </a:prstGeom>
          <a:noFill/>
        </p:spPr>
        <p:txBody>
          <a:bodyPr wrap="square" rtlCol="0">
            <a:spAutoFit/>
          </a:bodyPr>
          <a:lstStyle/>
          <a:p>
            <a:r>
              <a:rPr 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sym typeface="+mn-ea"/>
              </a:rPr>
              <a:t>7</a:t>
            </a:r>
            <a:r>
              <a:rPr sz="2000" b="1" dirty="0">
                <a:solidFill>
                  <a:srgbClr val="3077B5"/>
                </a:solidFill>
                <a:latin typeface="汉仪雅酷黑 65W" panose="020B0604020202020204" charset="-122"/>
                <a:ea typeface="汉仪雅酷黑 65W" panose="020B0604020202020204" charset="-122"/>
                <a:cs typeface="汉仪雅酷黑 65W" panose="020B0604020202020204" charset="-122"/>
                <a:sym typeface="+mn-ea"/>
              </a:rPr>
              <a:t>.</a:t>
            </a:r>
            <a:r>
              <a:rPr 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sym typeface="+mn-ea"/>
              </a:rPr>
              <a:t>2</a:t>
            </a:r>
            <a:r>
              <a:rPr sz="2000" b="1" dirty="0">
                <a:solidFill>
                  <a:srgbClr val="3077B5"/>
                </a:solidFill>
                <a:latin typeface="汉仪雅酷黑 65W" panose="020B0604020202020204" charset="-122"/>
                <a:ea typeface="汉仪雅酷黑 65W" panose="020B0604020202020204" charset="-122"/>
                <a:cs typeface="汉仪雅酷黑 65W" panose="020B0604020202020204" charset="-122"/>
                <a:sym typeface="+mn-ea"/>
              </a:rPr>
              <a:t> </a:t>
            </a:r>
            <a:r>
              <a:rPr lang="zh-CN" alt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sym typeface="+mn-ea"/>
              </a:rPr>
              <a:t>Java </a:t>
            </a:r>
            <a:r>
              <a:rPr lang="en-US" altLang="zh-CN" sz="2000" b="1" dirty="0">
                <a:solidFill>
                  <a:srgbClr val="3077B5"/>
                </a:solidFill>
                <a:latin typeface="汉仪雅酷黑 65W" panose="020B0604020202020204" charset="-122"/>
                <a:ea typeface="汉仪雅酷黑 65W" panose="020B0604020202020204" charset="-122"/>
                <a:cs typeface="汉仪雅酷黑 65W" panose="020B0604020202020204" charset="-122"/>
                <a:sym typeface="+mn-ea"/>
              </a:rPr>
              <a:t>Web</a:t>
            </a:r>
            <a:r>
              <a:rPr lang="zh-CN" alt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sym typeface="+mn-ea"/>
              </a:rPr>
              <a:t>开发环境与开发工具</a:t>
            </a:r>
            <a:endParaRPr sz="2000" b="1" dirty="0">
              <a:solidFill>
                <a:srgbClr val="3077B5"/>
              </a:solidFill>
              <a:latin typeface="汉仪雅酷黑 65W" panose="020B0604020202020204" charset="-122"/>
              <a:ea typeface="汉仪雅酷黑 65W" panose="020B0604020202020204" charset="-122"/>
              <a:cs typeface="汉仪雅酷黑 65W" panose="020B0604020202020204" charset="-122"/>
            </a:endParaRPr>
          </a:p>
        </p:txBody>
      </p:sp>
      <p:pic>
        <p:nvPicPr>
          <p:cNvPr id="3" name="图片 2" descr="未标题-1"/>
          <p:cNvPicPr>
            <a:picLocks noChangeAspect="1"/>
          </p:cNvPicPr>
          <p:nvPr>
            <p:custDataLst>
              <p:tags r:id="rId1"/>
            </p:custDataLst>
          </p:nvPr>
        </p:nvPicPr>
        <p:blipFill>
          <a:blip r:embed="rId10"/>
          <a:stretch>
            <a:fillRect/>
          </a:stretch>
        </p:blipFill>
        <p:spPr>
          <a:xfrm>
            <a:off x="144145" y="104140"/>
            <a:ext cx="1975485" cy="494030"/>
          </a:xfrm>
          <a:prstGeom prst="rect">
            <a:avLst/>
          </a:prstGeom>
        </p:spPr>
      </p:pic>
      <p:grpSp>
        <p:nvGrpSpPr>
          <p:cNvPr id="4" name="组合 3"/>
          <p:cNvGrpSpPr/>
          <p:nvPr/>
        </p:nvGrpSpPr>
        <p:grpSpPr>
          <a:xfrm>
            <a:off x="6911340" y="227965"/>
            <a:ext cx="2143125" cy="521970"/>
            <a:chOff x="3716" y="3214"/>
            <a:chExt cx="8453" cy="822"/>
          </a:xfrm>
        </p:grpSpPr>
        <p:sp>
          <p:nvSpPr>
            <p:cNvPr id="8" name="文本框 7"/>
            <p:cNvSpPr txBox="1"/>
            <p:nvPr>
              <p:custDataLst>
                <p:tags r:id="rId4"/>
              </p:custDataLst>
            </p:nvPr>
          </p:nvSpPr>
          <p:spPr>
            <a:xfrm>
              <a:off x="4002" y="3214"/>
              <a:ext cx="8167" cy="822"/>
            </a:xfrm>
            <a:prstGeom prst="rect">
              <a:avLst/>
            </a:prstGeom>
            <a:noFill/>
          </p:spPr>
          <p:txBody>
            <a:bodyPr wrap="square" rtlCol="0">
              <a:spAutoFit/>
            </a:bodyPr>
            <a:lstStyle/>
            <a:p>
              <a:pPr indent="0" fontAlgn="auto">
                <a:lnSpc>
                  <a:spcPct val="100000"/>
                </a:lnSpc>
              </a:pP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第3章  Java的多线程机制及其网络程序设计</a:t>
              </a:r>
            </a:p>
          </p:txBody>
        </p:sp>
        <p:sp>
          <p:nvSpPr>
            <p:cNvPr id="14" name="矩形 13"/>
            <p:cNvSpPr/>
            <p:nvPr>
              <p:custDataLst>
                <p:tags r:id="rId5"/>
              </p:custDataLst>
            </p:nvPr>
          </p:nvSpPr>
          <p:spPr>
            <a:xfrm>
              <a:off x="3716" y="3292"/>
              <a:ext cx="286" cy="327"/>
            </a:xfrm>
            <a:prstGeom prst="rect">
              <a:avLst/>
            </a:prstGeom>
            <a:solidFill>
              <a:srgbClr val="3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0" name="文本框 99"/>
          <p:cNvSpPr txBox="1"/>
          <p:nvPr/>
        </p:nvSpPr>
        <p:spPr>
          <a:xfrm>
            <a:off x="725170" y="1164590"/>
            <a:ext cx="7627620" cy="3416320"/>
          </a:xfrm>
          <a:prstGeom prst="rect">
            <a:avLst/>
          </a:prstGeom>
          <a:noFill/>
          <a:ln w="9525">
            <a:noFill/>
          </a:ln>
        </p:spPr>
        <p:txBody>
          <a:bodyPr wrap="square">
            <a:spAutoFit/>
          </a:bodyPr>
          <a:lstStyle/>
          <a:p>
            <a:pPr indent="266700" algn="just">
              <a:tabLst>
                <a:tab pos="266700" algn="l"/>
              </a:tabLst>
            </a:pPr>
            <a:r>
              <a:rPr lang="en-US" altLang="zh-CN" sz="1800" kern="100" dirty="0">
                <a:effectLst/>
                <a:latin typeface="Times New Roman" panose="02020603050405020304" pitchFamily="18" charset="0"/>
                <a:ea typeface="汉仪雅酷黑 65W" panose="020B0604020202020204"/>
                <a:cs typeface="Times New Roman" panose="02020603050405020304" pitchFamily="18" charset="0"/>
              </a:rPr>
              <a:t>Java Web</a:t>
            </a:r>
            <a:r>
              <a:rPr lang="zh-CN" altLang="zh-CN" sz="1800" kern="100" dirty="0">
                <a:effectLst/>
                <a:latin typeface="Times New Roman" panose="02020603050405020304" pitchFamily="18" charset="0"/>
                <a:ea typeface="汉仪雅酷黑 65W" panose="020B0604020202020204"/>
                <a:cs typeface="Times New Roman" panose="02020603050405020304" pitchFamily="18" charset="0"/>
              </a:rPr>
              <a:t>应用开发过程就是使用</a:t>
            </a:r>
            <a:r>
              <a:rPr lang="en-US" altLang="zh-CN" sz="1800" kern="100" dirty="0">
                <a:effectLst/>
                <a:latin typeface="Times New Roman" panose="02020603050405020304" pitchFamily="18" charset="0"/>
                <a:ea typeface="汉仪雅酷黑 65W" panose="020B0604020202020204"/>
                <a:cs typeface="Times New Roman" panose="02020603050405020304" pitchFamily="18" charset="0"/>
              </a:rPr>
              <a:t>Java</a:t>
            </a:r>
            <a:r>
              <a:rPr lang="zh-CN" altLang="zh-CN" sz="1800" kern="100" dirty="0">
                <a:effectLst/>
                <a:latin typeface="Times New Roman" panose="02020603050405020304" pitchFamily="18" charset="0"/>
                <a:ea typeface="汉仪雅酷黑 65W" panose="020B0604020202020204"/>
                <a:cs typeface="Times New Roman" panose="02020603050405020304" pitchFamily="18" charset="0"/>
              </a:rPr>
              <a:t>语言及其相关的开发技术来完成</a:t>
            </a:r>
            <a:r>
              <a:rPr lang="en-US" altLang="zh-CN" sz="1800" kern="100" dirty="0">
                <a:effectLst/>
                <a:latin typeface="Times New Roman" panose="02020603050405020304" pitchFamily="18" charset="0"/>
                <a:ea typeface="汉仪雅酷黑 65W" panose="020B0604020202020204"/>
                <a:cs typeface="Times New Roman" panose="02020603050405020304" pitchFamily="18" charset="0"/>
              </a:rPr>
              <a:t>Web</a:t>
            </a:r>
            <a:r>
              <a:rPr lang="zh-CN" altLang="zh-CN" sz="1800" kern="100" dirty="0">
                <a:effectLst/>
                <a:latin typeface="Times New Roman" panose="02020603050405020304" pitchFamily="18" charset="0"/>
                <a:ea typeface="汉仪雅酷黑 65W" panose="020B0604020202020204"/>
                <a:cs typeface="Times New Roman" panose="02020603050405020304" pitchFamily="18" charset="0"/>
              </a:rPr>
              <a:t>应用程序的开发过程。在</a:t>
            </a:r>
            <a:r>
              <a:rPr lang="en-US" altLang="zh-CN" sz="1800" kern="100" dirty="0">
                <a:effectLst/>
                <a:latin typeface="Times New Roman" panose="02020603050405020304" pitchFamily="18" charset="0"/>
                <a:ea typeface="汉仪雅酷黑 65W" panose="020B0604020202020204"/>
                <a:cs typeface="Times New Roman" panose="02020603050405020304" pitchFamily="18" charset="0"/>
              </a:rPr>
              <a:t>Java Web</a:t>
            </a:r>
            <a:r>
              <a:rPr lang="zh-CN" altLang="zh-CN" sz="1800" kern="100" dirty="0">
                <a:effectLst/>
                <a:latin typeface="Times New Roman" panose="02020603050405020304" pitchFamily="18" charset="0"/>
                <a:ea typeface="汉仪雅酷黑 65W" panose="020B0604020202020204"/>
                <a:cs typeface="Times New Roman" panose="02020603050405020304" pitchFamily="18" charset="0"/>
              </a:rPr>
              <a:t>应用程序的开发过程中需要搭建相应的开发环境和开发工具。</a:t>
            </a:r>
            <a:endParaRPr lang="zh-CN" altLang="zh-CN" sz="1800" kern="100" dirty="0">
              <a:effectLst/>
              <a:latin typeface="宋体" panose="02010600030101010101" pitchFamily="2" charset="-122"/>
              <a:ea typeface="汉仪雅酷黑 65W" panose="020B0604020202020204"/>
              <a:cs typeface="Times New Roman" panose="02020603050405020304" pitchFamily="18" charset="0"/>
            </a:endParaRPr>
          </a:p>
          <a:p>
            <a:pPr indent="356870" algn="just"/>
            <a:r>
              <a:rPr lang="zh-CN" altLang="zh-CN" sz="1800" kern="100" dirty="0">
                <a:effectLst/>
                <a:latin typeface="Times New Roman" panose="02020603050405020304" pitchFamily="18" charset="0"/>
                <a:ea typeface="汉仪雅酷黑 65W" panose="020B0604020202020204"/>
              </a:rPr>
              <a:t>①操作系统的版本。本书的客户端和服务器端操作系统版本为</a:t>
            </a:r>
            <a:r>
              <a:rPr lang="en-US" altLang="zh-CN" sz="1800" kern="100" dirty="0">
                <a:effectLst/>
                <a:latin typeface="Times New Roman" panose="02020603050405020304" pitchFamily="18" charset="0"/>
                <a:ea typeface="汉仪雅酷黑 65W" panose="020B0604020202020204"/>
              </a:rPr>
              <a:t>Windows 10</a:t>
            </a:r>
            <a:r>
              <a:rPr lang="zh-CN" altLang="zh-CN" sz="1800" kern="100" dirty="0">
                <a:effectLst/>
                <a:latin typeface="Times New Roman" panose="02020603050405020304" pitchFamily="18" charset="0"/>
                <a:ea typeface="汉仪雅酷黑 65W" panose="020B0604020202020204"/>
              </a:rPr>
              <a:t>。由于</a:t>
            </a:r>
            <a:r>
              <a:rPr lang="en-US" altLang="zh-CN" sz="1800" kern="100" dirty="0">
                <a:effectLst/>
                <a:latin typeface="Times New Roman" panose="02020603050405020304" pitchFamily="18" charset="0"/>
                <a:ea typeface="汉仪雅酷黑 65W" panose="020B0604020202020204"/>
              </a:rPr>
              <a:t>Java</a:t>
            </a:r>
            <a:r>
              <a:rPr lang="zh-CN" altLang="zh-CN" sz="1800" kern="100" dirty="0">
                <a:effectLst/>
                <a:latin typeface="Times New Roman" panose="02020603050405020304" pitchFamily="18" charset="0"/>
                <a:ea typeface="汉仪雅酷黑 65W" panose="020B0604020202020204"/>
              </a:rPr>
              <a:t>语言的跨平台性，操作系统还可以选择</a:t>
            </a:r>
            <a:r>
              <a:rPr lang="en-US" altLang="zh-CN" sz="1800" kern="100" dirty="0">
                <a:effectLst/>
                <a:latin typeface="Times New Roman" panose="02020603050405020304" pitchFamily="18" charset="0"/>
                <a:ea typeface="汉仪雅酷黑 65W" panose="020B0604020202020204"/>
              </a:rPr>
              <a:t>Linux</a:t>
            </a:r>
            <a:r>
              <a:rPr lang="zh-CN" altLang="zh-CN" sz="1800" kern="100" dirty="0">
                <a:effectLst/>
                <a:latin typeface="Times New Roman" panose="02020603050405020304" pitchFamily="18" charset="0"/>
                <a:ea typeface="汉仪雅酷黑 65W" panose="020B0604020202020204"/>
              </a:rPr>
              <a:t>、</a:t>
            </a:r>
            <a:r>
              <a:rPr lang="en-US" altLang="zh-CN" sz="1800" kern="100" dirty="0">
                <a:effectLst/>
                <a:latin typeface="Times New Roman" panose="02020603050405020304" pitchFamily="18" charset="0"/>
                <a:ea typeface="汉仪雅酷黑 65W" panose="020B0604020202020204"/>
              </a:rPr>
              <a:t>MacOS</a:t>
            </a:r>
            <a:r>
              <a:rPr lang="zh-CN" altLang="zh-CN" sz="1800" kern="100" dirty="0">
                <a:effectLst/>
                <a:latin typeface="Times New Roman" panose="02020603050405020304" pitchFamily="18" charset="0"/>
                <a:ea typeface="汉仪雅酷黑 65W" panose="020B0604020202020204"/>
              </a:rPr>
              <a:t>等非</a:t>
            </a:r>
            <a:r>
              <a:rPr lang="en-US" altLang="zh-CN" sz="1800" kern="100" dirty="0">
                <a:effectLst/>
                <a:latin typeface="Times New Roman" panose="02020603050405020304" pitchFamily="18" charset="0"/>
                <a:ea typeface="汉仪雅酷黑 65W" panose="020B0604020202020204"/>
              </a:rPr>
              <a:t>Windows</a:t>
            </a:r>
            <a:r>
              <a:rPr lang="zh-CN" altLang="zh-CN" sz="1800" kern="100" dirty="0">
                <a:effectLst/>
                <a:latin typeface="Times New Roman" panose="02020603050405020304" pitchFamily="18" charset="0"/>
                <a:ea typeface="汉仪雅酷黑 65W" panose="020B0604020202020204"/>
              </a:rPr>
              <a:t>操作系统。</a:t>
            </a:r>
            <a:endParaRPr lang="en-US" altLang="zh-CN" sz="1800" kern="100" dirty="0">
              <a:effectLst/>
              <a:latin typeface="Times New Roman" panose="02020603050405020304" pitchFamily="18" charset="0"/>
              <a:ea typeface="汉仪雅酷黑 65W" panose="020B0604020202020204"/>
            </a:endParaRPr>
          </a:p>
          <a:p>
            <a:pPr indent="356870" algn="just"/>
            <a:r>
              <a:rPr lang="zh-CN" altLang="zh-CN" sz="1800" kern="100" dirty="0">
                <a:effectLst/>
                <a:latin typeface="Times New Roman" panose="02020603050405020304" pitchFamily="18" charset="0"/>
                <a:ea typeface="汉仪雅酷黑 65W" panose="020B0604020202020204"/>
              </a:rPr>
              <a:t>②</a:t>
            </a:r>
            <a:r>
              <a:rPr lang="en-US" altLang="zh-CN" sz="1800" kern="100" dirty="0">
                <a:effectLst/>
                <a:latin typeface="Times New Roman" panose="02020603050405020304" pitchFamily="18" charset="0"/>
                <a:ea typeface="汉仪雅酷黑 65W" panose="020B0604020202020204"/>
              </a:rPr>
              <a:t>Java</a:t>
            </a:r>
            <a:r>
              <a:rPr lang="zh-CN" altLang="zh-CN" sz="1800" kern="100" dirty="0">
                <a:effectLst/>
                <a:latin typeface="Times New Roman" panose="02020603050405020304" pitchFamily="18" charset="0"/>
                <a:ea typeface="汉仪雅酷黑 65W" panose="020B0604020202020204"/>
              </a:rPr>
              <a:t>的软件开发工具包</a:t>
            </a:r>
            <a:r>
              <a:rPr lang="en-US" altLang="zh-CN" sz="1800" kern="100" dirty="0">
                <a:effectLst/>
                <a:latin typeface="Times New Roman" panose="02020603050405020304" pitchFamily="18" charset="0"/>
                <a:ea typeface="汉仪雅酷黑 65W" panose="020B0604020202020204"/>
              </a:rPr>
              <a:t>JDK</a:t>
            </a:r>
            <a:r>
              <a:rPr lang="zh-CN" altLang="zh-CN" sz="1800" kern="100" dirty="0">
                <a:effectLst/>
                <a:latin typeface="Times New Roman" panose="02020603050405020304" pitchFamily="18" charset="0"/>
                <a:ea typeface="汉仪雅酷黑 65W" panose="020B0604020202020204"/>
              </a:rPr>
              <a:t>的版本。本书使用</a:t>
            </a:r>
            <a:r>
              <a:rPr lang="en-US" altLang="zh-CN" sz="1800" kern="100" dirty="0">
                <a:effectLst/>
                <a:latin typeface="Times New Roman" panose="02020603050405020304" pitchFamily="18" charset="0"/>
                <a:ea typeface="汉仪雅酷黑 65W" panose="020B0604020202020204"/>
              </a:rPr>
              <a:t>JDK1.8</a:t>
            </a:r>
            <a:r>
              <a:rPr lang="zh-CN" altLang="zh-CN" sz="1800" kern="100" dirty="0">
                <a:effectLst/>
                <a:latin typeface="Times New Roman" panose="02020603050405020304" pitchFamily="18" charset="0"/>
                <a:ea typeface="汉仪雅酷黑 65W" panose="020B0604020202020204"/>
              </a:rPr>
              <a:t>版本。</a:t>
            </a:r>
          </a:p>
          <a:p>
            <a:pPr indent="356870" algn="just"/>
            <a:r>
              <a:rPr lang="zh-CN" altLang="zh-CN" sz="1800" kern="100" dirty="0">
                <a:effectLst/>
                <a:latin typeface="Times New Roman" panose="02020603050405020304" pitchFamily="18" charset="0"/>
                <a:ea typeface="汉仪雅酷黑 65W" panose="020B0604020202020204"/>
              </a:rPr>
              <a:t>③支持</a:t>
            </a:r>
            <a:r>
              <a:rPr lang="en-US" altLang="zh-CN" sz="1800" kern="100" dirty="0">
                <a:effectLst/>
                <a:latin typeface="Times New Roman" panose="02020603050405020304" pitchFamily="18" charset="0"/>
                <a:ea typeface="汉仪雅酷黑 65W" panose="020B0604020202020204"/>
              </a:rPr>
              <a:t>JSP</a:t>
            </a:r>
            <a:r>
              <a:rPr lang="zh-CN" altLang="zh-CN" sz="1800" kern="100" dirty="0">
                <a:effectLst/>
                <a:latin typeface="Times New Roman" panose="02020603050405020304" pitchFamily="18" charset="0"/>
                <a:ea typeface="汉仪雅酷黑 65W" panose="020B0604020202020204"/>
              </a:rPr>
              <a:t>的</a:t>
            </a:r>
            <a:r>
              <a:rPr lang="en-US" altLang="zh-CN" sz="1800" kern="100" dirty="0">
                <a:effectLst/>
                <a:latin typeface="Times New Roman" panose="02020603050405020304" pitchFamily="18" charset="0"/>
                <a:ea typeface="汉仪雅酷黑 65W" panose="020B0604020202020204"/>
              </a:rPr>
              <a:t>Web</a:t>
            </a:r>
            <a:r>
              <a:rPr lang="zh-CN" altLang="zh-CN" sz="1800" kern="100" dirty="0">
                <a:effectLst/>
                <a:latin typeface="Times New Roman" panose="02020603050405020304" pitchFamily="18" charset="0"/>
                <a:ea typeface="汉仪雅酷黑 65W" panose="020B0604020202020204"/>
              </a:rPr>
              <a:t>服务器。目前存在着多种可以支持</a:t>
            </a:r>
            <a:r>
              <a:rPr lang="en-US" altLang="zh-CN" sz="1800" kern="100" dirty="0">
                <a:effectLst/>
                <a:latin typeface="Times New Roman" panose="02020603050405020304" pitchFamily="18" charset="0"/>
                <a:ea typeface="汉仪雅酷黑 65W" panose="020B0604020202020204"/>
              </a:rPr>
              <a:t>JSP</a:t>
            </a:r>
            <a:r>
              <a:rPr lang="zh-CN" altLang="zh-CN" sz="1800" kern="100" dirty="0">
                <a:effectLst/>
                <a:latin typeface="Times New Roman" panose="02020603050405020304" pitchFamily="18" charset="0"/>
                <a:ea typeface="汉仪雅酷黑 65W" panose="020B0604020202020204"/>
              </a:rPr>
              <a:t>的</a:t>
            </a:r>
            <a:r>
              <a:rPr lang="en-US" altLang="zh-CN" sz="1800" kern="100" dirty="0">
                <a:effectLst/>
                <a:latin typeface="Times New Roman" panose="02020603050405020304" pitchFamily="18" charset="0"/>
                <a:ea typeface="汉仪雅酷黑 65W" panose="020B0604020202020204"/>
              </a:rPr>
              <a:t> Web</a:t>
            </a:r>
            <a:r>
              <a:rPr lang="zh-CN" altLang="zh-CN" sz="1800" kern="100" dirty="0">
                <a:effectLst/>
                <a:latin typeface="Times New Roman" panose="02020603050405020304" pitchFamily="18" charset="0"/>
                <a:ea typeface="汉仪雅酷黑 65W" panose="020B0604020202020204"/>
              </a:rPr>
              <a:t>服务器软件，比较有名的有</a:t>
            </a:r>
            <a:r>
              <a:rPr lang="en-US" altLang="zh-CN" sz="1800" kern="100" dirty="0">
                <a:effectLst/>
                <a:latin typeface="Times New Roman" panose="02020603050405020304" pitchFamily="18" charset="0"/>
                <a:ea typeface="汉仪雅酷黑 65W" panose="020B0604020202020204"/>
              </a:rPr>
              <a:t>Apache</a:t>
            </a:r>
            <a:r>
              <a:rPr lang="zh-CN" altLang="zh-CN" sz="1800" kern="100" dirty="0">
                <a:effectLst/>
                <a:latin typeface="Times New Roman" panose="02020603050405020304" pitchFamily="18" charset="0"/>
                <a:ea typeface="汉仪雅酷黑 65W" panose="020B0604020202020204"/>
              </a:rPr>
              <a:t>的</a:t>
            </a:r>
            <a:r>
              <a:rPr lang="en-US" altLang="zh-CN" sz="1800" kern="100" dirty="0">
                <a:effectLst/>
                <a:latin typeface="Times New Roman" panose="02020603050405020304" pitchFamily="18" charset="0"/>
                <a:ea typeface="汉仪雅酷黑 65W" panose="020B0604020202020204"/>
              </a:rPr>
              <a:t>Tomcat</a:t>
            </a:r>
            <a:r>
              <a:rPr lang="en-US" altLang="zh-CN" sz="1800" kern="100" dirty="0">
                <a:solidFill>
                  <a:srgbClr val="0066FF"/>
                </a:solidFill>
                <a:effectLst/>
                <a:latin typeface="宋体" panose="02010600030101010101" pitchFamily="2" charset="-122"/>
                <a:ea typeface="汉仪雅酷黑 65W" panose="020B0604020202020204"/>
              </a:rPr>
              <a:t>，</a:t>
            </a:r>
            <a:r>
              <a:rPr lang="en-US" altLang="zh-CN" sz="1800" kern="100" dirty="0">
                <a:effectLst/>
                <a:latin typeface="Times New Roman" panose="02020603050405020304" pitchFamily="18" charset="0"/>
                <a:ea typeface="汉仪雅酷黑 65W" panose="020B0604020202020204"/>
              </a:rPr>
              <a:t>Caucho.com</a:t>
            </a:r>
            <a:r>
              <a:rPr lang="zh-CN" altLang="zh-CN" sz="1800" kern="100" dirty="0">
                <a:effectLst/>
                <a:latin typeface="Times New Roman" panose="02020603050405020304" pitchFamily="18" charset="0"/>
                <a:ea typeface="汉仪雅酷黑 65W" panose="020B0604020202020204"/>
              </a:rPr>
              <a:t>的</a:t>
            </a:r>
            <a:r>
              <a:rPr lang="en-US" altLang="zh-CN" sz="1800" kern="100" dirty="0" err="1">
                <a:effectLst/>
                <a:latin typeface="Times New Roman" panose="02020603050405020304" pitchFamily="18" charset="0"/>
                <a:ea typeface="汉仪雅酷黑 65W" panose="020B0604020202020204"/>
              </a:rPr>
              <a:t>resin</a:t>
            </a:r>
            <a:r>
              <a:rPr lang="en-US" altLang="zh-CN" sz="1800" kern="100" dirty="0" err="1">
                <a:solidFill>
                  <a:srgbClr val="0066FF"/>
                </a:solidFill>
                <a:effectLst/>
                <a:latin typeface="宋体" panose="02010600030101010101" pitchFamily="2" charset="-122"/>
                <a:ea typeface="汉仪雅酷黑 65W" panose="020B0604020202020204"/>
              </a:rPr>
              <a:t>，</a:t>
            </a:r>
            <a:r>
              <a:rPr lang="en-US" altLang="zh-CN" sz="1800" kern="100" dirty="0" err="1">
                <a:effectLst/>
                <a:latin typeface="Times New Roman" panose="02020603050405020304" pitchFamily="18" charset="0"/>
                <a:ea typeface="汉仪雅酷黑 65W" panose="020B0604020202020204"/>
              </a:rPr>
              <a:t>Allaire</a:t>
            </a:r>
            <a:r>
              <a:rPr lang="zh-CN" altLang="zh-CN" sz="1800" kern="100" dirty="0">
                <a:effectLst/>
                <a:latin typeface="Times New Roman" panose="02020603050405020304" pitchFamily="18" charset="0"/>
                <a:ea typeface="汉仪雅酷黑 65W" panose="020B0604020202020204"/>
              </a:rPr>
              <a:t>的</a:t>
            </a:r>
            <a:r>
              <a:rPr lang="en-US" altLang="zh-CN" sz="1800" kern="100" dirty="0" err="1">
                <a:effectLst/>
                <a:latin typeface="Times New Roman" panose="02020603050405020304" pitchFamily="18" charset="0"/>
                <a:ea typeface="汉仪雅酷黑 65W" panose="020B0604020202020204"/>
              </a:rPr>
              <a:t>Jrun</a:t>
            </a:r>
            <a:r>
              <a:rPr lang="en-US" altLang="zh-CN" sz="1800" kern="100" dirty="0" err="1">
                <a:solidFill>
                  <a:srgbClr val="0066FF"/>
                </a:solidFill>
                <a:effectLst/>
                <a:latin typeface="宋体" panose="02010600030101010101" pitchFamily="2" charset="-122"/>
                <a:ea typeface="汉仪雅酷黑 65W" panose="020B0604020202020204"/>
              </a:rPr>
              <a:t>，</a:t>
            </a:r>
            <a:r>
              <a:rPr lang="en-US" altLang="zh-CN" sz="1800" kern="100" dirty="0" err="1">
                <a:effectLst/>
                <a:latin typeface="Times New Roman" panose="02020603050405020304" pitchFamily="18" charset="0"/>
                <a:ea typeface="汉仪雅酷黑 65W" panose="020B0604020202020204"/>
              </a:rPr>
              <a:t>New</a:t>
            </a:r>
            <a:r>
              <a:rPr lang="en-US" altLang="zh-CN" sz="1800" kern="100" dirty="0">
                <a:effectLst/>
                <a:latin typeface="Times New Roman" panose="02020603050405020304" pitchFamily="18" charset="0"/>
                <a:ea typeface="汉仪雅酷黑 65W" panose="020B0604020202020204"/>
              </a:rPr>
              <a:t> Atlanta</a:t>
            </a:r>
            <a:r>
              <a:rPr lang="zh-CN" altLang="zh-CN" sz="1800" kern="100" dirty="0">
                <a:effectLst/>
                <a:latin typeface="Times New Roman" panose="02020603050405020304" pitchFamily="18" charset="0"/>
                <a:ea typeface="汉仪雅酷黑 65W" panose="020B0604020202020204"/>
              </a:rPr>
              <a:t>的</a:t>
            </a:r>
            <a:r>
              <a:rPr lang="en-US" altLang="zh-CN" sz="1800" kern="100" dirty="0" err="1">
                <a:effectLst/>
                <a:latin typeface="Times New Roman" panose="02020603050405020304" pitchFamily="18" charset="0"/>
                <a:ea typeface="汉仪雅酷黑 65W" panose="020B0604020202020204"/>
              </a:rPr>
              <a:t>ServletExec</a:t>
            </a:r>
            <a:r>
              <a:rPr lang="zh-CN" altLang="zh-CN" sz="1800" kern="100" dirty="0">
                <a:effectLst/>
                <a:latin typeface="Times New Roman" panose="02020603050405020304" pitchFamily="18" charset="0"/>
                <a:ea typeface="汉仪雅酷黑 65W" panose="020B0604020202020204"/>
              </a:rPr>
              <a:t>和</a:t>
            </a:r>
            <a:r>
              <a:rPr lang="en-US" altLang="zh-CN" sz="1800" kern="100" dirty="0">
                <a:effectLst/>
                <a:latin typeface="Times New Roman" panose="02020603050405020304" pitchFamily="18" charset="0"/>
                <a:ea typeface="汉仪雅酷黑 65W" panose="020B0604020202020204"/>
              </a:rPr>
              <a:t>IBM</a:t>
            </a:r>
            <a:r>
              <a:rPr lang="zh-CN" altLang="zh-CN" sz="1800" kern="100" dirty="0">
                <a:effectLst/>
                <a:latin typeface="Times New Roman" panose="02020603050405020304" pitchFamily="18" charset="0"/>
                <a:ea typeface="汉仪雅酷黑 65W" panose="020B0604020202020204"/>
              </a:rPr>
              <a:t>的</a:t>
            </a:r>
            <a:r>
              <a:rPr lang="en-US" altLang="zh-CN" sz="1800" kern="100" dirty="0">
                <a:effectLst/>
                <a:latin typeface="Times New Roman" panose="02020603050405020304" pitchFamily="18" charset="0"/>
                <a:ea typeface="汉仪雅酷黑 65W" panose="020B0604020202020204"/>
              </a:rPr>
              <a:t>WebSphere</a:t>
            </a:r>
            <a:r>
              <a:rPr lang="zh-CN" altLang="zh-CN" sz="1800" kern="100" dirty="0">
                <a:effectLst/>
                <a:latin typeface="Times New Roman" panose="02020603050405020304" pitchFamily="18" charset="0"/>
                <a:ea typeface="汉仪雅酷黑 65W" panose="020B0604020202020204"/>
              </a:rPr>
              <a:t>等。本书选用免费开源的</a:t>
            </a:r>
            <a:r>
              <a:rPr lang="en-US" altLang="zh-CN" sz="1800" kern="100" dirty="0">
                <a:effectLst/>
                <a:latin typeface="Times New Roman" panose="02020603050405020304" pitchFamily="18" charset="0"/>
                <a:ea typeface="汉仪雅酷黑 65W" panose="020B0604020202020204"/>
              </a:rPr>
              <a:t>Tomcat</a:t>
            </a:r>
            <a:r>
              <a:rPr lang="zh-CN" altLang="zh-CN" sz="1800" kern="100" dirty="0">
                <a:effectLst/>
                <a:latin typeface="Times New Roman" panose="02020603050405020304" pitchFamily="18" charset="0"/>
                <a:ea typeface="汉仪雅酷黑 65W" panose="020B0604020202020204"/>
              </a:rPr>
              <a:t>服务器。</a:t>
            </a:r>
            <a:endParaRPr lang="en-US" altLang="zh-CN" sz="1800" kern="100" dirty="0">
              <a:effectLst/>
              <a:latin typeface="Times New Roman" panose="02020603050405020304" pitchFamily="18" charset="0"/>
              <a:ea typeface="汉仪雅酷黑 65W" panose="020B0604020202020204"/>
            </a:endParaRPr>
          </a:p>
          <a:p>
            <a:pPr indent="356870" algn="just"/>
            <a:r>
              <a:rPr lang="zh-CN" altLang="zh-CN" sz="1800" kern="100" dirty="0">
                <a:effectLst/>
                <a:latin typeface="Times New Roman" panose="02020603050405020304" pitchFamily="18" charset="0"/>
                <a:ea typeface="汉仪雅酷黑 65W" panose="020B0604020202020204"/>
              </a:rPr>
              <a:t>④数据库管理系统选用免费开源的</a:t>
            </a:r>
            <a:r>
              <a:rPr lang="en-US" altLang="zh-CN" sz="1800" kern="100" dirty="0">
                <a:effectLst/>
                <a:latin typeface="Times New Roman" panose="02020603050405020304" pitchFamily="18" charset="0"/>
                <a:ea typeface="汉仪雅酷黑 65W" panose="020B0604020202020204"/>
              </a:rPr>
              <a:t>MySQL</a:t>
            </a:r>
            <a:r>
              <a:rPr lang="zh-CN" altLang="zh-CN" sz="1800" kern="100" dirty="0">
                <a:effectLst/>
                <a:latin typeface="Times New Roman" panose="02020603050405020304" pitchFamily="18" charset="0"/>
                <a:ea typeface="汉仪雅酷黑 65W" panose="020B0604020202020204"/>
              </a:rPr>
              <a:t>数据库。</a:t>
            </a:r>
          </a:p>
        </p:txBody>
      </p:sp>
      <p:sp>
        <p:nvSpPr>
          <p:cNvPr id="7" name="矩形 6">
            <a:extLst>
              <a:ext uri="{FF2B5EF4-FFF2-40B4-BE49-F238E27FC236}">
                <a16:creationId xmlns:a16="http://schemas.microsoft.com/office/drawing/2014/main" id="{83B8E639-8D69-9455-424E-27C47A6EDE30}"/>
              </a:ext>
            </a:extLst>
          </p:cNvPr>
          <p:cNvSpPr/>
          <p:nvPr/>
        </p:nvSpPr>
        <p:spPr>
          <a:xfrm>
            <a:off x="6679096" y="227965"/>
            <a:ext cx="2295240" cy="494030"/>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grpSp>
        <p:nvGrpSpPr>
          <p:cNvPr id="10" name="组合 9">
            <a:extLst>
              <a:ext uri="{FF2B5EF4-FFF2-40B4-BE49-F238E27FC236}">
                <a16:creationId xmlns:a16="http://schemas.microsoft.com/office/drawing/2014/main" id="{835AEC0F-9089-5724-B472-3939A7AD3980}"/>
              </a:ext>
            </a:extLst>
          </p:cNvPr>
          <p:cNvGrpSpPr/>
          <p:nvPr/>
        </p:nvGrpSpPr>
        <p:grpSpPr>
          <a:xfrm>
            <a:off x="6911340" y="227965"/>
            <a:ext cx="2143125" cy="307975"/>
            <a:chOff x="3716" y="3214"/>
            <a:chExt cx="8453" cy="485"/>
          </a:xfrm>
        </p:grpSpPr>
        <p:sp>
          <p:nvSpPr>
            <p:cNvPr id="11" name="文本框 10">
              <a:extLst>
                <a:ext uri="{FF2B5EF4-FFF2-40B4-BE49-F238E27FC236}">
                  <a16:creationId xmlns:a16="http://schemas.microsoft.com/office/drawing/2014/main" id="{3D779205-BA62-C5A2-0AA3-B3B35CB9C555}"/>
                </a:ext>
              </a:extLst>
            </p:cNvPr>
            <p:cNvSpPr txBox="1"/>
            <p:nvPr>
              <p:custDataLst>
                <p:tags r:id="rId2"/>
              </p:custDataLst>
            </p:nvPr>
          </p:nvSpPr>
          <p:spPr>
            <a:xfrm>
              <a:off x="4002" y="3214"/>
              <a:ext cx="8167" cy="485"/>
            </a:xfrm>
            <a:prstGeom prst="rect">
              <a:avLst/>
            </a:prstGeom>
            <a:noFill/>
          </p:spPr>
          <p:txBody>
            <a:bodyPr wrap="square" rtlCol="0">
              <a:spAutoFit/>
            </a:bodyPr>
            <a:lstStyle/>
            <a:p>
              <a:pPr indent="0" fontAlgn="auto">
                <a:lnSpc>
                  <a:spcPct val="100000"/>
                </a:lnSpc>
              </a:pP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第</a:t>
              </a:r>
              <a:r>
                <a:rPr lang="en-US" altLang="zh-CN" sz="1400" dirty="0">
                  <a:solidFill>
                    <a:srgbClr val="3077B5"/>
                  </a:solidFill>
                  <a:latin typeface="汉仪雅酷黑简" panose="00020600040101010101" charset="-122"/>
                  <a:ea typeface="汉仪雅酷黑简" panose="00020600040101010101" charset="-122"/>
                  <a:cs typeface="汉仪雅酷黑简" panose="00020600040101010101" charset="-122"/>
                </a:rPr>
                <a:t>7</a:t>
              </a: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章</a:t>
              </a:r>
              <a:r>
                <a:rPr lang="en-US" altLang="zh-CN" sz="1400" dirty="0">
                  <a:solidFill>
                    <a:srgbClr val="3077B5"/>
                  </a:solidFill>
                  <a:latin typeface="汉仪雅酷黑简" panose="00020600040101010101" charset="-122"/>
                  <a:ea typeface="汉仪雅酷黑简" panose="00020600040101010101" charset="-122"/>
                  <a:cs typeface="汉仪雅酷黑简" panose="00020600040101010101" charset="-122"/>
                </a:rPr>
                <a:t> JSP</a:t>
              </a: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技术基础</a:t>
              </a:r>
            </a:p>
          </p:txBody>
        </p:sp>
        <p:sp>
          <p:nvSpPr>
            <p:cNvPr id="12" name="矩形 11">
              <a:extLst>
                <a:ext uri="{FF2B5EF4-FFF2-40B4-BE49-F238E27FC236}">
                  <a16:creationId xmlns:a16="http://schemas.microsoft.com/office/drawing/2014/main" id="{110117E4-349C-33D1-82C2-FE47097E6A1E}"/>
                </a:ext>
              </a:extLst>
            </p:cNvPr>
            <p:cNvSpPr/>
            <p:nvPr>
              <p:custDataLst>
                <p:tags r:id="rId3"/>
              </p:custDataLst>
            </p:nvPr>
          </p:nvSpPr>
          <p:spPr>
            <a:xfrm>
              <a:off x="3716" y="3292"/>
              <a:ext cx="286" cy="327"/>
            </a:xfrm>
            <a:prstGeom prst="rect">
              <a:avLst/>
            </a:prstGeom>
            <a:solidFill>
              <a:srgbClr val="3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COMMONDATA" val="eyJoZGlkIjoiNzNkMjA0YTQyNTBjNGU4OTI3ODkzYmE5YjVjNjE1OTgifQ=="/>
  <p:tag name="KSO_WPP_MARK_KEY" val="f21fd5cb-2cc2-452d-a0f7-15fbb14bf724"/>
</p:tagLst>
</file>

<file path=ppt/tags/tag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2"/>
  <p:tag name="KSO_WM_UNIT_TYPE" val="i"/>
  <p:tag name="KSO_WM_UNIT_INDEX" val="2"/>
  <p:tag name="KSO_WM_UNIT_ID" val="custom20204411_11*i*2"/>
  <p:tag name="KSO_WM_TEMPLATE_CATEGORY" val="custom"/>
  <p:tag name="KSO_WM_TEMPLATE_INDEX" val="20204411"/>
  <p:tag name="KSO_WM_UNIT_LAYERLEVEL" val="1"/>
  <p:tag name="KSO_WM_TAG_VERSION" val="1.0"/>
  <p:tag name="KSO_WM_BEAUTIFY_FLAG" val=""/>
  <p:tag name="KSO_WM_UNIT_FILL_FORE_SCHEMECOLOR_INDEX" val="5"/>
  <p:tag name="KSO_WM_UNIT_FILL_TYPE" val="1"/>
  <p:tag name="KSO_WM_UNIT_TEXT_FILL_FORE_SCHEMECOLOR_INDEX" val="2"/>
  <p:tag name="KSO_WM_UNIT_TEXT_FILL_TYPE" val="1"/>
  <p:tag name="KSO_WM_UNIT_USESOURCEFORMAT_APPLY" val="1"/>
</p:tagLst>
</file>

<file path=ppt/tags/tag16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2"/>
  <p:tag name="KSO_WM_UNIT_TYPE" val="i"/>
  <p:tag name="KSO_WM_UNIT_INDEX" val="3"/>
  <p:tag name="KSO_WM_UNIT_ID" val="custom20204411_11*i*3"/>
  <p:tag name="KSO_WM_TEMPLATE_CATEGORY" val="custom"/>
  <p:tag name="KSO_WM_TEMPLATE_INDEX" val="20204411"/>
  <p:tag name="KSO_WM_UNIT_LAYERLEVEL" val="1"/>
  <p:tag name="KSO_WM_TAG_VERSION" val="1.0"/>
  <p:tag name="KSO_WM_BEAUTIFY_FLAG" val=""/>
  <p:tag name="KSO_WM_UNIT_FILL_FORE_SCHEMECOLOR_INDEX" val="5"/>
  <p:tag name="KSO_WM_UNIT_FILL_TYPE" val="1"/>
  <p:tag name="KSO_WM_UNIT_TEXT_FILL_FORE_SCHEMECOLOR_INDEX" val="2"/>
  <p:tag name="KSO_WM_UNIT_TEXT_FILL_TYPE" val="1"/>
  <p:tag name="KSO_WM_UNIT_USESOURCEFORMAT_APPLY" val="1"/>
</p:tagLst>
</file>

<file path=ppt/tags/tag17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2"/>
  <p:tag name="KSO_WM_UNIT_TYPE" val="i"/>
  <p:tag name="KSO_WM_UNIT_INDEX" val="4"/>
  <p:tag name="KSO_WM_UNIT_ID" val="custom20204411_11*i*4"/>
  <p:tag name="KSO_WM_TEMPLATE_CATEGORY" val="custom"/>
  <p:tag name="KSO_WM_TEMPLATE_INDEX" val="20204411"/>
  <p:tag name="KSO_WM_UNIT_LAYERLEVEL" val="1"/>
  <p:tag name="KSO_WM_TAG_VERSION" val="1.0"/>
  <p:tag name="KSO_WM_BEAUTIFY_FLAG" val=""/>
  <p:tag name="KSO_WM_UNIT_LINE_FORE_SCHEMECOLOR_INDEX" val="14"/>
  <p:tag name="KSO_WM_UNIT_LINE_FILL_TYPE" val="2"/>
  <p:tag name="KSO_WM_UNIT_TEXT_FILL_FORE_SCHEMECOLOR_INDEX" val="2"/>
  <p:tag name="KSO_WM_UNIT_TEXT_FILL_TYPE" val="1"/>
  <p:tag name="KSO_WM_UNIT_USESOURCEFORMAT_APPLY" val="1"/>
</p:tagLst>
</file>

<file path=ppt/tags/tag18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2"/>
  <p:tag name="KSO_WM_UNIT_TYPE" val="i"/>
  <p:tag name="KSO_WM_UNIT_INDEX" val="5"/>
  <p:tag name="KSO_WM_UNIT_ID" val="custom20204411_11*i*5"/>
  <p:tag name="KSO_WM_TEMPLATE_CATEGORY" val="custom"/>
  <p:tag name="KSO_WM_TEMPLATE_INDEX" val="20204411"/>
  <p:tag name="KSO_WM_UNIT_LAYERLEVEL" val="1"/>
  <p:tag name="KSO_WM_TAG_VERSION" val="1.0"/>
  <p:tag name="KSO_WM_BEAUTIFY_FLAG" val=""/>
  <p:tag name="KSO_WM_UNIT_FILL_FORE_SCHEMECOLOR_INDEX" val="5"/>
  <p:tag name="KSO_WM_UNIT_FILL_TYPE" val="1"/>
  <p:tag name="KSO_WM_UNIT_TEXT_FILL_FORE_SCHEMECOLOR_INDEX" val="2"/>
  <p:tag name="KSO_WM_UNIT_TEXT_FILL_TYPE" val="1"/>
  <p:tag name="KSO_WM_UNIT_USESOURCEFORMAT_APPLY" val="1"/>
</p:tagLst>
</file>

<file path=ppt/tags/tag19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8.xml><?xml version="1.0" encoding="utf-8"?>
<p:tagLst xmlns:a="http://schemas.openxmlformats.org/drawingml/2006/main" xmlns:r="http://schemas.openxmlformats.org/officeDocument/2006/relationships" xmlns:p="http://schemas.openxmlformats.org/presentationml/2006/main">
  <p:tag name="KSO_WM_SLIDE_BACKGROUND_TYPE" val="frame"/>
  <p:tag name="KSO_WM_UNIT_HIGHLIGHT" val="0"/>
  <p:tag name="KSO_WM_UNIT_COMPATIBLE" val="0"/>
  <p:tag name="KSO_WM_UNIT_DIAGRAM_ISNUMVISUAL" val="0"/>
  <p:tag name="KSO_WM_UNIT_DIAGRAM_ISREFERUNIT" val="0"/>
  <p:tag name="KSO_WM_DIAGRAM_GROUP_CODE" val="l1-2"/>
  <p:tag name="KSO_WM_UNIT_SUBTYPE" val="h"/>
  <p:tag name="KSO_WM_UNIT_TYPE" val="i"/>
  <p:tag name="KSO_WM_UNIT_INDEX" val="6"/>
  <p:tag name="KSO_WM_UNIT_ID" val="custom20204411_11*i*6"/>
  <p:tag name="KSO_WM_TEMPLATE_CATEGORY" val="custom"/>
  <p:tag name="KSO_WM_TEMPLATE_INDEX" val="20204411"/>
  <p:tag name="KSO_WM_UNIT_BK_DARK_LIGHT" val="2"/>
  <p:tag name="KSO_WM_UNIT_LAYERLEVEL" val="1"/>
  <p:tag name="KSO_WM_TAG_VERSION" val="1.0"/>
  <p:tag name="KSO_WM_BEAUTIFY_FLAG" val=""/>
  <p:tag name="KSO_WM_UNIT_FILL_FORE_SCHEMECOLOR_INDEX" val="15"/>
  <p:tag name="KSO_WM_UNIT_FILL_TYPE" val="1"/>
  <p:tag name="KSO_WM_UNIT_LINE_FORE_SCHEMECOLOR_INDEX" val="5"/>
  <p:tag name="KSO_WM_UNIT_LINE_FILL_TYPE" val="2"/>
  <p:tag name="KSO_WM_UNIT_TEXT_FILL_FORE_SCHEMECOLOR_INDEX" val="2"/>
  <p:tag name="KSO_WM_UNIT_TEXT_FILL_TYPE" val="1"/>
  <p:tag name="KSO_WM_UNIT_USESOURCEFORMAT_APPLY" val="1"/>
</p:tagLst>
</file>

<file path=ppt/tags/tag2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2"/>
  <p:tag name="KSO_WM_UNIT_TYPE" val="i"/>
  <p:tag name="KSO_WM_UNIT_INDEX" val="1"/>
  <p:tag name="KSO_WM_UNIT_ID" val="custom20204411_11*i*1"/>
  <p:tag name="KSO_WM_TEMPLATE_CATEGORY" val="custom"/>
  <p:tag name="KSO_WM_TEMPLATE_INDEX" val="20204411"/>
  <p:tag name="KSO_WM_UNIT_LAYERLEVEL" val="1"/>
  <p:tag name="KSO_WM_TAG_VERSION" val="1.0"/>
  <p:tag name="KSO_WM_BEAUTIFY_FLAG" val="#wm#"/>
  <p:tag name="KSO_WM_UNIT_TEXT_FILL_FORE_SCHEMECOLOR_INDEX" val="2"/>
  <p:tag name="KSO_WM_UNIT_TEXT_FILL_TYPE" val="1"/>
  <p:tag name="KSO_WM_UNIT_USESOURCEFORMAT_APPLY" val="1"/>
</p:tagLst>
</file>

<file path=ppt/tags/tag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2"/>
  <p:tag name="KSO_WM_UNIT_TYPE" val="i"/>
  <p:tag name="KSO_WM_UNIT_INDEX" val="2"/>
  <p:tag name="KSO_WM_UNIT_ID" val="custom20204411_11*i*2"/>
  <p:tag name="KSO_WM_TEMPLATE_CATEGORY" val="custom"/>
  <p:tag name="KSO_WM_TEMPLATE_INDEX" val="20204411"/>
  <p:tag name="KSO_WM_UNIT_LAYERLEVEL" val="1"/>
  <p:tag name="KSO_WM_TAG_VERSION" val="1.0"/>
  <p:tag name="KSO_WM_BEAUTIFY_FLAG" val=""/>
  <p:tag name="KSO_WM_UNIT_FILL_FORE_SCHEMECOLOR_INDEX" val="5"/>
  <p:tag name="KSO_WM_UNIT_FILL_TYPE" val="1"/>
  <p:tag name="KSO_WM_UNIT_TEXT_FILL_FORE_SCHEMECOLOR_INDEX" val="2"/>
  <p:tag name="KSO_WM_UNIT_TEXT_FILL_TYPE" val="1"/>
  <p:tag name="KSO_WM_UNIT_USESOURCEFORMAT_APPLY" val="1"/>
</p:tagLst>
</file>

<file path=ppt/tags/tag2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2"/>
  <p:tag name="KSO_WM_UNIT_TYPE" val="i"/>
  <p:tag name="KSO_WM_UNIT_INDEX" val="3"/>
  <p:tag name="KSO_WM_UNIT_ID" val="custom20204411_11*i*3"/>
  <p:tag name="KSO_WM_TEMPLATE_CATEGORY" val="custom"/>
  <p:tag name="KSO_WM_TEMPLATE_INDEX" val="20204411"/>
  <p:tag name="KSO_WM_UNIT_LAYERLEVEL" val="1"/>
  <p:tag name="KSO_WM_TAG_VERSION" val="1.0"/>
  <p:tag name="KSO_WM_BEAUTIFY_FLAG" val=""/>
  <p:tag name="KSO_WM_UNIT_FILL_FORE_SCHEMECOLOR_INDEX" val="5"/>
  <p:tag name="KSO_WM_UNIT_FILL_TYPE" val="1"/>
  <p:tag name="KSO_WM_UNIT_TEXT_FILL_FORE_SCHEMECOLOR_INDEX" val="2"/>
  <p:tag name="KSO_WM_UNIT_TEXT_FILL_TYPE" val="1"/>
  <p:tag name="KSO_WM_UNIT_USESOURCEFORMAT_APPLY" val="1"/>
</p:tagLst>
</file>

<file path=ppt/tags/tag2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2"/>
  <p:tag name="KSO_WM_UNIT_TYPE" val="i"/>
  <p:tag name="KSO_WM_UNIT_INDEX" val="4"/>
  <p:tag name="KSO_WM_UNIT_ID" val="custom20204411_11*i*4"/>
  <p:tag name="KSO_WM_TEMPLATE_CATEGORY" val="custom"/>
  <p:tag name="KSO_WM_TEMPLATE_INDEX" val="20204411"/>
  <p:tag name="KSO_WM_UNIT_LAYERLEVEL" val="1"/>
  <p:tag name="KSO_WM_TAG_VERSION" val="1.0"/>
  <p:tag name="KSO_WM_BEAUTIFY_FLAG" val=""/>
  <p:tag name="KSO_WM_UNIT_LINE_FORE_SCHEMECOLOR_INDEX" val="14"/>
  <p:tag name="KSO_WM_UNIT_LINE_FILL_TYPE" val="2"/>
  <p:tag name="KSO_WM_UNIT_TEXT_FILL_FORE_SCHEMECOLOR_INDEX" val="2"/>
  <p:tag name="KSO_WM_UNIT_TEXT_FILL_TYPE" val="1"/>
  <p:tag name="KSO_WM_UNIT_USESOURCEFORMAT_APPLY" val="1"/>
</p:tagLst>
</file>

<file path=ppt/tags/tag2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2"/>
  <p:tag name="KSO_WM_UNIT_TYPE" val="i"/>
  <p:tag name="KSO_WM_UNIT_INDEX" val="5"/>
  <p:tag name="KSO_WM_UNIT_ID" val="custom20204411_11*i*5"/>
  <p:tag name="KSO_WM_TEMPLATE_CATEGORY" val="custom"/>
  <p:tag name="KSO_WM_TEMPLATE_INDEX" val="20204411"/>
  <p:tag name="KSO_WM_UNIT_LAYERLEVEL" val="1"/>
  <p:tag name="KSO_WM_TAG_VERSION" val="1.0"/>
  <p:tag name="KSO_WM_BEAUTIFY_FLAG" val=""/>
  <p:tag name="KSO_WM_UNIT_FILL_FORE_SCHEMECOLOR_INDEX" val="5"/>
  <p:tag name="KSO_WM_UNIT_FILL_TYPE" val="1"/>
  <p:tag name="KSO_WM_UNIT_TEXT_FILL_FORE_SCHEMECOLOR_INDEX" val="2"/>
  <p:tag name="KSO_WM_UNIT_TEXT_FILL_TYPE" val="1"/>
  <p:tag name="KSO_WM_UNIT_USESOURCEFORMAT_APPLY" val="1"/>
</p:tagLst>
</file>

<file path=ppt/tags/tag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xml><?xml version="1.0" encoding="utf-8"?>
<p:tagLst xmlns:a="http://schemas.openxmlformats.org/drawingml/2006/main" xmlns:r="http://schemas.openxmlformats.org/officeDocument/2006/relationships" xmlns:p="http://schemas.openxmlformats.org/presentationml/2006/main">
  <p:tag name="KSO_WM_SLIDE_BACKGROUND_TYPE" val="frame"/>
  <p:tag name="KSO_WM_UNIT_HIGHLIGHT" val="0"/>
  <p:tag name="KSO_WM_UNIT_COMPATIBLE" val="0"/>
  <p:tag name="KSO_WM_UNIT_DIAGRAM_ISNUMVISUAL" val="0"/>
  <p:tag name="KSO_WM_UNIT_DIAGRAM_ISREFERUNIT" val="0"/>
  <p:tag name="KSO_WM_DIAGRAM_GROUP_CODE" val="l1-2"/>
  <p:tag name="KSO_WM_UNIT_SUBTYPE" val="h"/>
  <p:tag name="KSO_WM_UNIT_TYPE" val="i"/>
  <p:tag name="KSO_WM_UNIT_INDEX" val="6"/>
  <p:tag name="KSO_WM_UNIT_ID" val="custom20204411_11*i*6"/>
  <p:tag name="KSO_WM_TEMPLATE_CATEGORY" val="custom"/>
  <p:tag name="KSO_WM_TEMPLATE_INDEX" val="20204411"/>
  <p:tag name="KSO_WM_UNIT_BK_DARK_LIGHT" val="2"/>
  <p:tag name="KSO_WM_UNIT_LAYERLEVEL" val="1"/>
  <p:tag name="KSO_WM_TAG_VERSION" val="1.0"/>
  <p:tag name="KSO_WM_BEAUTIFY_FLAG" val=""/>
  <p:tag name="KSO_WM_UNIT_FILL_FORE_SCHEMECOLOR_INDEX" val="15"/>
  <p:tag name="KSO_WM_UNIT_FILL_TYPE" val="1"/>
  <p:tag name="KSO_WM_UNIT_LINE_FORE_SCHEMECOLOR_INDEX" val="5"/>
  <p:tag name="KSO_WM_UNIT_LINE_FILL_TYPE" val="2"/>
  <p:tag name="KSO_WM_UNIT_TEXT_FILL_FORE_SCHEMECOLOR_INDEX" val="2"/>
  <p:tag name="KSO_WM_UNIT_TEXT_FILL_TYPE" val="1"/>
  <p:tag name="KSO_WM_UNIT_USESOURCEFORMAT_APPLY" val="1"/>
</p:tagLst>
</file>

<file path=ppt/tags/tag7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2"/>
  <p:tag name="KSO_WM_UNIT_TYPE" val="i"/>
  <p:tag name="KSO_WM_UNIT_INDEX" val="1"/>
  <p:tag name="KSO_WM_UNIT_ID" val="custom20204411_11*i*1"/>
  <p:tag name="KSO_WM_TEMPLATE_CATEGORY" val="custom"/>
  <p:tag name="KSO_WM_TEMPLATE_INDEX" val="20204411"/>
  <p:tag name="KSO_WM_UNIT_LAYERLEVEL" val="1"/>
  <p:tag name="KSO_WM_TAG_VERSION" val="1.0"/>
  <p:tag name="KSO_WM_BEAUTIFY_FLAG" val="#wm#"/>
  <p:tag name="KSO_WM_UNIT_TEXT_FILL_FORE_SCHEMECOLOR_INDEX" val="2"/>
  <p:tag name="KSO_WM_UNIT_TEXT_FILL_TYPE" val="1"/>
  <p:tag name="KSO_WM_UNIT_USESOURCEFORMAT_APPLY" val="1"/>
</p:tagLst>
</file>

<file path=ppt/tags/tag8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9.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61</TotalTime>
  <Words>6127</Words>
  <Application>Microsoft Office PowerPoint</Application>
  <PresentationFormat>自定义</PresentationFormat>
  <Paragraphs>466</Paragraphs>
  <Slides>45</Slides>
  <Notes>6</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45</vt:i4>
      </vt:variant>
    </vt:vector>
  </HeadingPairs>
  <TitlesOfParts>
    <vt:vector size="54" baseType="lpstr">
      <vt:lpstr>宋体</vt:lpstr>
      <vt:lpstr>Calibri</vt:lpstr>
      <vt:lpstr>Arial</vt:lpstr>
      <vt:lpstr>汉仪力量黑简</vt:lpstr>
      <vt:lpstr>汉仪雅酷黑 65W</vt:lpstr>
      <vt:lpstr>Wingdings</vt:lpstr>
      <vt:lpstr>汉仪雅酷黑简</vt:lpstr>
      <vt:lpstr>Times New Roman</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USER</dc:creator>
  <cp:lastModifiedBy>佥擎 伍</cp:lastModifiedBy>
  <cp:revision>86</cp:revision>
  <dcterms:created xsi:type="dcterms:W3CDTF">2023-05-30T06:12:00Z</dcterms:created>
  <dcterms:modified xsi:type="dcterms:W3CDTF">2023-12-06T03:49:02Z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EE1013ABDCEE4FDE8CE1F09228350027_12</vt:lpwstr>
  </property>
  <property fmtid="{D5CDD505-2E9C-101B-9397-08002B2CF9AE}" pid="3" name="KSOProductBuildVer">
    <vt:lpwstr>2052-12.1.0.15120</vt:lpwstr>
  </property>
</Properties>
</file>